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686" r:id="rId2"/>
    <p:sldId id="690" r:id="rId3"/>
    <p:sldId id="716" r:id="rId4"/>
    <p:sldId id="708" r:id="rId5"/>
    <p:sldId id="702" r:id="rId6"/>
    <p:sldId id="717" r:id="rId7"/>
    <p:sldId id="718" r:id="rId8"/>
    <p:sldId id="726" r:id="rId9"/>
    <p:sldId id="719" r:id="rId10"/>
    <p:sldId id="720" r:id="rId11"/>
    <p:sldId id="722" r:id="rId12"/>
    <p:sldId id="727" r:id="rId13"/>
    <p:sldId id="728" r:id="rId14"/>
    <p:sldId id="721" r:id="rId15"/>
    <p:sldId id="723" r:id="rId16"/>
    <p:sldId id="724" r:id="rId17"/>
    <p:sldId id="725" r:id="rId18"/>
    <p:sldId id="711" r:id="rId19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F32705"/>
    <a:srgbClr val="003399"/>
    <a:srgbClr val="0033CC"/>
    <a:srgbClr val="CC0000"/>
    <a:srgbClr val="456E7F"/>
    <a:srgbClr val="9A9968"/>
    <a:srgbClr val="ABA957"/>
    <a:srgbClr val="97A701"/>
    <a:srgbClr val="7BA6B7"/>
    <a:srgbClr val="BBB9BA"/>
  </p:clrMru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27F97BB-C833-4FB7-BDE5-3F7075034690}" styleName="Designformatvorlage 2 - Akz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Designformatvorlage 2 - Akz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Dunkle Formatvorlage 1 - Akz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387" autoAdjust="0"/>
    <p:restoredTop sz="85781" autoAdjust="0"/>
  </p:normalViewPr>
  <p:slideViewPr>
    <p:cSldViewPr snapToGrid="0">
      <p:cViewPr varScale="1">
        <p:scale>
          <a:sx n="73" d="100"/>
          <a:sy n="73" d="100"/>
        </p:scale>
        <p:origin x="-1914" y="-90"/>
      </p:cViewPr>
      <p:guideLst>
        <p:guide orient="horz" pos="2563"/>
        <p:guide orient="horz" pos="453"/>
        <p:guide orient="horz" pos="191"/>
        <p:guide orient="horz" pos="2047"/>
        <p:guide orient="horz" pos="812"/>
        <p:guide orient="horz" pos="4271"/>
        <p:guide pos="78"/>
        <p:guide pos="647"/>
        <p:guide pos="130"/>
        <p:guide pos="281"/>
        <p:guide pos="4279"/>
        <p:guide pos="3005"/>
        <p:guide pos="1997"/>
        <p:guide pos="571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7" d="100"/>
          <a:sy n="47" d="100"/>
        </p:scale>
        <p:origin x="-2004" y="-108"/>
      </p:cViewPr>
      <p:guideLst>
        <p:guide orient="horz" pos="3128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MARSCH\STATIST\Analysen_Vergleiche\Milchpreise_2006-2014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MARSCH\STATIST\Analysen_Vergleiche\Produktion_Rohmilch-Mopro_Rus_2010-2014_Egipti_22-08-2015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ARSCH\STATIST\Analysen_Vergleiche\Produktion_Rohmilch-Mopro_Rus_2010-2014_Egipti_22-08-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plotArea>
      <c:layout/>
      <c:lineChart>
        <c:grouping val="standard"/>
        <c:ser>
          <c:idx val="0"/>
          <c:order val="0"/>
          <c:tx>
            <c:strRef>
              <c:f>Daten!$A$10</c:f>
              <c:strCache>
                <c:ptCount val="1"/>
                <c:pt idx="0">
                  <c:v>Nordmilch</c:v>
                </c:pt>
              </c:strCache>
            </c:strRef>
          </c:tx>
          <c:cat>
            <c:strRef>
              <c:f>Daten!$B$9:$DK$9</c:f>
              <c:strCache>
                <c:ptCount val="114"/>
                <c:pt idx="0">
                  <c:v>Jan 06</c:v>
                </c:pt>
                <c:pt idx="1">
                  <c:v>Feb 06</c:v>
                </c:pt>
                <c:pt idx="2">
                  <c:v>Mar 06</c:v>
                </c:pt>
                <c:pt idx="3">
                  <c:v>Apr 06</c:v>
                </c:pt>
                <c:pt idx="4">
                  <c:v>May 06</c:v>
                </c:pt>
                <c:pt idx="5">
                  <c:v>Jun 06</c:v>
                </c:pt>
                <c:pt idx="6">
                  <c:v>Jul 06</c:v>
                </c:pt>
                <c:pt idx="7">
                  <c:v>Aug 06</c:v>
                </c:pt>
                <c:pt idx="8">
                  <c:v>Sep 06</c:v>
                </c:pt>
                <c:pt idx="9">
                  <c:v>Oct 06</c:v>
                </c:pt>
                <c:pt idx="10">
                  <c:v>Nov 06</c:v>
                </c:pt>
                <c:pt idx="11">
                  <c:v>Dec 06 </c:v>
                </c:pt>
                <c:pt idx="12">
                  <c:v>Jan 07</c:v>
                </c:pt>
                <c:pt idx="13">
                  <c:v>Feb 07</c:v>
                </c:pt>
                <c:pt idx="14">
                  <c:v>Mar 07</c:v>
                </c:pt>
                <c:pt idx="15">
                  <c:v>Apr 07</c:v>
                </c:pt>
                <c:pt idx="16">
                  <c:v>May 07</c:v>
                </c:pt>
                <c:pt idx="17">
                  <c:v>Jun 07</c:v>
                </c:pt>
                <c:pt idx="18">
                  <c:v>Jul 07</c:v>
                </c:pt>
                <c:pt idx="19">
                  <c:v>Aug 07</c:v>
                </c:pt>
                <c:pt idx="20">
                  <c:v>Sep 07</c:v>
                </c:pt>
                <c:pt idx="21">
                  <c:v>Oct 07</c:v>
                </c:pt>
                <c:pt idx="22">
                  <c:v>Nov 07</c:v>
                </c:pt>
                <c:pt idx="23">
                  <c:v>Dec 07</c:v>
                </c:pt>
                <c:pt idx="24">
                  <c:v>Jan 08</c:v>
                </c:pt>
                <c:pt idx="25">
                  <c:v>Feb 08</c:v>
                </c:pt>
                <c:pt idx="26">
                  <c:v>Mar 08</c:v>
                </c:pt>
                <c:pt idx="27">
                  <c:v>Apr 08</c:v>
                </c:pt>
                <c:pt idx="28">
                  <c:v>May 08</c:v>
                </c:pt>
                <c:pt idx="29">
                  <c:v>Jun 08</c:v>
                </c:pt>
                <c:pt idx="30">
                  <c:v>Jul 08</c:v>
                </c:pt>
                <c:pt idx="31">
                  <c:v>Aug 08</c:v>
                </c:pt>
                <c:pt idx="32">
                  <c:v>Sep 08</c:v>
                </c:pt>
                <c:pt idx="33">
                  <c:v>Okt 08</c:v>
                </c:pt>
                <c:pt idx="34">
                  <c:v>Nov 08</c:v>
                </c:pt>
                <c:pt idx="35">
                  <c:v>Dez 08</c:v>
                </c:pt>
                <c:pt idx="36">
                  <c:v>Jan 09</c:v>
                </c:pt>
                <c:pt idx="37">
                  <c:v>Feb 09</c:v>
                </c:pt>
                <c:pt idx="38">
                  <c:v>Mar 09</c:v>
                </c:pt>
                <c:pt idx="39">
                  <c:v>Apr 09</c:v>
                </c:pt>
                <c:pt idx="40">
                  <c:v>Mai 09</c:v>
                </c:pt>
                <c:pt idx="41">
                  <c:v>Jun 09</c:v>
                </c:pt>
                <c:pt idx="42">
                  <c:v>Jul 09</c:v>
                </c:pt>
                <c:pt idx="43">
                  <c:v>Aug 09</c:v>
                </c:pt>
                <c:pt idx="44">
                  <c:v>Sep 09</c:v>
                </c:pt>
                <c:pt idx="45">
                  <c:v>Okt 09</c:v>
                </c:pt>
                <c:pt idx="46">
                  <c:v>Nov 09</c:v>
                </c:pt>
                <c:pt idx="47">
                  <c:v> Dez 2009</c:v>
                </c:pt>
                <c:pt idx="48">
                  <c:v>Jan 10</c:v>
                </c:pt>
                <c:pt idx="49">
                  <c:v>Feb 10</c:v>
                </c:pt>
                <c:pt idx="50">
                  <c:v>Mar 10</c:v>
                </c:pt>
                <c:pt idx="51">
                  <c:v>Apr 10</c:v>
                </c:pt>
                <c:pt idx="52">
                  <c:v> Mai 2010</c:v>
                </c:pt>
                <c:pt idx="53">
                  <c:v>Jun 10</c:v>
                </c:pt>
                <c:pt idx="54">
                  <c:v>Jul 10</c:v>
                </c:pt>
                <c:pt idx="55">
                  <c:v>Aug 10</c:v>
                </c:pt>
                <c:pt idx="56">
                  <c:v>Sep 10</c:v>
                </c:pt>
                <c:pt idx="57">
                  <c:v>Oct 10</c:v>
                </c:pt>
                <c:pt idx="58">
                  <c:v>Nov 10</c:v>
                </c:pt>
                <c:pt idx="59">
                  <c:v>Dez 10</c:v>
                </c:pt>
                <c:pt idx="60">
                  <c:v>Jan 11</c:v>
                </c:pt>
                <c:pt idx="61">
                  <c:v>Feb 11</c:v>
                </c:pt>
                <c:pt idx="62">
                  <c:v>Mrz 11</c:v>
                </c:pt>
                <c:pt idx="63">
                  <c:v>Apr 11</c:v>
                </c:pt>
                <c:pt idx="64">
                  <c:v>Mai 11</c:v>
                </c:pt>
                <c:pt idx="65">
                  <c:v>Jun 11</c:v>
                </c:pt>
                <c:pt idx="66">
                  <c:v>Jul 11</c:v>
                </c:pt>
                <c:pt idx="67">
                  <c:v>Aug 11</c:v>
                </c:pt>
                <c:pt idx="68">
                  <c:v>Sep 11</c:v>
                </c:pt>
                <c:pt idx="69">
                  <c:v>Okt 11</c:v>
                </c:pt>
                <c:pt idx="70">
                  <c:v>Nov 11</c:v>
                </c:pt>
                <c:pt idx="71">
                  <c:v>Dez 11</c:v>
                </c:pt>
                <c:pt idx="72">
                  <c:v>Jan 12</c:v>
                </c:pt>
                <c:pt idx="73">
                  <c:v>Feb 12</c:v>
                </c:pt>
                <c:pt idx="74">
                  <c:v>Mrz 12</c:v>
                </c:pt>
                <c:pt idx="75">
                  <c:v>Apr 12</c:v>
                </c:pt>
                <c:pt idx="76">
                  <c:v>Mai 12</c:v>
                </c:pt>
                <c:pt idx="77">
                  <c:v>Jun 12</c:v>
                </c:pt>
                <c:pt idx="78">
                  <c:v>Jul 12</c:v>
                </c:pt>
                <c:pt idx="79">
                  <c:v>Aug 12</c:v>
                </c:pt>
                <c:pt idx="80">
                  <c:v>Sep 12</c:v>
                </c:pt>
                <c:pt idx="81">
                  <c:v>Okt 12</c:v>
                </c:pt>
                <c:pt idx="82">
                  <c:v>Nov 12</c:v>
                </c:pt>
                <c:pt idx="83">
                  <c:v>Dez 12</c:v>
                </c:pt>
                <c:pt idx="84">
                  <c:v>Jan 13</c:v>
                </c:pt>
                <c:pt idx="85">
                  <c:v>Feb 13</c:v>
                </c:pt>
                <c:pt idx="86">
                  <c:v>Mrz 13</c:v>
                </c:pt>
                <c:pt idx="87">
                  <c:v>Apr 13</c:v>
                </c:pt>
                <c:pt idx="88">
                  <c:v>Mai 13</c:v>
                </c:pt>
                <c:pt idx="89">
                  <c:v> Juni 2013</c:v>
                </c:pt>
                <c:pt idx="90">
                  <c:v>Jul 13</c:v>
                </c:pt>
                <c:pt idx="91">
                  <c:v>Aug 13</c:v>
                </c:pt>
                <c:pt idx="92">
                  <c:v>Sep 13</c:v>
                </c:pt>
                <c:pt idx="93">
                  <c:v>Okt 13</c:v>
                </c:pt>
                <c:pt idx="94">
                  <c:v>Nov 13</c:v>
                </c:pt>
                <c:pt idx="95">
                  <c:v>Dez 13</c:v>
                </c:pt>
                <c:pt idx="96">
                  <c:v>Jan 14</c:v>
                </c:pt>
                <c:pt idx="97">
                  <c:v>Feb 14</c:v>
                </c:pt>
                <c:pt idx="98">
                  <c:v>Mrz 14</c:v>
                </c:pt>
                <c:pt idx="99">
                  <c:v>Apr 14</c:v>
                </c:pt>
                <c:pt idx="100">
                  <c:v>Mai 14</c:v>
                </c:pt>
                <c:pt idx="101">
                  <c:v>Jun 14</c:v>
                </c:pt>
                <c:pt idx="102">
                  <c:v>Jul 14</c:v>
                </c:pt>
                <c:pt idx="103">
                  <c:v> Aug 2014</c:v>
                </c:pt>
                <c:pt idx="104">
                  <c:v>Sep 14</c:v>
                </c:pt>
                <c:pt idx="105">
                  <c:v>Okt 14</c:v>
                </c:pt>
                <c:pt idx="106">
                  <c:v>Nov 14</c:v>
                </c:pt>
                <c:pt idx="107">
                  <c:v>Dez 14</c:v>
                </c:pt>
                <c:pt idx="108">
                  <c:v>Jan 15</c:v>
                </c:pt>
                <c:pt idx="109">
                  <c:v>  Feb 2015</c:v>
                </c:pt>
                <c:pt idx="110">
                  <c:v>Mrz 15</c:v>
                </c:pt>
                <c:pt idx="111">
                  <c:v> Apr 15</c:v>
                </c:pt>
                <c:pt idx="112">
                  <c:v>Mai 15</c:v>
                </c:pt>
                <c:pt idx="113">
                  <c:v>Jun 15</c:v>
                </c:pt>
              </c:strCache>
            </c:strRef>
          </c:cat>
          <c:val>
            <c:numRef>
              <c:f>Daten!$B$10:$DK$10</c:f>
              <c:numCache>
                <c:formatCode>General</c:formatCode>
                <c:ptCount val="114"/>
                <c:pt idx="0">
                  <c:v>0.27150000000000002</c:v>
                </c:pt>
                <c:pt idx="1">
                  <c:v>0.27150000000000002</c:v>
                </c:pt>
                <c:pt idx="2">
                  <c:v>0.27150000000000002</c:v>
                </c:pt>
                <c:pt idx="3">
                  <c:v>0.27150000000000002</c:v>
                </c:pt>
                <c:pt idx="4">
                  <c:v>0.27150000000000002</c:v>
                </c:pt>
                <c:pt idx="5">
                  <c:v>0.27150000000000002</c:v>
                </c:pt>
                <c:pt idx="6">
                  <c:v>0.27150000000000002</c:v>
                </c:pt>
                <c:pt idx="7">
                  <c:v>0.27150000000000002</c:v>
                </c:pt>
                <c:pt idx="8">
                  <c:v>0.27150000000000002</c:v>
                </c:pt>
                <c:pt idx="9">
                  <c:v>0.27150000000000002</c:v>
                </c:pt>
                <c:pt idx="10">
                  <c:v>0.27150000000000002</c:v>
                </c:pt>
                <c:pt idx="11">
                  <c:v>0.27150000000000002</c:v>
                </c:pt>
                <c:pt idx="12">
                  <c:v>0.26840000000000008</c:v>
                </c:pt>
                <c:pt idx="13">
                  <c:v>0.26840000000000008</c:v>
                </c:pt>
                <c:pt idx="14">
                  <c:v>0.26840000000000008</c:v>
                </c:pt>
                <c:pt idx="15">
                  <c:v>0.26840000000000008</c:v>
                </c:pt>
                <c:pt idx="16">
                  <c:v>0.26840000000000008</c:v>
                </c:pt>
                <c:pt idx="17">
                  <c:v>0.28820000000000001</c:v>
                </c:pt>
                <c:pt idx="18">
                  <c:v>0.33770000000000011</c:v>
                </c:pt>
                <c:pt idx="19">
                  <c:v>0.3575000000000001</c:v>
                </c:pt>
                <c:pt idx="20">
                  <c:v>0.36740000000000012</c:v>
                </c:pt>
                <c:pt idx="21">
                  <c:v>0.40700000000000008</c:v>
                </c:pt>
                <c:pt idx="22">
                  <c:v>0.40700000000000008</c:v>
                </c:pt>
                <c:pt idx="23">
                  <c:v>0.38720000000000016</c:v>
                </c:pt>
                <c:pt idx="24">
                  <c:v>0.38720000000000016</c:v>
                </c:pt>
                <c:pt idx="25" formatCode="0.00">
                  <c:v>0.34760000000000013</c:v>
                </c:pt>
                <c:pt idx="26" formatCode="0.00">
                  <c:v>0.32780000000000015</c:v>
                </c:pt>
                <c:pt idx="27" formatCode="0.00">
                  <c:v>0.30800000000000011</c:v>
                </c:pt>
                <c:pt idx="28" formatCode="0.00">
                  <c:v>0.30800000000000011</c:v>
                </c:pt>
                <c:pt idx="29" formatCode="0.00">
                  <c:v>0.31790000000000013</c:v>
                </c:pt>
                <c:pt idx="30" formatCode="0.00">
                  <c:v>0.32780000000000015</c:v>
                </c:pt>
                <c:pt idx="31" formatCode="0.00">
                  <c:v>0.32780000000000015</c:v>
                </c:pt>
                <c:pt idx="32" formatCode="0.00">
                  <c:v>0.31790000000000013</c:v>
                </c:pt>
                <c:pt idx="33" formatCode="0.00">
                  <c:v>0.28820000000000001</c:v>
                </c:pt>
                <c:pt idx="34" formatCode="0.00">
                  <c:v>0.26840000000000008</c:v>
                </c:pt>
                <c:pt idx="35" formatCode="0.00">
                  <c:v>0.25850000000000001</c:v>
                </c:pt>
                <c:pt idx="36" formatCode="0.00">
                  <c:v>0.23870000000000005</c:v>
                </c:pt>
                <c:pt idx="37" formatCode="0.00">
                  <c:v>0.22880000000000006</c:v>
                </c:pt>
                <c:pt idx="38" formatCode="0.00">
                  <c:v>0.22880000000000006</c:v>
                </c:pt>
                <c:pt idx="39" formatCode="0.00">
                  <c:v>0.22880000000000006</c:v>
                </c:pt>
                <c:pt idx="40" formatCode="0.00">
                  <c:v>0.21890000000000007</c:v>
                </c:pt>
                <c:pt idx="41" formatCode="0.00">
                  <c:v>0.22880000000000006</c:v>
                </c:pt>
                <c:pt idx="42">
                  <c:v>0.21890000000000007</c:v>
                </c:pt>
                <c:pt idx="43">
                  <c:v>0.21890000000000007</c:v>
                </c:pt>
                <c:pt idx="44">
                  <c:v>0.22880000000000006</c:v>
                </c:pt>
                <c:pt idx="45">
                  <c:v>0.24860000000000004</c:v>
                </c:pt>
                <c:pt idx="46">
                  <c:v>0.26840000000000008</c:v>
                </c:pt>
                <c:pt idx="47">
                  <c:v>0.26840000000000008</c:v>
                </c:pt>
                <c:pt idx="48">
                  <c:v>0.26840000000000008</c:v>
                </c:pt>
                <c:pt idx="49">
                  <c:v>0.26840000000000008</c:v>
                </c:pt>
                <c:pt idx="50">
                  <c:v>0.26840000000000008</c:v>
                </c:pt>
                <c:pt idx="51">
                  <c:v>0.2783000000000001</c:v>
                </c:pt>
                <c:pt idx="52">
                  <c:v>0.28820000000000001</c:v>
                </c:pt>
                <c:pt idx="53">
                  <c:v>0.29810000000000009</c:v>
                </c:pt>
                <c:pt idx="54">
                  <c:v>0.30800000000000011</c:v>
                </c:pt>
                <c:pt idx="55">
                  <c:v>0.31790000000000013</c:v>
                </c:pt>
                <c:pt idx="56">
                  <c:v>0.32780000000000015</c:v>
                </c:pt>
                <c:pt idx="57">
                  <c:v>0.33770000000000011</c:v>
                </c:pt>
                <c:pt idx="58">
                  <c:v>0.33770000000000011</c:v>
                </c:pt>
                <c:pt idx="59">
                  <c:v>0.32780000000000015</c:v>
                </c:pt>
                <c:pt idx="60">
                  <c:v>0.31200000000000011</c:v>
                </c:pt>
                <c:pt idx="61">
                  <c:v>0.31200000000000011</c:v>
                </c:pt>
                <c:pt idx="62">
                  <c:v>0.33180000000000015</c:v>
                </c:pt>
                <c:pt idx="63">
                  <c:v>0.34170000000000011</c:v>
                </c:pt>
                <c:pt idx="64">
                  <c:v>0.34170000000000011</c:v>
                </c:pt>
                <c:pt idx="65">
                  <c:v>0.34170000000000011</c:v>
                </c:pt>
                <c:pt idx="66">
                  <c:v>0.34170000000000011</c:v>
                </c:pt>
                <c:pt idx="67">
                  <c:v>0.34170000000000011</c:v>
                </c:pt>
                <c:pt idx="68">
                  <c:v>0.35160000000000002</c:v>
                </c:pt>
                <c:pt idx="69">
                  <c:v>0.35160000000000002</c:v>
                </c:pt>
                <c:pt idx="70">
                  <c:v>0.35160000000000002</c:v>
                </c:pt>
                <c:pt idx="71">
                  <c:v>0.33180000000000015</c:v>
                </c:pt>
                <c:pt idx="72">
                  <c:v>0.32190000000000013</c:v>
                </c:pt>
                <c:pt idx="73">
                  <c:v>0.32040000000000013</c:v>
                </c:pt>
                <c:pt idx="74">
                  <c:v>0.32190000000000013</c:v>
                </c:pt>
                <c:pt idx="75">
                  <c:v>0.31200000000000011</c:v>
                </c:pt>
                <c:pt idx="76">
                  <c:v>0.30210000000000009</c:v>
                </c:pt>
                <c:pt idx="77">
                  <c:v>0.29220000000000002</c:v>
                </c:pt>
                <c:pt idx="78">
                  <c:v>0.28230000000000011</c:v>
                </c:pt>
                <c:pt idx="79">
                  <c:v>0.28230000000000011</c:v>
                </c:pt>
                <c:pt idx="80">
                  <c:v>0.30210000000000009</c:v>
                </c:pt>
                <c:pt idx="81">
                  <c:v>0.32120000000000015</c:v>
                </c:pt>
                <c:pt idx="82">
                  <c:v>0.34100000000000025</c:v>
                </c:pt>
                <c:pt idx="83">
                  <c:v>0.33110000000000012</c:v>
                </c:pt>
                <c:pt idx="84">
                  <c:v>0.33100000000000013</c:v>
                </c:pt>
                <c:pt idx="85">
                  <c:v>0.33110000000000012</c:v>
                </c:pt>
                <c:pt idx="86">
                  <c:v>0.33100000000000013</c:v>
                </c:pt>
                <c:pt idx="87">
                  <c:v>0.33100000000000013</c:v>
                </c:pt>
                <c:pt idx="88">
                  <c:v>0.35090000000000016</c:v>
                </c:pt>
                <c:pt idx="89">
                  <c:v>0.35090000000000016</c:v>
                </c:pt>
                <c:pt idx="90">
                  <c:v>0.37070000000000008</c:v>
                </c:pt>
                <c:pt idx="91">
                  <c:v>0.38060000000000016</c:v>
                </c:pt>
                <c:pt idx="92">
                  <c:v>0.40400000000000008</c:v>
                </c:pt>
                <c:pt idx="93">
                  <c:v>0.41030000000000011</c:v>
                </c:pt>
                <c:pt idx="94">
                  <c:v>0.41030000000000011</c:v>
                </c:pt>
                <c:pt idx="95">
                  <c:v>0.40040000000000009</c:v>
                </c:pt>
                <c:pt idx="96">
                  <c:v>0.39050000000000012</c:v>
                </c:pt>
                <c:pt idx="97">
                  <c:v>0.39050000000000012</c:v>
                </c:pt>
                <c:pt idx="98">
                  <c:v>0.39050000000000012</c:v>
                </c:pt>
                <c:pt idx="99">
                  <c:v>0.39050000000000012</c:v>
                </c:pt>
                <c:pt idx="100">
                  <c:v>0.39050000000000012</c:v>
                </c:pt>
                <c:pt idx="101">
                  <c:v>0.39050000000000012</c:v>
                </c:pt>
                <c:pt idx="102">
                  <c:v>0.37070000000000008</c:v>
                </c:pt>
                <c:pt idx="103">
                  <c:v>0.37070000000000008</c:v>
                </c:pt>
                <c:pt idx="104">
                  <c:v>0.35090000000000016</c:v>
                </c:pt>
                <c:pt idx="105">
                  <c:v>0.33100000000000013</c:v>
                </c:pt>
                <c:pt idx="106">
                  <c:v>0.31130000000000013</c:v>
                </c:pt>
                <c:pt idx="107">
                  <c:v>0.29150000000000009</c:v>
                </c:pt>
                <c:pt idx="108">
                  <c:v>0.28160000000000002</c:v>
                </c:pt>
                <c:pt idx="109">
                  <c:v>0.28160000000000002</c:v>
                </c:pt>
                <c:pt idx="110">
                  <c:v>0.28160000000000002</c:v>
                </c:pt>
                <c:pt idx="111">
                  <c:v>0.29150000000000009</c:v>
                </c:pt>
                <c:pt idx="112">
                  <c:v>0.29150000000000009</c:v>
                </c:pt>
                <c:pt idx="113">
                  <c:v>0.28160000000000002</c:v>
                </c:pt>
              </c:numCache>
            </c:numRef>
          </c:val>
        </c:ser>
        <c:ser>
          <c:idx val="1"/>
          <c:order val="1"/>
          <c:tx>
            <c:strRef>
              <c:f>Daten!$A$12</c:f>
              <c:strCache>
                <c:ptCount val="1"/>
                <c:pt idx="0">
                  <c:v>Finnland</c:v>
                </c:pt>
              </c:strCache>
            </c:strRef>
          </c:tx>
          <c:cat>
            <c:strRef>
              <c:f>Daten!$B$9:$DK$9</c:f>
              <c:strCache>
                <c:ptCount val="114"/>
                <c:pt idx="0">
                  <c:v>Jan 06</c:v>
                </c:pt>
                <c:pt idx="1">
                  <c:v>Feb 06</c:v>
                </c:pt>
                <c:pt idx="2">
                  <c:v>Mar 06</c:v>
                </c:pt>
                <c:pt idx="3">
                  <c:v>Apr 06</c:v>
                </c:pt>
                <c:pt idx="4">
                  <c:v>May 06</c:v>
                </c:pt>
                <c:pt idx="5">
                  <c:v>Jun 06</c:v>
                </c:pt>
                <c:pt idx="6">
                  <c:v>Jul 06</c:v>
                </c:pt>
                <c:pt idx="7">
                  <c:v>Aug 06</c:v>
                </c:pt>
                <c:pt idx="8">
                  <c:v>Sep 06</c:v>
                </c:pt>
                <c:pt idx="9">
                  <c:v>Oct 06</c:v>
                </c:pt>
                <c:pt idx="10">
                  <c:v>Nov 06</c:v>
                </c:pt>
                <c:pt idx="11">
                  <c:v>Dec 06 </c:v>
                </c:pt>
                <c:pt idx="12">
                  <c:v>Jan 07</c:v>
                </c:pt>
                <c:pt idx="13">
                  <c:v>Feb 07</c:v>
                </c:pt>
                <c:pt idx="14">
                  <c:v>Mar 07</c:v>
                </c:pt>
                <c:pt idx="15">
                  <c:v>Apr 07</c:v>
                </c:pt>
                <c:pt idx="16">
                  <c:v>May 07</c:v>
                </c:pt>
                <c:pt idx="17">
                  <c:v>Jun 07</c:v>
                </c:pt>
                <c:pt idx="18">
                  <c:v>Jul 07</c:v>
                </c:pt>
                <c:pt idx="19">
                  <c:v>Aug 07</c:v>
                </c:pt>
                <c:pt idx="20">
                  <c:v>Sep 07</c:v>
                </c:pt>
                <c:pt idx="21">
                  <c:v>Oct 07</c:v>
                </c:pt>
                <c:pt idx="22">
                  <c:v>Nov 07</c:v>
                </c:pt>
                <c:pt idx="23">
                  <c:v>Dec 07</c:v>
                </c:pt>
                <c:pt idx="24">
                  <c:v>Jan 08</c:v>
                </c:pt>
                <c:pt idx="25">
                  <c:v>Feb 08</c:v>
                </c:pt>
                <c:pt idx="26">
                  <c:v>Mar 08</c:v>
                </c:pt>
                <c:pt idx="27">
                  <c:v>Apr 08</c:v>
                </c:pt>
                <c:pt idx="28">
                  <c:v>May 08</c:v>
                </c:pt>
                <c:pt idx="29">
                  <c:v>Jun 08</c:v>
                </c:pt>
                <c:pt idx="30">
                  <c:v>Jul 08</c:v>
                </c:pt>
                <c:pt idx="31">
                  <c:v>Aug 08</c:v>
                </c:pt>
                <c:pt idx="32">
                  <c:v>Sep 08</c:v>
                </c:pt>
                <c:pt idx="33">
                  <c:v>Okt 08</c:v>
                </c:pt>
                <c:pt idx="34">
                  <c:v>Nov 08</c:v>
                </c:pt>
                <c:pt idx="35">
                  <c:v>Dez 08</c:v>
                </c:pt>
                <c:pt idx="36">
                  <c:v>Jan 09</c:v>
                </c:pt>
                <c:pt idx="37">
                  <c:v>Feb 09</c:v>
                </c:pt>
                <c:pt idx="38">
                  <c:v>Mar 09</c:v>
                </c:pt>
                <c:pt idx="39">
                  <c:v>Apr 09</c:v>
                </c:pt>
                <c:pt idx="40">
                  <c:v>Mai 09</c:v>
                </c:pt>
                <c:pt idx="41">
                  <c:v>Jun 09</c:v>
                </c:pt>
                <c:pt idx="42">
                  <c:v>Jul 09</c:v>
                </c:pt>
                <c:pt idx="43">
                  <c:v>Aug 09</c:v>
                </c:pt>
                <c:pt idx="44">
                  <c:v>Sep 09</c:v>
                </c:pt>
                <c:pt idx="45">
                  <c:v>Okt 09</c:v>
                </c:pt>
                <c:pt idx="46">
                  <c:v>Nov 09</c:v>
                </c:pt>
                <c:pt idx="47">
                  <c:v> Dez 2009</c:v>
                </c:pt>
                <c:pt idx="48">
                  <c:v>Jan 10</c:v>
                </c:pt>
                <c:pt idx="49">
                  <c:v>Feb 10</c:v>
                </c:pt>
                <c:pt idx="50">
                  <c:v>Mar 10</c:v>
                </c:pt>
                <c:pt idx="51">
                  <c:v>Apr 10</c:v>
                </c:pt>
                <c:pt idx="52">
                  <c:v> Mai 2010</c:v>
                </c:pt>
                <c:pt idx="53">
                  <c:v>Jun 10</c:v>
                </c:pt>
                <c:pt idx="54">
                  <c:v>Jul 10</c:v>
                </c:pt>
                <c:pt idx="55">
                  <c:v>Aug 10</c:v>
                </c:pt>
                <c:pt idx="56">
                  <c:v>Sep 10</c:v>
                </c:pt>
                <c:pt idx="57">
                  <c:v>Oct 10</c:v>
                </c:pt>
                <c:pt idx="58">
                  <c:v>Nov 10</c:v>
                </c:pt>
                <c:pt idx="59">
                  <c:v>Dez 10</c:v>
                </c:pt>
                <c:pt idx="60">
                  <c:v>Jan 11</c:v>
                </c:pt>
                <c:pt idx="61">
                  <c:v>Feb 11</c:v>
                </c:pt>
                <c:pt idx="62">
                  <c:v>Mrz 11</c:v>
                </c:pt>
                <c:pt idx="63">
                  <c:v>Apr 11</c:v>
                </c:pt>
                <c:pt idx="64">
                  <c:v>Mai 11</c:v>
                </c:pt>
                <c:pt idx="65">
                  <c:v>Jun 11</c:v>
                </c:pt>
                <c:pt idx="66">
                  <c:v>Jul 11</c:v>
                </c:pt>
                <c:pt idx="67">
                  <c:v>Aug 11</c:v>
                </c:pt>
                <c:pt idx="68">
                  <c:v>Sep 11</c:v>
                </c:pt>
                <c:pt idx="69">
                  <c:v>Okt 11</c:v>
                </c:pt>
                <c:pt idx="70">
                  <c:v>Nov 11</c:v>
                </c:pt>
                <c:pt idx="71">
                  <c:v>Dez 11</c:v>
                </c:pt>
                <c:pt idx="72">
                  <c:v>Jan 12</c:v>
                </c:pt>
                <c:pt idx="73">
                  <c:v>Feb 12</c:v>
                </c:pt>
                <c:pt idx="74">
                  <c:v>Mrz 12</c:v>
                </c:pt>
                <c:pt idx="75">
                  <c:v>Apr 12</c:v>
                </c:pt>
                <c:pt idx="76">
                  <c:v>Mai 12</c:v>
                </c:pt>
                <c:pt idx="77">
                  <c:v>Jun 12</c:v>
                </c:pt>
                <c:pt idx="78">
                  <c:v>Jul 12</c:v>
                </c:pt>
                <c:pt idx="79">
                  <c:v>Aug 12</c:v>
                </c:pt>
                <c:pt idx="80">
                  <c:v>Sep 12</c:v>
                </c:pt>
                <c:pt idx="81">
                  <c:v>Okt 12</c:v>
                </c:pt>
                <c:pt idx="82">
                  <c:v>Nov 12</c:v>
                </c:pt>
                <c:pt idx="83">
                  <c:v>Dez 12</c:v>
                </c:pt>
                <c:pt idx="84">
                  <c:v>Jan 13</c:v>
                </c:pt>
                <c:pt idx="85">
                  <c:v>Feb 13</c:v>
                </c:pt>
                <c:pt idx="86">
                  <c:v>Mrz 13</c:v>
                </c:pt>
                <c:pt idx="87">
                  <c:v>Apr 13</c:v>
                </c:pt>
                <c:pt idx="88">
                  <c:v>Mai 13</c:v>
                </c:pt>
                <c:pt idx="89">
                  <c:v> Juni 2013</c:v>
                </c:pt>
                <c:pt idx="90">
                  <c:v>Jul 13</c:v>
                </c:pt>
                <c:pt idx="91">
                  <c:v>Aug 13</c:v>
                </c:pt>
                <c:pt idx="92">
                  <c:v>Sep 13</c:v>
                </c:pt>
                <c:pt idx="93">
                  <c:v>Okt 13</c:v>
                </c:pt>
                <c:pt idx="94">
                  <c:v>Nov 13</c:v>
                </c:pt>
                <c:pt idx="95">
                  <c:v>Dez 13</c:v>
                </c:pt>
                <c:pt idx="96">
                  <c:v>Jan 14</c:v>
                </c:pt>
                <c:pt idx="97">
                  <c:v>Feb 14</c:v>
                </c:pt>
                <c:pt idx="98">
                  <c:v>Mrz 14</c:v>
                </c:pt>
                <c:pt idx="99">
                  <c:v>Apr 14</c:v>
                </c:pt>
                <c:pt idx="100">
                  <c:v>Mai 14</c:v>
                </c:pt>
                <c:pt idx="101">
                  <c:v>Jun 14</c:v>
                </c:pt>
                <c:pt idx="102">
                  <c:v>Jul 14</c:v>
                </c:pt>
                <c:pt idx="103">
                  <c:v> Aug 2014</c:v>
                </c:pt>
                <c:pt idx="104">
                  <c:v>Sep 14</c:v>
                </c:pt>
                <c:pt idx="105">
                  <c:v>Okt 14</c:v>
                </c:pt>
                <c:pt idx="106">
                  <c:v>Nov 14</c:v>
                </c:pt>
                <c:pt idx="107">
                  <c:v>Dez 14</c:v>
                </c:pt>
                <c:pt idx="108">
                  <c:v>Jan 15</c:v>
                </c:pt>
                <c:pt idx="109">
                  <c:v>  Feb 2015</c:v>
                </c:pt>
                <c:pt idx="110">
                  <c:v>Mrz 15</c:v>
                </c:pt>
                <c:pt idx="111">
                  <c:v> Apr 15</c:v>
                </c:pt>
                <c:pt idx="112">
                  <c:v>Mai 15</c:v>
                </c:pt>
                <c:pt idx="113">
                  <c:v>Jun 15</c:v>
                </c:pt>
              </c:strCache>
            </c:strRef>
          </c:cat>
          <c:val>
            <c:numRef>
              <c:f>Daten!$B$12:$DK$12</c:f>
              <c:numCache>
                <c:formatCode>General</c:formatCode>
                <c:ptCount val="114"/>
                <c:pt idx="0">
                  <c:v>0.36030000000000012</c:v>
                </c:pt>
                <c:pt idx="1">
                  <c:v>0.36030000000000012</c:v>
                </c:pt>
                <c:pt idx="2">
                  <c:v>0.36030000000000012</c:v>
                </c:pt>
                <c:pt idx="3">
                  <c:v>0.36030000000000012</c:v>
                </c:pt>
                <c:pt idx="4">
                  <c:v>0.36030000000000012</c:v>
                </c:pt>
                <c:pt idx="5">
                  <c:v>0.36030000000000012</c:v>
                </c:pt>
                <c:pt idx="6">
                  <c:v>0.36030000000000012</c:v>
                </c:pt>
                <c:pt idx="7">
                  <c:v>0.36030000000000012</c:v>
                </c:pt>
                <c:pt idx="8">
                  <c:v>0.36030000000000012</c:v>
                </c:pt>
                <c:pt idx="9">
                  <c:v>0.36030000000000012</c:v>
                </c:pt>
                <c:pt idx="10">
                  <c:v>0.36030000000000012</c:v>
                </c:pt>
                <c:pt idx="11">
                  <c:v>0.36030000000000012</c:v>
                </c:pt>
                <c:pt idx="12">
                  <c:v>0.32670000000000016</c:v>
                </c:pt>
                <c:pt idx="13">
                  <c:v>0.32670000000000016</c:v>
                </c:pt>
                <c:pt idx="14">
                  <c:v>0.29670000000000002</c:v>
                </c:pt>
                <c:pt idx="15">
                  <c:v>0.28960000000000002</c:v>
                </c:pt>
                <c:pt idx="16">
                  <c:v>0.29760000000000009</c:v>
                </c:pt>
                <c:pt idx="17">
                  <c:v>0.30920000000000009</c:v>
                </c:pt>
                <c:pt idx="18">
                  <c:v>0.3480000000000002</c:v>
                </c:pt>
                <c:pt idx="19">
                  <c:v>0.35780000000000012</c:v>
                </c:pt>
                <c:pt idx="20">
                  <c:v>0.36770000000000008</c:v>
                </c:pt>
                <c:pt idx="21">
                  <c:v>0.38700000000000012</c:v>
                </c:pt>
                <c:pt idx="22">
                  <c:v>0.38710000000000011</c:v>
                </c:pt>
                <c:pt idx="23">
                  <c:v>0.36750000000000016</c:v>
                </c:pt>
                <c:pt idx="24">
                  <c:v>0.37410000000000015</c:v>
                </c:pt>
                <c:pt idx="25" formatCode="0.00">
                  <c:v>0.37410000000000015</c:v>
                </c:pt>
                <c:pt idx="26" formatCode="0.00">
                  <c:v>0.35470000000000002</c:v>
                </c:pt>
                <c:pt idx="27" formatCode="0.00">
                  <c:v>0.33820000000000011</c:v>
                </c:pt>
                <c:pt idx="28" formatCode="0.00">
                  <c:v>0.39480000000000015</c:v>
                </c:pt>
                <c:pt idx="29" formatCode="0.00">
                  <c:v>0.39480000000000015</c:v>
                </c:pt>
                <c:pt idx="30" formatCode="0.00">
                  <c:v>0.4452000000000001</c:v>
                </c:pt>
                <c:pt idx="31" formatCode="0.00">
                  <c:v>0.45490000000000008</c:v>
                </c:pt>
                <c:pt idx="32" formatCode="0.00">
                  <c:v>0.4648000000000001</c:v>
                </c:pt>
                <c:pt idx="33" formatCode="0.00">
                  <c:v>0.4647</c:v>
                </c:pt>
                <c:pt idx="34" formatCode="0.00">
                  <c:v>0.46490000000000009</c:v>
                </c:pt>
                <c:pt idx="35" formatCode="0.00">
                  <c:v>0.46490000000000009</c:v>
                </c:pt>
                <c:pt idx="36" formatCode="0.00">
                  <c:v>0.42310000000000009</c:v>
                </c:pt>
                <c:pt idx="37" formatCode="0.00">
                  <c:v>0.42270000000000002</c:v>
                </c:pt>
                <c:pt idx="38" formatCode="0.00">
                  <c:v>0.36700000000000016</c:v>
                </c:pt>
                <c:pt idx="39" formatCode="0.00">
                  <c:v>0.35050000000000009</c:v>
                </c:pt>
                <c:pt idx="40" formatCode="0.00">
                  <c:v>0.35050000000000009</c:v>
                </c:pt>
                <c:pt idx="41" formatCode="0.00">
                  <c:v>0.35050000000000009</c:v>
                </c:pt>
                <c:pt idx="42">
                  <c:v>0.37480000000000013</c:v>
                </c:pt>
                <c:pt idx="43">
                  <c:v>0.38460000000000011</c:v>
                </c:pt>
                <c:pt idx="44">
                  <c:v>0.39430000000000015</c:v>
                </c:pt>
                <c:pt idx="45">
                  <c:v>0.39440000000000014</c:v>
                </c:pt>
                <c:pt idx="46">
                  <c:v>0.38470000000000015</c:v>
                </c:pt>
                <c:pt idx="47">
                  <c:v>0.38480000000000014</c:v>
                </c:pt>
                <c:pt idx="48">
                  <c:v>0.36020000000000002</c:v>
                </c:pt>
                <c:pt idx="49">
                  <c:v>0.35850000000000015</c:v>
                </c:pt>
                <c:pt idx="50">
                  <c:v>0.32760000000000011</c:v>
                </c:pt>
                <c:pt idx="51">
                  <c:v>0.32560000000000011</c:v>
                </c:pt>
                <c:pt idx="52">
                  <c:v>0.32090000000000013</c:v>
                </c:pt>
                <c:pt idx="53">
                  <c:v>0.32820000000000016</c:v>
                </c:pt>
                <c:pt idx="54">
                  <c:v>0.36510000000000009</c:v>
                </c:pt>
                <c:pt idx="55">
                  <c:v>0.39180000000000015</c:v>
                </c:pt>
                <c:pt idx="56">
                  <c:v>0.40930000000000011</c:v>
                </c:pt>
                <c:pt idx="57">
                  <c:v>0.4200000000000001</c:v>
                </c:pt>
                <c:pt idx="58">
                  <c:v>0.42450000000000015</c:v>
                </c:pt>
                <c:pt idx="59">
                  <c:v>0.40500000000000008</c:v>
                </c:pt>
                <c:pt idx="60">
                  <c:v>0.38730000000000014</c:v>
                </c:pt>
                <c:pt idx="61">
                  <c:v>0.38490000000000013</c:v>
                </c:pt>
                <c:pt idx="62">
                  <c:v>0.36450000000000016</c:v>
                </c:pt>
                <c:pt idx="63">
                  <c:v>0.38340000000000013</c:v>
                </c:pt>
                <c:pt idx="64">
                  <c:v>0.38180000000000014</c:v>
                </c:pt>
                <c:pt idx="65">
                  <c:v>0.39780000000000021</c:v>
                </c:pt>
                <c:pt idx="66">
                  <c:v>0.39420000000000016</c:v>
                </c:pt>
                <c:pt idx="67">
                  <c:v>0.43290000000000012</c:v>
                </c:pt>
                <c:pt idx="68">
                  <c:v>0.43890000000000012</c:v>
                </c:pt>
                <c:pt idx="69">
                  <c:v>0.44670000000000015</c:v>
                </c:pt>
                <c:pt idx="70">
                  <c:v>0.42980000000000013</c:v>
                </c:pt>
                <c:pt idx="71">
                  <c:v>0.42790000000000011</c:v>
                </c:pt>
                <c:pt idx="72">
                  <c:v>0.42880000000000013</c:v>
                </c:pt>
                <c:pt idx="73">
                  <c:v>0.43010000000000009</c:v>
                </c:pt>
                <c:pt idx="74">
                  <c:v>0.40990000000000015</c:v>
                </c:pt>
                <c:pt idx="75">
                  <c:v>0.40810000000000002</c:v>
                </c:pt>
                <c:pt idx="76">
                  <c:v>0.40560000000000002</c:v>
                </c:pt>
                <c:pt idx="77">
                  <c:v>0.42240000000000011</c:v>
                </c:pt>
                <c:pt idx="78">
                  <c:v>0.41960000000000008</c:v>
                </c:pt>
                <c:pt idx="79">
                  <c:v>0.43840000000000012</c:v>
                </c:pt>
                <c:pt idx="80">
                  <c:v>0.44420000000000009</c:v>
                </c:pt>
                <c:pt idx="81">
                  <c:v>0.44910000000000011</c:v>
                </c:pt>
                <c:pt idx="82">
                  <c:v>0.43150000000000016</c:v>
                </c:pt>
                <c:pt idx="83">
                  <c:v>0.42990000000000012</c:v>
                </c:pt>
                <c:pt idx="84">
                  <c:v>0.42780000000000012</c:v>
                </c:pt>
                <c:pt idx="85">
                  <c:v>0.42680000000000012</c:v>
                </c:pt>
                <c:pt idx="86">
                  <c:v>0.40870000000000001</c:v>
                </c:pt>
                <c:pt idx="87">
                  <c:v>0.40980000000000011</c:v>
                </c:pt>
                <c:pt idx="88">
                  <c:v>0.40540000000000009</c:v>
                </c:pt>
                <c:pt idx="89">
                  <c:v>0.41890000000000016</c:v>
                </c:pt>
                <c:pt idx="90">
                  <c:v>0.41700000000000009</c:v>
                </c:pt>
                <c:pt idx="91">
                  <c:v>0.45620000000000005</c:v>
                </c:pt>
                <c:pt idx="92">
                  <c:v>0.4633000000000001</c:v>
                </c:pt>
                <c:pt idx="93">
                  <c:v>0.47190000000000015</c:v>
                </c:pt>
                <c:pt idx="94">
                  <c:v>0.4551</c:v>
                </c:pt>
                <c:pt idx="95">
                  <c:v>0.46240000000000009</c:v>
                </c:pt>
                <c:pt idx="96">
                  <c:v>0.45890000000000009</c:v>
                </c:pt>
                <c:pt idx="97">
                  <c:v>0.4583000000000001</c:v>
                </c:pt>
                <c:pt idx="98">
                  <c:v>0.43730000000000013</c:v>
                </c:pt>
                <c:pt idx="99">
                  <c:v>0.43820000000000009</c:v>
                </c:pt>
                <c:pt idx="100">
                  <c:v>0.43600000000000011</c:v>
                </c:pt>
                <c:pt idx="101">
                  <c:v>0.45170000000000005</c:v>
                </c:pt>
                <c:pt idx="102">
                  <c:v>0.44890000000000013</c:v>
                </c:pt>
                <c:pt idx="103">
                  <c:v>0.46710000000000002</c:v>
                </c:pt>
                <c:pt idx="104">
                  <c:v>0.44070000000000009</c:v>
                </c:pt>
                <c:pt idx="105">
                  <c:v>0.44980000000000014</c:v>
                </c:pt>
                <c:pt idx="106">
                  <c:v>0.43100000000000016</c:v>
                </c:pt>
                <c:pt idx="107">
                  <c:v>0.42840000000000011</c:v>
                </c:pt>
                <c:pt idx="108">
                  <c:v>0.42460000000000009</c:v>
                </c:pt>
                <c:pt idx="109">
                  <c:v>0.37520000000000009</c:v>
                </c:pt>
                <c:pt idx="110">
                  <c:v>0.37250000000000011</c:v>
                </c:pt>
                <c:pt idx="111">
                  <c:v>0.37150000000000011</c:v>
                </c:pt>
                <c:pt idx="112">
                  <c:v>0.36980000000000013</c:v>
                </c:pt>
                <c:pt idx="113">
                  <c:v>0.36970000000000008</c:v>
                </c:pt>
              </c:numCache>
            </c:numRef>
          </c:val>
        </c:ser>
        <c:ser>
          <c:idx val="2"/>
          <c:order val="2"/>
          <c:tx>
            <c:strRef>
              <c:f>Daten!$A$14</c:f>
              <c:strCache>
                <c:ptCount val="1"/>
                <c:pt idx="0">
                  <c:v>Arla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strRef>
              <c:f>Daten!$B$9:$DK$9</c:f>
              <c:strCache>
                <c:ptCount val="114"/>
                <c:pt idx="0">
                  <c:v>Jan 06</c:v>
                </c:pt>
                <c:pt idx="1">
                  <c:v>Feb 06</c:v>
                </c:pt>
                <c:pt idx="2">
                  <c:v>Mar 06</c:v>
                </c:pt>
                <c:pt idx="3">
                  <c:v>Apr 06</c:v>
                </c:pt>
                <c:pt idx="4">
                  <c:v>May 06</c:v>
                </c:pt>
                <c:pt idx="5">
                  <c:v>Jun 06</c:v>
                </c:pt>
                <c:pt idx="6">
                  <c:v>Jul 06</c:v>
                </c:pt>
                <c:pt idx="7">
                  <c:v>Aug 06</c:v>
                </c:pt>
                <c:pt idx="8">
                  <c:v>Sep 06</c:v>
                </c:pt>
                <c:pt idx="9">
                  <c:v>Oct 06</c:v>
                </c:pt>
                <c:pt idx="10">
                  <c:v>Nov 06</c:v>
                </c:pt>
                <c:pt idx="11">
                  <c:v>Dec 06 </c:v>
                </c:pt>
                <c:pt idx="12">
                  <c:v>Jan 07</c:v>
                </c:pt>
                <c:pt idx="13">
                  <c:v>Feb 07</c:v>
                </c:pt>
                <c:pt idx="14">
                  <c:v>Mar 07</c:v>
                </c:pt>
                <c:pt idx="15">
                  <c:v>Apr 07</c:v>
                </c:pt>
                <c:pt idx="16">
                  <c:v>May 07</c:v>
                </c:pt>
                <c:pt idx="17">
                  <c:v>Jun 07</c:v>
                </c:pt>
                <c:pt idx="18">
                  <c:v>Jul 07</c:v>
                </c:pt>
                <c:pt idx="19">
                  <c:v>Aug 07</c:v>
                </c:pt>
                <c:pt idx="20">
                  <c:v>Sep 07</c:v>
                </c:pt>
                <c:pt idx="21">
                  <c:v>Oct 07</c:v>
                </c:pt>
                <c:pt idx="22">
                  <c:v>Nov 07</c:v>
                </c:pt>
                <c:pt idx="23">
                  <c:v>Dec 07</c:v>
                </c:pt>
                <c:pt idx="24">
                  <c:v>Jan 08</c:v>
                </c:pt>
                <c:pt idx="25">
                  <c:v>Feb 08</c:v>
                </c:pt>
                <c:pt idx="26">
                  <c:v>Mar 08</c:v>
                </c:pt>
                <c:pt idx="27">
                  <c:v>Apr 08</c:v>
                </c:pt>
                <c:pt idx="28">
                  <c:v>May 08</c:v>
                </c:pt>
                <c:pt idx="29">
                  <c:v>Jun 08</c:v>
                </c:pt>
                <c:pt idx="30">
                  <c:v>Jul 08</c:v>
                </c:pt>
                <c:pt idx="31">
                  <c:v>Aug 08</c:v>
                </c:pt>
                <c:pt idx="32">
                  <c:v>Sep 08</c:v>
                </c:pt>
                <c:pt idx="33">
                  <c:v>Okt 08</c:v>
                </c:pt>
                <c:pt idx="34">
                  <c:v>Nov 08</c:v>
                </c:pt>
                <c:pt idx="35">
                  <c:v>Dez 08</c:v>
                </c:pt>
                <c:pt idx="36">
                  <c:v>Jan 09</c:v>
                </c:pt>
                <c:pt idx="37">
                  <c:v>Feb 09</c:v>
                </c:pt>
                <c:pt idx="38">
                  <c:v>Mar 09</c:v>
                </c:pt>
                <c:pt idx="39">
                  <c:v>Apr 09</c:v>
                </c:pt>
                <c:pt idx="40">
                  <c:v>Mai 09</c:v>
                </c:pt>
                <c:pt idx="41">
                  <c:v>Jun 09</c:v>
                </c:pt>
                <c:pt idx="42">
                  <c:v>Jul 09</c:v>
                </c:pt>
                <c:pt idx="43">
                  <c:v>Aug 09</c:v>
                </c:pt>
                <c:pt idx="44">
                  <c:v>Sep 09</c:v>
                </c:pt>
                <c:pt idx="45">
                  <c:v>Okt 09</c:v>
                </c:pt>
                <c:pt idx="46">
                  <c:v>Nov 09</c:v>
                </c:pt>
                <c:pt idx="47">
                  <c:v> Dez 2009</c:v>
                </c:pt>
                <c:pt idx="48">
                  <c:v>Jan 10</c:v>
                </c:pt>
                <c:pt idx="49">
                  <c:v>Feb 10</c:v>
                </c:pt>
                <c:pt idx="50">
                  <c:v>Mar 10</c:v>
                </c:pt>
                <c:pt idx="51">
                  <c:v>Apr 10</c:v>
                </c:pt>
                <c:pt idx="52">
                  <c:v> Mai 2010</c:v>
                </c:pt>
                <c:pt idx="53">
                  <c:v>Jun 10</c:v>
                </c:pt>
                <c:pt idx="54">
                  <c:v>Jul 10</c:v>
                </c:pt>
                <c:pt idx="55">
                  <c:v>Aug 10</c:v>
                </c:pt>
                <c:pt idx="56">
                  <c:v>Sep 10</c:v>
                </c:pt>
                <c:pt idx="57">
                  <c:v>Oct 10</c:v>
                </c:pt>
                <c:pt idx="58">
                  <c:v>Nov 10</c:v>
                </c:pt>
                <c:pt idx="59">
                  <c:v>Dez 10</c:v>
                </c:pt>
                <c:pt idx="60">
                  <c:v>Jan 11</c:v>
                </c:pt>
                <c:pt idx="61">
                  <c:v>Feb 11</c:v>
                </c:pt>
                <c:pt idx="62">
                  <c:v>Mrz 11</c:v>
                </c:pt>
                <c:pt idx="63">
                  <c:v>Apr 11</c:v>
                </c:pt>
                <c:pt idx="64">
                  <c:v>Mai 11</c:v>
                </c:pt>
                <c:pt idx="65">
                  <c:v>Jun 11</c:v>
                </c:pt>
                <c:pt idx="66">
                  <c:v>Jul 11</c:v>
                </c:pt>
                <c:pt idx="67">
                  <c:v>Aug 11</c:v>
                </c:pt>
                <c:pt idx="68">
                  <c:v>Sep 11</c:v>
                </c:pt>
                <c:pt idx="69">
                  <c:v>Okt 11</c:v>
                </c:pt>
                <c:pt idx="70">
                  <c:v>Nov 11</c:v>
                </c:pt>
                <c:pt idx="71">
                  <c:v>Dez 11</c:v>
                </c:pt>
                <c:pt idx="72">
                  <c:v>Jan 12</c:v>
                </c:pt>
                <c:pt idx="73">
                  <c:v>Feb 12</c:v>
                </c:pt>
                <c:pt idx="74">
                  <c:v>Mrz 12</c:v>
                </c:pt>
                <c:pt idx="75">
                  <c:v>Apr 12</c:v>
                </c:pt>
                <c:pt idx="76">
                  <c:v>Mai 12</c:v>
                </c:pt>
                <c:pt idx="77">
                  <c:v>Jun 12</c:v>
                </c:pt>
                <c:pt idx="78">
                  <c:v>Jul 12</c:v>
                </c:pt>
                <c:pt idx="79">
                  <c:v>Aug 12</c:v>
                </c:pt>
                <c:pt idx="80">
                  <c:v>Sep 12</c:v>
                </c:pt>
                <c:pt idx="81">
                  <c:v>Okt 12</c:v>
                </c:pt>
                <c:pt idx="82">
                  <c:v>Nov 12</c:v>
                </c:pt>
                <c:pt idx="83">
                  <c:v>Dez 12</c:v>
                </c:pt>
                <c:pt idx="84">
                  <c:v>Jan 13</c:v>
                </c:pt>
                <c:pt idx="85">
                  <c:v>Feb 13</c:v>
                </c:pt>
                <c:pt idx="86">
                  <c:v>Mrz 13</c:v>
                </c:pt>
                <c:pt idx="87">
                  <c:v>Apr 13</c:v>
                </c:pt>
                <c:pt idx="88">
                  <c:v>Mai 13</c:v>
                </c:pt>
                <c:pt idx="89">
                  <c:v> Juni 2013</c:v>
                </c:pt>
                <c:pt idx="90">
                  <c:v>Jul 13</c:v>
                </c:pt>
                <c:pt idx="91">
                  <c:v>Aug 13</c:v>
                </c:pt>
                <c:pt idx="92">
                  <c:v>Sep 13</c:v>
                </c:pt>
                <c:pt idx="93">
                  <c:v>Okt 13</c:v>
                </c:pt>
                <c:pt idx="94">
                  <c:v>Nov 13</c:v>
                </c:pt>
                <c:pt idx="95">
                  <c:v>Dez 13</c:v>
                </c:pt>
                <c:pt idx="96">
                  <c:v>Jan 14</c:v>
                </c:pt>
                <c:pt idx="97">
                  <c:v>Feb 14</c:v>
                </c:pt>
                <c:pt idx="98">
                  <c:v>Mrz 14</c:v>
                </c:pt>
                <c:pt idx="99">
                  <c:v>Apr 14</c:v>
                </c:pt>
                <c:pt idx="100">
                  <c:v>Mai 14</c:v>
                </c:pt>
                <c:pt idx="101">
                  <c:v>Jun 14</c:v>
                </c:pt>
                <c:pt idx="102">
                  <c:v>Jul 14</c:v>
                </c:pt>
                <c:pt idx="103">
                  <c:v> Aug 2014</c:v>
                </c:pt>
                <c:pt idx="104">
                  <c:v>Sep 14</c:v>
                </c:pt>
                <c:pt idx="105">
                  <c:v>Okt 14</c:v>
                </c:pt>
                <c:pt idx="106">
                  <c:v>Nov 14</c:v>
                </c:pt>
                <c:pt idx="107">
                  <c:v>Dez 14</c:v>
                </c:pt>
                <c:pt idx="108">
                  <c:v>Jan 15</c:v>
                </c:pt>
                <c:pt idx="109">
                  <c:v>  Feb 2015</c:v>
                </c:pt>
                <c:pt idx="110">
                  <c:v>Mrz 15</c:v>
                </c:pt>
                <c:pt idx="111">
                  <c:v> Apr 15</c:v>
                </c:pt>
                <c:pt idx="112">
                  <c:v>Mai 15</c:v>
                </c:pt>
                <c:pt idx="113">
                  <c:v>Jun 15</c:v>
                </c:pt>
              </c:strCache>
            </c:strRef>
          </c:cat>
          <c:val>
            <c:numRef>
              <c:f>Daten!$B$14:$DK$14</c:f>
              <c:numCache>
                <c:formatCode>General</c:formatCode>
                <c:ptCount val="114"/>
                <c:pt idx="0">
                  <c:v>0.28800000000000009</c:v>
                </c:pt>
                <c:pt idx="1">
                  <c:v>0.28800000000000009</c:v>
                </c:pt>
                <c:pt idx="2">
                  <c:v>0.28800000000000009</c:v>
                </c:pt>
                <c:pt idx="3">
                  <c:v>0.28800000000000009</c:v>
                </c:pt>
                <c:pt idx="4">
                  <c:v>0.28800000000000009</c:v>
                </c:pt>
                <c:pt idx="5">
                  <c:v>0.28800000000000009</c:v>
                </c:pt>
                <c:pt idx="6">
                  <c:v>0.28800000000000009</c:v>
                </c:pt>
                <c:pt idx="7">
                  <c:v>0.28800000000000009</c:v>
                </c:pt>
                <c:pt idx="8">
                  <c:v>0.28800000000000009</c:v>
                </c:pt>
                <c:pt idx="9">
                  <c:v>0.28800000000000009</c:v>
                </c:pt>
                <c:pt idx="10">
                  <c:v>0.28800000000000009</c:v>
                </c:pt>
                <c:pt idx="11">
                  <c:v>0.28800000000000009</c:v>
                </c:pt>
                <c:pt idx="12">
                  <c:v>0.2763000000000001</c:v>
                </c:pt>
                <c:pt idx="13">
                  <c:v>0.2763000000000001</c:v>
                </c:pt>
                <c:pt idx="14">
                  <c:v>0.27650000000000002</c:v>
                </c:pt>
                <c:pt idx="15">
                  <c:v>0.2763000000000001</c:v>
                </c:pt>
                <c:pt idx="16">
                  <c:v>0.27640000000000009</c:v>
                </c:pt>
                <c:pt idx="17">
                  <c:v>0.27660000000000001</c:v>
                </c:pt>
                <c:pt idx="18">
                  <c:v>0.2768000000000001</c:v>
                </c:pt>
                <c:pt idx="19">
                  <c:v>0.29350000000000009</c:v>
                </c:pt>
                <c:pt idx="20">
                  <c:v>0.31190000000000012</c:v>
                </c:pt>
                <c:pt idx="21">
                  <c:v>0.34690000000000026</c:v>
                </c:pt>
                <c:pt idx="22">
                  <c:v>0.37590000000000012</c:v>
                </c:pt>
                <c:pt idx="23">
                  <c:v>0.38010000000000016</c:v>
                </c:pt>
                <c:pt idx="24">
                  <c:v>0.38030000000000025</c:v>
                </c:pt>
                <c:pt idx="25" formatCode="0.00">
                  <c:v>0.38020000000000009</c:v>
                </c:pt>
                <c:pt idx="26" formatCode="0.00">
                  <c:v>0.38010000000000016</c:v>
                </c:pt>
                <c:pt idx="27" formatCode="0.00">
                  <c:v>0.34270000000000012</c:v>
                </c:pt>
                <c:pt idx="28" formatCode="0.00">
                  <c:v>0.34270000000000012</c:v>
                </c:pt>
                <c:pt idx="29" formatCode="0.00">
                  <c:v>0.32340000000000013</c:v>
                </c:pt>
                <c:pt idx="30" formatCode="0.00">
                  <c:v>0.35110000000000002</c:v>
                </c:pt>
                <c:pt idx="31" formatCode="0.00">
                  <c:v>0.38520000000000015</c:v>
                </c:pt>
                <c:pt idx="32" formatCode="0.00">
                  <c:v>0.37620000000000009</c:v>
                </c:pt>
                <c:pt idx="33" formatCode="0.00">
                  <c:v>0.35510000000000008</c:v>
                </c:pt>
                <c:pt idx="34" formatCode="0.00">
                  <c:v>0.35540000000000016</c:v>
                </c:pt>
                <c:pt idx="35" formatCode="0.00">
                  <c:v>0.32360000000000011</c:v>
                </c:pt>
                <c:pt idx="36" formatCode="0.00">
                  <c:v>0.27540000000000009</c:v>
                </c:pt>
                <c:pt idx="37" formatCode="0.00">
                  <c:v>0.27540000000000009</c:v>
                </c:pt>
                <c:pt idx="38" formatCode="0.00">
                  <c:v>0.24910000000000004</c:v>
                </c:pt>
                <c:pt idx="39" formatCode="0.00">
                  <c:v>0.24520000000000006</c:v>
                </c:pt>
                <c:pt idx="40" formatCode="0.00">
                  <c:v>0.24520000000000006</c:v>
                </c:pt>
                <c:pt idx="41" formatCode="0.00">
                  <c:v>0.24520000000000006</c:v>
                </c:pt>
                <c:pt idx="42">
                  <c:v>0.24530000000000005</c:v>
                </c:pt>
                <c:pt idx="43">
                  <c:v>0.24490000000000006</c:v>
                </c:pt>
                <c:pt idx="44">
                  <c:v>0.24500000000000005</c:v>
                </c:pt>
                <c:pt idx="45">
                  <c:v>0.25829999999999997</c:v>
                </c:pt>
                <c:pt idx="46">
                  <c:v>0.25840000000000002</c:v>
                </c:pt>
                <c:pt idx="47">
                  <c:v>0.27150000000000002</c:v>
                </c:pt>
                <c:pt idx="48">
                  <c:v>0.27160000000000001</c:v>
                </c:pt>
                <c:pt idx="49">
                  <c:v>0.27150000000000002</c:v>
                </c:pt>
                <c:pt idx="50">
                  <c:v>0.27160000000000001</c:v>
                </c:pt>
                <c:pt idx="51">
                  <c:v>0.27090000000000009</c:v>
                </c:pt>
                <c:pt idx="52">
                  <c:v>0.28090000000000009</c:v>
                </c:pt>
                <c:pt idx="53">
                  <c:v>0.30070000000000002</c:v>
                </c:pt>
                <c:pt idx="54">
                  <c:v>0.31020000000000009</c:v>
                </c:pt>
                <c:pt idx="55">
                  <c:v>0.30970000000000009</c:v>
                </c:pt>
                <c:pt idx="56">
                  <c:v>0.30980000000000013</c:v>
                </c:pt>
                <c:pt idx="57">
                  <c:v>0.31940000000000013</c:v>
                </c:pt>
                <c:pt idx="58">
                  <c:v>0.33260000000000012</c:v>
                </c:pt>
                <c:pt idx="59">
                  <c:v>0.33270000000000011</c:v>
                </c:pt>
                <c:pt idx="60">
                  <c:v>0.32430000000000014</c:v>
                </c:pt>
                <c:pt idx="61">
                  <c:v>0.32410000000000011</c:v>
                </c:pt>
                <c:pt idx="62">
                  <c:v>0.32420000000000015</c:v>
                </c:pt>
                <c:pt idx="63">
                  <c:v>0.32690000000000013</c:v>
                </c:pt>
                <c:pt idx="64">
                  <c:v>0.34150000000000025</c:v>
                </c:pt>
                <c:pt idx="65">
                  <c:v>0.34790000000000026</c:v>
                </c:pt>
                <c:pt idx="66">
                  <c:v>0.35020000000000001</c:v>
                </c:pt>
                <c:pt idx="67">
                  <c:v>0.35050000000000009</c:v>
                </c:pt>
                <c:pt idx="68">
                  <c:v>0.33470000000000011</c:v>
                </c:pt>
                <c:pt idx="69">
                  <c:v>0.33650000000000013</c:v>
                </c:pt>
                <c:pt idx="70">
                  <c:v>0.33660000000000012</c:v>
                </c:pt>
                <c:pt idx="71">
                  <c:v>0.33700000000000013</c:v>
                </c:pt>
                <c:pt idx="72">
                  <c:v>0.33450000000000013</c:v>
                </c:pt>
                <c:pt idx="73">
                  <c:v>0.32460000000000011</c:v>
                </c:pt>
                <c:pt idx="74">
                  <c:v>0.32080000000000014</c:v>
                </c:pt>
                <c:pt idx="75">
                  <c:v>0.32190000000000013</c:v>
                </c:pt>
                <c:pt idx="76">
                  <c:v>0.31820000000000009</c:v>
                </c:pt>
                <c:pt idx="77">
                  <c:v>0.31820000000000009</c:v>
                </c:pt>
                <c:pt idx="78">
                  <c:v>0.30960000000000015</c:v>
                </c:pt>
                <c:pt idx="79">
                  <c:v>0.30390000000000011</c:v>
                </c:pt>
                <c:pt idx="80">
                  <c:v>0.30370000000000008</c:v>
                </c:pt>
                <c:pt idx="81">
                  <c:v>0.30430000000000013</c:v>
                </c:pt>
                <c:pt idx="82">
                  <c:v>0.31400000000000011</c:v>
                </c:pt>
                <c:pt idx="83">
                  <c:v>0.33370000000000011</c:v>
                </c:pt>
                <c:pt idx="84">
                  <c:v>0.32920000000000016</c:v>
                </c:pt>
                <c:pt idx="85">
                  <c:v>0.32930000000000015</c:v>
                </c:pt>
                <c:pt idx="86">
                  <c:v>0.33610000000000012</c:v>
                </c:pt>
                <c:pt idx="87">
                  <c:v>0.33650000000000013</c:v>
                </c:pt>
                <c:pt idx="88">
                  <c:v>0.34970000000000012</c:v>
                </c:pt>
                <c:pt idx="89">
                  <c:v>0.36920000000000008</c:v>
                </c:pt>
                <c:pt idx="90">
                  <c:v>0.37000000000000011</c:v>
                </c:pt>
                <c:pt idx="91">
                  <c:v>0.37000000000000011</c:v>
                </c:pt>
                <c:pt idx="92">
                  <c:v>0.37970000000000009</c:v>
                </c:pt>
                <c:pt idx="93">
                  <c:v>0.39030000000000015</c:v>
                </c:pt>
                <c:pt idx="94">
                  <c:v>0.40010000000000001</c:v>
                </c:pt>
                <c:pt idx="95">
                  <c:v>0.4</c:v>
                </c:pt>
                <c:pt idx="96">
                  <c:v>0.40060000000000001</c:v>
                </c:pt>
                <c:pt idx="97">
                  <c:v>0.41000000000000009</c:v>
                </c:pt>
                <c:pt idx="98">
                  <c:v>0.40990000000000015</c:v>
                </c:pt>
                <c:pt idx="99">
                  <c:v>0.40990000000000015</c:v>
                </c:pt>
                <c:pt idx="100">
                  <c:v>0.39540000000000014</c:v>
                </c:pt>
                <c:pt idx="101">
                  <c:v>0.3984000000000002</c:v>
                </c:pt>
                <c:pt idx="102">
                  <c:v>0.38390000000000013</c:v>
                </c:pt>
                <c:pt idx="103">
                  <c:v>0.37160000000000015</c:v>
                </c:pt>
                <c:pt idx="104">
                  <c:v>0.35740000000000011</c:v>
                </c:pt>
                <c:pt idx="105">
                  <c:v>0.33700000000000013</c:v>
                </c:pt>
                <c:pt idx="106">
                  <c:v>0.33710000000000012</c:v>
                </c:pt>
                <c:pt idx="107">
                  <c:v>0.31750000000000012</c:v>
                </c:pt>
                <c:pt idx="108">
                  <c:v>0.29280000000000012</c:v>
                </c:pt>
                <c:pt idx="109">
                  <c:v>0.29250000000000009</c:v>
                </c:pt>
                <c:pt idx="110">
                  <c:v>0.29210000000000008</c:v>
                </c:pt>
                <c:pt idx="111">
                  <c:v>0.30740000000000012</c:v>
                </c:pt>
                <c:pt idx="112">
                  <c:v>0.30750000000000011</c:v>
                </c:pt>
                <c:pt idx="113">
                  <c:v>0.29780000000000012</c:v>
                </c:pt>
              </c:numCache>
            </c:numRef>
          </c:val>
        </c:ser>
        <c:marker val="1"/>
        <c:axId val="55621888"/>
        <c:axId val="55690752"/>
      </c:lineChart>
      <c:catAx>
        <c:axId val="55621888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de-DE"/>
          </a:p>
        </c:txPr>
        <c:crossAx val="55690752"/>
        <c:crosses val="autoZero"/>
        <c:auto val="1"/>
        <c:lblAlgn val="ctr"/>
        <c:lblOffset val="100"/>
      </c:catAx>
      <c:valAx>
        <c:axId val="55690752"/>
        <c:scaling>
          <c:orientation val="minMax"/>
          <c:min val="0.2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de-DE"/>
          </a:p>
        </c:txPr>
        <c:crossAx val="5562188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de-DE"/>
          </a:p>
        </c:txPr>
      </c:legendEntry>
      <c:legendEntry>
        <c:idx val="2"/>
        <c:txPr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de-DE"/>
          </a:p>
        </c:txPr>
      </c:legendEntry>
      <c:layout>
        <c:manualLayout>
          <c:xMode val="edge"/>
          <c:yMode val="edge"/>
          <c:x val="0.67996360454943194"/>
          <c:y val="0.67187031232746475"/>
          <c:w val="0.15224841510195858"/>
          <c:h val="0.22152366876470536"/>
        </c:manualLayout>
      </c:layout>
      <c:txPr>
        <a:bodyPr/>
        <a:lstStyle/>
        <a:p>
          <a:pPr>
            <a:defRPr sz="9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de-DE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de-DE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plotArea>
      <c:layout>
        <c:manualLayout>
          <c:layoutTarget val="inner"/>
          <c:xMode val="edge"/>
          <c:yMode val="edge"/>
          <c:x val="7.3498528313595102E-2"/>
          <c:y val="2.3419376452167656E-2"/>
          <c:w val="0.84564934923917612"/>
          <c:h val="0.95316124709566452"/>
        </c:manualLayout>
      </c:layout>
      <c:lineChart>
        <c:grouping val="standard"/>
        <c:ser>
          <c:idx val="0"/>
          <c:order val="0"/>
          <c:tx>
            <c:strRef>
              <c:f>'By month'!$B$3</c:f>
              <c:strCache>
                <c:ptCount val="1"/>
                <c:pt idx="0">
                  <c:v>White line dynamics vs. PYP</c:v>
                </c:pt>
              </c:strCache>
            </c:strRef>
          </c:tx>
          <c:cat>
            <c:strRef>
              <c:f>'By month'!$O$2:$BP$2</c:f>
              <c:strCache>
                <c:ptCount val="54"/>
                <c:pt idx="0">
                  <c:v>Jan-11</c:v>
                </c:pt>
                <c:pt idx="1">
                  <c:v>Feb-11</c:v>
                </c:pt>
                <c:pt idx="2">
                  <c:v>Mar-11</c:v>
                </c:pt>
                <c:pt idx="3">
                  <c:v>Apr-11</c:v>
                </c:pt>
                <c:pt idx="4">
                  <c:v>May-11</c:v>
                </c:pt>
                <c:pt idx="5">
                  <c:v>Jun-11</c:v>
                </c:pt>
                <c:pt idx="6">
                  <c:v>Jul-11</c:v>
                </c:pt>
                <c:pt idx="7">
                  <c:v>Aug-11</c:v>
                </c:pt>
                <c:pt idx="8">
                  <c:v>Sep-11</c:v>
                </c:pt>
                <c:pt idx="9">
                  <c:v>Oct-11</c:v>
                </c:pt>
                <c:pt idx="10">
                  <c:v>Nov-11</c:v>
                </c:pt>
                <c:pt idx="11">
                  <c:v>Dec-11</c:v>
                </c:pt>
                <c:pt idx="12">
                  <c:v>Jan-12</c:v>
                </c:pt>
                <c:pt idx="13">
                  <c:v>Feb-12</c:v>
                </c:pt>
                <c:pt idx="14">
                  <c:v>Mar-12</c:v>
                </c:pt>
                <c:pt idx="15">
                  <c:v>Apr-12</c:v>
                </c:pt>
                <c:pt idx="16">
                  <c:v>May-12</c:v>
                </c:pt>
                <c:pt idx="17">
                  <c:v>Jun-12</c:v>
                </c:pt>
                <c:pt idx="18">
                  <c:v>Jul-12</c:v>
                </c:pt>
                <c:pt idx="19">
                  <c:v>Aug-12</c:v>
                </c:pt>
                <c:pt idx="20">
                  <c:v>Sep-12</c:v>
                </c:pt>
                <c:pt idx="21">
                  <c:v>Oct-12</c:v>
                </c:pt>
                <c:pt idx="22">
                  <c:v>Nov-12</c:v>
                </c:pt>
                <c:pt idx="23">
                  <c:v>Dec-12</c:v>
                </c:pt>
                <c:pt idx="24">
                  <c:v>Jan-13</c:v>
                </c:pt>
                <c:pt idx="25">
                  <c:v>Feb-13</c:v>
                </c:pt>
                <c:pt idx="26">
                  <c:v>Mar-13</c:v>
                </c:pt>
                <c:pt idx="27">
                  <c:v>Apr-13</c:v>
                </c:pt>
                <c:pt idx="28">
                  <c:v>May-13</c:v>
                </c:pt>
                <c:pt idx="29">
                  <c:v>Jun-13</c:v>
                </c:pt>
                <c:pt idx="30">
                  <c:v>Jul-13</c:v>
                </c:pt>
                <c:pt idx="31">
                  <c:v>Aug-13</c:v>
                </c:pt>
                <c:pt idx="32">
                  <c:v>Sep-13</c:v>
                </c:pt>
                <c:pt idx="33">
                  <c:v>Oct-13</c:v>
                </c:pt>
                <c:pt idx="34">
                  <c:v>Nov-13</c:v>
                </c:pt>
                <c:pt idx="35">
                  <c:v>Dec-13</c:v>
                </c:pt>
                <c:pt idx="36">
                  <c:v>Jan-14</c:v>
                </c:pt>
                <c:pt idx="37">
                  <c:v>Feb-14</c:v>
                </c:pt>
                <c:pt idx="38">
                  <c:v>Mar-14</c:v>
                </c:pt>
                <c:pt idx="39">
                  <c:v>Apr-14</c:v>
                </c:pt>
                <c:pt idx="40">
                  <c:v>May-14</c:v>
                </c:pt>
                <c:pt idx="41">
                  <c:v>Jun-14</c:v>
                </c:pt>
                <c:pt idx="42">
                  <c:v>Jul-14</c:v>
                </c:pt>
                <c:pt idx="43">
                  <c:v>Aug-14</c:v>
                </c:pt>
                <c:pt idx="44">
                  <c:v>Sep-14</c:v>
                </c:pt>
                <c:pt idx="45">
                  <c:v>Oct-14</c:v>
                </c:pt>
                <c:pt idx="46">
                  <c:v>Nov-14</c:v>
                </c:pt>
                <c:pt idx="47">
                  <c:v>Dec-14</c:v>
                </c:pt>
                <c:pt idx="48">
                  <c:v>Jan-15</c:v>
                </c:pt>
                <c:pt idx="49">
                  <c:v>Feb-15</c:v>
                </c:pt>
                <c:pt idx="50">
                  <c:v>Mar-15</c:v>
                </c:pt>
                <c:pt idx="51">
                  <c:v>Apr-15</c:v>
                </c:pt>
                <c:pt idx="52">
                  <c:v>May-15</c:v>
                </c:pt>
                <c:pt idx="53">
                  <c:v>Jun-15</c:v>
                </c:pt>
              </c:strCache>
            </c:strRef>
          </c:cat>
          <c:val>
            <c:numRef>
              <c:f>'By month'!$O$3:$BP$3</c:f>
              <c:numCache>
                <c:formatCode>0.000%</c:formatCode>
                <c:ptCount val="54"/>
                <c:pt idx="0">
                  <c:v>-4.6261453613127826E-3</c:v>
                </c:pt>
                <c:pt idx="1">
                  <c:v>-5.0962979408088492E-2</c:v>
                </c:pt>
                <c:pt idx="2">
                  <c:v>-7.526118682399463E-2</c:v>
                </c:pt>
                <c:pt idx="3">
                  <c:v>-7.3959873370118889E-2</c:v>
                </c:pt>
                <c:pt idx="4">
                  <c:v>-8.0373824039172273E-2</c:v>
                </c:pt>
                <c:pt idx="5">
                  <c:v>-7.6535629208791339E-2</c:v>
                </c:pt>
                <c:pt idx="6">
                  <c:v>-8.7780888778417526E-2</c:v>
                </c:pt>
                <c:pt idx="7">
                  <c:v>-9.3326071482053699E-2</c:v>
                </c:pt>
                <c:pt idx="8">
                  <c:v>-8.1307128532671885E-2</c:v>
                </c:pt>
                <c:pt idx="9">
                  <c:v>-6.1040737401537482E-2</c:v>
                </c:pt>
                <c:pt idx="10">
                  <c:v>-3.6011933553723813E-2</c:v>
                </c:pt>
                <c:pt idx="11">
                  <c:v>-1.2591543853176179E-2</c:v>
                </c:pt>
                <c:pt idx="12">
                  <c:v>3.5761571956526531E-2</c:v>
                </c:pt>
                <c:pt idx="13">
                  <c:v>7.8976342654388354E-2</c:v>
                </c:pt>
                <c:pt idx="14">
                  <c:v>6.2650633323296817E-2</c:v>
                </c:pt>
                <c:pt idx="15">
                  <c:v>5.0029313039053891E-2</c:v>
                </c:pt>
                <c:pt idx="16">
                  <c:v>9.3832714141538223E-2</c:v>
                </c:pt>
                <c:pt idx="17">
                  <c:v>5.9435902557030823E-2</c:v>
                </c:pt>
                <c:pt idx="18">
                  <c:v>8.8427301039698578E-2</c:v>
                </c:pt>
                <c:pt idx="19">
                  <c:v>6.5692348939838469E-2</c:v>
                </c:pt>
                <c:pt idx="20">
                  <c:v>6.1780360980849172E-2</c:v>
                </c:pt>
                <c:pt idx="21">
                  <c:v>6.7903301053788639E-2</c:v>
                </c:pt>
                <c:pt idx="22">
                  <c:v>4.4681962841161896E-2</c:v>
                </c:pt>
                <c:pt idx="23">
                  <c:v>2.8023693392117188E-2</c:v>
                </c:pt>
                <c:pt idx="24">
                  <c:v>4.0725770195212403E-2</c:v>
                </c:pt>
                <c:pt idx="25">
                  <c:v>1.4547788213270525E-3</c:v>
                </c:pt>
                <c:pt idx="26">
                  <c:v>4.1038135659484429E-2</c:v>
                </c:pt>
                <c:pt idx="27">
                  <c:v>5.156450479377428E-2</c:v>
                </c:pt>
                <c:pt idx="28">
                  <c:v>0.10794014286628678</c:v>
                </c:pt>
                <c:pt idx="29">
                  <c:v>3.9666384240627073E-2</c:v>
                </c:pt>
                <c:pt idx="30">
                  <c:v>2.7649331007843409E-2</c:v>
                </c:pt>
                <c:pt idx="31">
                  <c:v>9.4932375411209743E-3</c:v>
                </c:pt>
                <c:pt idx="32">
                  <c:v>-1.1050725627174579E-2</c:v>
                </c:pt>
                <c:pt idx="33">
                  <c:v>-1.5069220973653819E-2</c:v>
                </c:pt>
                <c:pt idx="34">
                  <c:v>8.2856426728263963E-3</c:v>
                </c:pt>
                <c:pt idx="35">
                  <c:v>1.777600937730162E-3</c:v>
                </c:pt>
                <c:pt idx="36">
                  <c:v>6.5574761901783275E-3</c:v>
                </c:pt>
                <c:pt idx="37">
                  <c:v>3.011550525648099E-2</c:v>
                </c:pt>
                <c:pt idx="38">
                  <c:v>-1.3851167299588249E-2</c:v>
                </c:pt>
                <c:pt idx="39">
                  <c:v>-1.7248691198456515E-2</c:v>
                </c:pt>
                <c:pt idx="40">
                  <c:v>-8.0636760444558614E-2</c:v>
                </c:pt>
                <c:pt idx="41">
                  <c:v>-9.9658433275301508E-3</c:v>
                </c:pt>
                <c:pt idx="42">
                  <c:v>-3.4113947368950917E-2</c:v>
                </c:pt>
                <c:pt idx="43">
                  <c:v>-1.2711071292621726E-2</c:v>
                </c:pt>
                <c:pt idx="44">
                  <c:v>1.9166043483975995E-2</c:v>
                </c:pt>
                <c:pt idx="45">
                  <c:v>1.7954387861514709E-2</c:v>
                </c:pt>
                <c:pt idx="46">
                  <c:v>1.8019705048474062E-2</c:v>
                </c:pt>
                <c:pt idx="47">
                  <c:v>1.0758321006314246E-2</c:v>
                </c:pt>
                <c:pt idx="48">
                  <c:v>-1.6585745850973835E-2</c:v>
                </c:pt>
                <c:pt idx="49">
                  <c:v>-2.0286383555904518E-2</c:v>
                </c:pt>
                <c:pt idx="50">
                  <c:v>1.6074734465778343E-2</c:v>
                </c:pt>
                <c:pt idx="51">
                  <c:v>2.2197427856019757E-2</c:v>
                </c:pt>
                <c:pt idx="52">
                  <c:v>-4.4764328973931934E-3</c:v>
                </c:pt>
                <c:pt idx="53">
                  <c:v>1.9549939806764234E-2</c:v>
                </c:pt>
              </c:numCache>
            </c:numRef>
          </c:val>
        </c:ser>
        <c:ser>
          <c:idx val="1"/>
          <c:order val="1"/>
          <c:tx>
            <c:strRef>
              <c:f>'By month'!$B$4</c:f>
              <c:strCache>
                <c:ptCount val="1"/>
                <c:pt idx="0">
                  <c:v>Raw milk vs. PYP</c:v>
                </c:pt>
              </c:strCache>
            </c:strRef>
          </c:tx>
          <c:cat>
            <c:strRef>
              <c:f>'By month'!$O$2:$BP$2</c:f>
              <c:strCache>
                <c:ptCount val="54"/>
                <c:pt idx="0">
                  <c:v>Jan-11</c:v>
                </c:pt>
                <c:pt idx="1">
                  <c:v>Feb-11</c:v>
                </c:pt>
                <c:pt idx="2">
                  <c:v>Mar-11</c:v>
                </c:pt>
                <c:pt idx="3">
                  <c:v>Apr-11</c:v>
                </c:pt>
                <c:pt idx="4">
                  <c:v>May-11</c:v>
                </c:pt>
                <c:pt idx="5">
                  <c:v>Jun-11</c:v>
                </c:pt>
                <c:pt idx="6">
                  <c:v>Jul-11</c:v>
                </c:pt>
                <c:pt idx="7">
                  <c:v>Aug-11</c:v>
                </c:pt>
                <c:pt idx="8">
                  <c:v>Sep-11</c:v>
                </c:pt>
                <c:pt idx="9">
                  <c:v>Oct-11</c:v>
                </c:pt>
                <c:pt idx="10">
                  <c:v>Nov-11</c:v>
                </c:pt>
                <c:pt idx="11">
                  <c:v>Dec-11</c:v>
                </c:pt>
                <c:pt idx="12">
                  <c:v>Jan-12</c:v>
                </c:pt>
                <c:pt idx="13">
                  <c:v>Feb-12</c:v>
                </c:pt>
                <c:pt idx="14">
                  <c:v>Mar-12</c:v>
                </c:pt>
                <c:pt idx="15">
                  <c:v>Apr-12</c:v>
                </c:pt>
                <c:pt idx="16">
                  <c:v>May-12</c:v>
                </c:pt>
                <c:pt idx="17">
                  <c:v>Jun-12</c:v>
                </c:pt>
                <c:pt idx="18">
                  <c:v>Jul-12</c:v>
                </c:pt>
                <c:pt idx="19">
                  <c:v>Aug-12</c:v>
                </c:pt>
                <c:pt idx="20">
                  <c:v>Sep-12</c:v>
                </c:pt>
                <c:pt idx="21">
                  <c:v>Oct-12</c:v>
                </c:pt>
                <c:pt idx="22">
                  <c:v>Nov-12</c:v>
                </c:pt>
                <c:pt idx="23">
                  <c:v>Dec-12</c:v>
                </c:pt>
                <c:pt idx="24">
                  <c:v>Jan-13</c:v>
                </c:pt>
                <c:pt idx="25">
                  <c:v>Feb-13</c:v>
                </c:pt>
                <c:pt idx="26">
                  <c:v>Mar-13</c:v>
                </c:pt>
                <c:pt idx="27">
                  <c:v>Apr-13</c:v>
                </c:pt>
                <c:pt idx="28">
                  <c:v>May-13</c:v>
                </c:pt>
                <c:pt idx="29">
                  <c:v>Jun-13</c:v>
                </c:pt>
                <c:pt idx="30">
                  <c:v>Jul-13</c:v>
                </c:pt>
                <c:pt idx="31">
                  <c:v>Aug-13</c:v>
                </c:pt>
                <c:pt idx="32">
                  <c:v>Sep-13</c:v>
                </c:pt>
                <c:pt idx="33">
                  <c:v>Oct-13</c:v>
                </c:pt>
                <c:pt idx="34">
                  <c:v>Nov-13</c:v>
                </c:pt>
                <c:pt idx="35">
                  <c:v>Dec-13</c:v>
                </c:pt>
                <c:pt idx="36">
                  <c:v>Jan-14</c:v>
                </c:pt>
                <c:pt idx="37">
                  <c:v>Feb-14</c:v>
                </c:pt>
                <c:pt idx="38">
                  <c:v>Mar-14</c:v>
                </c:pt>
                <c:pt idx="39">
                  <c:v>Apr-14</c:v>
                </c:pt>
                <c:pt idx="40">
                  <c:v>May-14</c:v>
                </c:pt>
                <c:pt idx="41">
                  <c:v>Jun-14</c:v>
                </c:pt>
                <c:pt idx="42">
                  <c:v>Jul-14</c:v>
                </c:pt>
                <c:pt idx="43">
                  <c:v>Aug-14</c:v>
                </c:pt>
                <c:pt idx="44">
                  <c:v>Sep-14</c:v>
                </c:pt>
                <c:pt idx="45">
                  <c:v>Oct-14</c:v>
                </c:pt>
                <c:pt idx="46">
                  <c:v>Nov-14</c:v>
                </c:pt>
                <c:pt idx="47">
                  <c:v>Dec-14</c:v>
                </c:pt>
                <c:pt idx="48">
                  <c:v>Jan-15</c:v>
                </c:pt>
                <c:pt idx="49">
                  <c:v>Feb-15</c:v>
                </c:pt>
                <c:pt idx="50">
                  <c:v>Mar-15</c:v>
                </c:pt>
                <c:pt idx="51">
                  <c:v>Apr-15</c:v>
                </c:pt>
                <c:pt idx="52">
                  <c:v>May-15</c:v>
                </c:pt>
                <c:pt idx="53">
                  <c:v>Jun-15</c:v>
                </c:pt>
              </c:strCache>
            </c:strRef>
          </c:cat>
          <c:val>
            <c:numRef>
              <c:f>'By month'!$O$4:$BP$4</c:f>
              <c:numCache>
                <c:formatCode>0%</c:formatCode>
                <c:ptCount val="54"/>
                <c:pt idx="0">
                  <c:v>-1.2191276931161288E-2</c:v>
                </c:pt>
                <c:pt idx="1">
                  <c:v>-1.214249874560969E-2</c:v>
                </c:pt>
                <c:pt idx="2">
                  <c:v>-1.2131423757371303E-2</c:v>
                </c:pt>
                <c:pt idx="3">
                  <c:v>-3.2607116920842408E-2</c:v>
                </c:pt>
                <c:pt idx="4">
                  <c:v>-2.9825653798256302E-2</c:v>
                </c:pt>
                <c:pt idx="5">
                  <c:v>-3.4670691547749724E-2</c:v>
                </c:pt>
                <c:pt idx="6">
                  <c:v>-1.3765903307888743E-2</c:v>
                </c:pt>
                <c:pt idx="7">
                  <c:v>-1.1934681181959285E-2</c:v>
                </c:pt>
                <c:pt idx="8">
                  <c:v>1.9425735554767575E-2</c:v>
                </c:pt>
                <c:pt idx="9">
                  <c:v>1.571977787270518E-2</c:v>
                </c:pt>
                <c:pt idx="10">
                  <c:v>4.0886454183266328E-2</c:v>
                </c:pt>
                <c:pt idx="11">
                  <c:v>4.8948655256723102E-2</c:v>
                </c:pt>
                <c:pt idx="12">
                  <c:v>3.9525481434195195E-2</c:v>
                </c:pt>
                <c:pt idx="13">
                  <c:v>4.4341731003657132E-2</c:v>
                </c:pt>
                <c:pt idx="14">
                  <c:v>4.6776394337370034E-2</c:v>
                </c:pt>
                <c:pt idx="15">
                  <c:v>3.8510622325650834E-2</c:v>
                </c:pt>
                <c:pt idx="16">
                  <c:v>2.3875232655156804E-2</c:v>
                </c:pt>
                <c:pt idx="17">
                  <c:v>1.1447951194828446E-2</c:v>
                </c:pt>
                <c:pt idx="18">
                  <c:v>-2.293374155392216E-3</c:v>
                </c:pt>
                <c:pt idx="19">
                  <c:v>7.9738590896636444E-3</c:v>
                </c:pt>
                <c:pt idx="20">
                  <c:v>-9.4582377077684389E-3</c:v>
                </c:pt>
                <c:pt idx="21">
                  <c:v>-2.1111952224745718E-2</c:v>
                </c:pt>
                <c:pt idx="22">
                  <c:v>-2.2199894741879118E-2</c:v>
                </c:pt>
                <c:pt idx="23">
                  <c:v>-5.1699221481515074E-2</c:v>
                </c:pt>
                <c:pt idx="24">
                  <c:v>-3.3826313904099084E-2</c:v>
                </c:pt>
                <c:pt idx="25">
                  <c:v>-4.3820825835319321E-2</c:v>
                </c:pt>
                <c:pt idx="26">
                  <c:v>-4.843374475538742E-2</c:v>
                </c:pt>
                <c:pt idx="27">
                  <c:v>-5.6310539251120097E-2</c:v>
                </c:pt>
                <c:pt idx="28">
                  <c:v>-5.3156146179402099E-2</c:v>
                </c:pt>
                <c:pt idx="29">
                  <c:v>-3.5956300433117164E-2</c:v>
                </c:pt>
                <c:pt idx="30">
                  <c:v>-4.8360634541176388E-2</c:v>
                </c:pt>
                <c:pt idx="31" formatCode="0.0%">
                  <c:v>-3.5278391984909022E-2</c:v>
                </c:pt>
                <c:pt idx="32" formatCode="0.0%">
                  <c:v>-4.6900231692760905E-2</c:v>
                </c:pt>
                <c:pt idx="33" formatCode="0.0%">
                  <c:v>-3.3768688778141535E-2</c:v>
                </c:pt>
                <c:pt idx="34" formatCode="0.0%">
                  <c:v>-3.1168958261974529E-2</c:v>
                </c:pt>
                <c:pt idx="35" formatCode="0.0%">
                  <c:v>-5.0142562186612505E-3</c:v>
                </c:pt>
                <c:pt idx="36" formatCode="0.0%">
                  <c:v>-1.4300847457627167E-2</c:v>
                </c:pt>
                <c:pt idx="37" formatCode="0.0%">
                  <c:v>-1.4242115971515815E-2</c:v>
                </c:pt>
                <c:pt idx="38" formatCode="0.0%">
                  <c:v>-1.2414383561643816E-2</c:v>
                </c:pt>
                <c:pt idx="39" formatCode="0.0%">
                  <c:v>-1.2255840674071258E-2</c:v>
                </c:pt>
                <c:pt idx="40" formatCode="0.0%">
                  <c:v>-1.0923535253227432E-2</c:v>
                </c:pt>
                <c:pt idx="41" formatCode="0.0%">
                  <c:v>-1.4285714285714238E-2</c:v>
                </c:pt>
                <c:pt idx="42" formatCode="0.0%">
                  <c:v>-1.5096618357487439E-3</c:v>
                </c:pt>
                <c:pt idx="43" formatCode="0.0%">
                  <c:v>-1.1654257041113673E-2</c:v>
                </c:pt>
                <c:pt idx="44" formatCode="0.0%">
                  <c:v>-2.209944751381256E-3</c:v>
                </c:pt>
                <c:pt idx="45" formatCode="0.0%">
                  <c:v>2.3121387283236986E-2</c:v>
                </c:pt>
                <c:pt idx="46" formatCode="0.0%">
                  <c:v>1.8181818181818084E-2</c:v>
                </c:pt>
                <c:pt idx="47" formatCode="0.0%">
                  <c:v>1.4822134387351808E-2</c:v>
                </c:pt>
                <c:pt idx="48" formatCode="0.0%">
                  <c:v>2.3643202579258581E-2</c:v>
                </c:pt>
                <c:pt idx="49" formatCode="0.0%">
                  <c:v>2.0639834881321057E-2</c:v>
                </c:pt>
                <c:pt idx="50" formatCode="0.0%">
                  <c:v>2.1239705244906714E-2</c:v>
                </c:pt>
                <c:pt idx="51" formatCode="0.0%">
                  <c:v>1.0469174098487698E-2</c:v>
                </c:pt>
                <c:pt idx="52" formatCode="0.0%">
                  <c:v>4.3507362784471759E-3</c:v>
                </c:pt>
                <c:pt idx="53" formatCode="0.0%">
                  <c:v>-6.5069506063294416E-3</c:v>
                </c:pt>
              </c:numCache>
            </c:numRef>
          </c:val>
        </c:ser>
        <c:ser>
          <c:idx val="2"/>
          <c:order val="2"/>
          <c:tx>
            <c:strRef>
              <c:f>'By month'!$B$10</c:f>
              <c:strCache>
                <c:ptCount val="1"/>
                <c:pt idx="0">
                  <c:v>Cheese and cheese product dynamics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val>
            <c:numRef>
              <c:f>'By month'!$O$10:$BP$10</c:f>
              <c:numCache>
                <c:formatCode>0.00%</c:formatCode>
                <c:ptCount val="54"/>
                <c:pt idx="0">
                  <c:v>8.6987730592508389E-2</c:v>
                </c:pt>
                <c:pt idx="1">
                  <c:v>-3.9864187030056453E-3</c:v>
                </c:pt>
                <c:pt idx="2">
                  <c:v>-2.5229500389273758E-2</c:v>
                </c:pt>
                <c:pt idx="3">
                  <c:v>-1.4011514067545527E-2</c:v>
                </c:pt>
                <c:pt idx="4">
                  <c:v>-7.963674849644567E-2</c:v>
                </c:pt>
                <c:pt idx="5">
                  <c:v>-9.9990225614537298E-2</c:v>
                </c:pt>
                <c:pt idx="6">
                  <c:v>-4.7106737506994914E-2</c:v>
                </c:pt>
                <c:pt idx="7">
                  <c:v>1.9870603322814658E-2</c:v>
                </c:pt>
                <c:pt idx="8">
                  <c:v>-2.5400531111306471E-2</c:v>
                </c:pt>
                <c:pt idx="9">
                  <c:v>-4.5636010319666034E-2</c:v>
                </c:pt>
                <c:pt idx="10">
                  <c:v>4.0152712954376189E-2</c:v>
                </c:pt>
                <c:pt idx="11">
                  <c:v>2.3009705512758948E-2</c:v>
                </c:pt>
                <c:pt idx="12">
                  <c:v>4.8543505362708773E-2</c:v>
                </c:pt>
                <c:pt idx="13">
                  <c:v>0.1122998116529956</c:v>
                </c:pt>
                <c:pt idx="14">
                  <c:v>6.4196319434814103E-2</c:v>
                </c:pt>
                <c:pt idx="15">
                  <c:v>3.1355377055307679E-2</c:v>
                </c:pt>
                <c:pt idx="16">
                  <c:v>8.2815540155190714E-2</c:v>
                </c:pt>
                <c:pt idx="17">
                  <c:v>6.1724935851767096E-2</c:v>
                </c:pt>
                <c:pt idx="18">
                  <c:v>9.826514161506622E-2</c:v>
                </c:pt>
                <c:pt idx="19">
                  <c:v>6.6320042951199421E-2</c:v>
                </c:pt>
                <c:pt idx="20">
                  <c:v>1.6535549924696635E-2</c:v>
                </c:pt>
                <c:pt idx="21">
                  <c:v>5.4410253450239789E-2</c:v>
                </c:pt>
                <c:pt idx="22">
                  <c:v>-4.4992950820170793E-3</c:v>
                </c:pt>
                <c:pt idx="23">
                  <c:v>-6.7515701836244599E-2</c:v>
                </c:pt>
                <c:pt idx="24">
                  <c:v>-4.8167757920373679E-2</c:v>
                </c:pt>
                <c:pt idx="25">
                  <c:v>-0.13691462867069404</c:v>
                </c:pt>
                <c:pt idx="26">
                  <c:v>-0.14352703197178054</c:v>
                </c:pt>
                <c:pt idx="27">
                  <c:v>-8.1192629742276867E-2</c:v>
                </c:pt>
                <c:pt idx="28">
                  <c:v>-0.12542552556496001</c:v>
                </c:pt>
                <c:pt idx="29">
                  <c:v>-6.75182137469095E-2</c:v>
                </c:pt>
                <c:pt idx="30">
                  <c:v>-5.3582717215998089E-2</c:v>
                </c:pt>
                <c:pt idx="31">
                  <c:v>-3.2813614200088659E-2</c:v>
                </c:pt>
                <c:pt idx="32">
                  <c:v>-2.1973092898086143E-2</c:v>
                </c:pt>
                <c:pt idx="33">
                  <c:v>6.0590655875652821E-2</c:v>
                </c:pt>
                <c:pt idx="34">
                  <c:v>4.2671598210500573E-2</c:v>
                </c:pt>
                <c:pt idx="35">
                  <c:v>0.21248621609708893</c:v>
                </c:pt>
                <c:pt idx="36">
                  <c:v>0.11383239709657617</c:v>
                </c:pt>
                <c:pt idx="37">
                  <c:v>0.19585361287907155</c:v>
                </c:pt>
                <c:pt idx="38">
                  <c:v>0.14531212735655097</c:v>
                </c:pt>
                <c:pt idx="39">
                  <c:v>0.14373238591983478</c:v>
                </c:pt>
                <c:pt idx="40">
                  <c:v>8.6391735353085447E-2</c:v>
                </c:pt>
                <c:pt idx="41">
                  <c:v>5.8093170707330458E-2</c:v>
                </c:pt>
                <c:pt idx="42">
                  <c:v>0.10062944579590341</c:v>
                </c:pt>
                <c:pt idx="43">
                  <c:v>7.2250290927061062E-2</c:v>
                </c:pt>
                <c:pt idx="44">
                  <c:v>0.19860804160578938</c:v>
                </c:pt>
                <c:pt idx="45">
                  <c:v>0.18721911944700445</c:v>
                </c:pt>
                <c:pt idx="46">
                  <c:v>0.26792272940624262</c:v>
                </c:pt>
                <c:pt idx="47">
                  <c:v>0.27688784876252132</c:v>
                </c:pt>
                <c:pt idx="48">
                  <c:v>0.34573869204932728</c:v>
                </c:pt>
                <c:pt idx="49">
                  <c:v>0.30671560583763141</c:v>
                </c:pt>
                <c:pt idx="50">
                  <c:v>0.3013504598222369</c:v>
                </c:pt>
                <c:pt idx="51">
                  <c:v>0.23168808023429399</c:v>
                </c:pt>
                <c:pt idx="52">
                  <c:v>0.28281943440334767</c:v>
                </c:pt>
                <c:pt idx="53">
                  <c:v>0.21687806757088018</c:v>
                </c:pt>
              </c:numCache>
            </c:numRef>
          </c:val>
        </c:ser>
        <c:marker val="1"/>
        <c:axId val="55884800"/>
        <c:axId val="55903360"/>
      </c:lineChart>
      <c:catAx>
        <c:axId val="55884800"/>
        <c:scaling>
          <c:orientation val="minMax"/>
        </c:scaling>
        <c:axPos val="b"/>
        <c:numFmt formatCode="[$-409]mmm\-yy;@" sourceLinked="1"/>
        <c:tickLblPos val="nextTo"/>
        <c:crossAx val="55903360"/>
        <c:crosses val="autoZero"/>
        <c:auto val="1"/>
        <c:lblAlgn val="ctr"/>
        <c:lblOffset val="100"/>
      </c:catAx>
      <c:valAx>
        <c:axId val="55903360"/>
        <c:scaling>
          <c:orientation val="minMax"/>
        </c:scaling>
        <c:axPos val="l"/>
        <c:majorGridlines/>
        <c:numFmt formatCode="0.000%" sourceLinked="1"/>
        <c:tickLblPos val="nextTo"/>
        <c:crossAx val="558848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3600291312476048"/>
          <c:y val="0.20325721012599107"/>
          <c:w val="0.24908956269121771"/>
          <c:h val="0.16129034638528383"/>
        </c:manualLayout>
      </c:layout>
    </c:legend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plotArea>
      <c:layout>
        <c:manualLayout>
          <c:layoutTarget val="inner"/>
          <c:xMode val="edge"/>
          <c:yMode val="edge"/>
          <c:x val="6.2493724180445569E-2"/>
          <c:y val="1.2872501906326815E-2"/>
          <c:w val="0.90853784531520998"/>
          <c:h val="0.95316124709566452"/>
        </c:manualLayout>
      </c:layout>
      <c:lineChart>
        <c:grouping val="standard"/>
        <c:ser>
          <c:idx val="0"/>
          <c:order val="0"/>
          <c:tx>
            <c:strRef>
              <c:f>'By month'!$B$7</c:f>
              <c:strCache>
                <c:ptCount val="1"/>
                <c:pt idx="0">
                  <c:v>pure cheese dynamics vs. PYP</c:v>
                </c:pt>
              </c:strCache>
            </c:strRef>
          </c:tx>
          <c:cat>
            <c:strRef>
              <c:f>'By month'!$O$2:$BP$2</c:f>
              <c:strCache>
                <c:ptCount val="54"/>
                <c:pt idx="0">
                  <c:v>Jan-11</c:v>
                </c:pt>
                <c:pt idx="1">
                  <c:v>Feb-11</c:v>
                </c:pt>
                <c:pt idx="2">
                  <c:v>Mar-11</c:v>
                </c:pt>
                <c:pt idx="3">
                  <c:v>Apr-11</c:v>
                </c:pt>
                <c:pt idx="4">
                  <c:v>May-11</c:v>
                </c:pt>
                <c:pt idx="5">
                  <c:v>Jun-11</c:v>
                </c:pt>
                <c:pt idx="6">
                  <c:v>Jul-11</c:v>
                </c:pt>
                <c:pt idx="7">
                  <c:v>Aug-11</c:v>
                </c:pt>
                <c:pt idx="8">
                  <c:v>Sep-11</c:v>
                </c:pt>
                <c:pt idx="9">
                  <c:v>Oct-11</c:v>
                </c:pt>
                <c:pt idx="10">
                  <c:v>Nov-11</c:v>
                </c:pt>
                <c:pt idx="11">
                  <c:v>Dec-11</c:v>
                </c:pt>
                <c:pt idx="12">
                  <c:v>Jan-12</c:v>
                </c:pt>
                <c:pt idx="13">
                  <c:v>Feb-12</c:v>
                </c:pt>
                <c:pt idx="14">
                  <c:v>Mar-12</c:v>
                </c:pt>
                <c:pt idx="15">
                  <c:v>Apr-12</c:v>
                </c:pt>
                <c:pt idx="16">
                  <c:v>May-12</c:v>
                </c:pt>
                <c:pt idx="17">
                  <c:v>Jun-12</c:v>
                </c:pt>
                <c:pt idx="18">
                  <c:v>Jul-12</c:v>
                </c:pt>
                <c:pt idx="19">
                  <c:v>Aug-12</c:v>
                </c:pt>
                <c:pt idx="20">
                  <c:v>Sep-12</c:v>
                </c:pt>
                <c:pt idx="21">
                  <c:v>Oct-12</c:v>
                </c:pt>
                <c:pt idx="22">
                  <c:v>Nov-12</c:v>
                </c:pt>
                <c:pt idx="23">
                  <c:v>Dec-12</c:v>
                </c:pt>
                <c:pt idx="24">
                  <c:v>Jan-13</c:v>
                </c:pt>
                <c:pt idx="25">
                  <c:v>Feb-13</c:v>
                </c:pt>
                <c:pt idx="26">
                  <c:v>Mar-13</c:v>
                </c:pt>
                <c:pt idx="27">
                  <c:v>Apr-13</c:v>
                </c:pt>
                <c:pt idx="28">
                  <c:v>May-13</c:v>
                </c:pt>
                <c:pt idx="29">
                  <c:v>Jun-13</c:v>
                </c:pt>
                <c:pt idx="30">
                  <c:v>Jul-13</c:v>
                </c:pt>
                <c:pt idx="31">
                  <c:v>Aug-13</c:v>
                </c:pt>
                <c:pt idx="32">
                  <c:v>Sep-13</c:v>
                </c:pt>
                <c:pt idx="33">
                  <c:v>Oct-13</c:v>
                </c:pt>
                <c:pt idx="34">
                  <c:v>Nov-13</c:v>
                </c:pt>
                <c:pt idx="35">
                  <c:v>Dec-13</c:v>
                </c:pt>
                <c:pt idx="36">
                  <c:v>Jan-14</c:v>
                </c:pt>
                <c:pt idx="37">
                  <c:v>Feb-14</c:v>
                </c:pt>
                <c:pt idx="38">
                  <c:v>Mar-14</c:v>
                </c:pt>
                <c:pt idx="39">
                  <c:v>Apr-14</c:v>
                </c:pt>
                <c:pt idx="40">
                  <c:v>May-14</c:v>
                </c:pt>
                <c:pt idx="41">
                  <c:v>Jun-14</c:v>
                </c:pt>
                <c:pt idx="42">
                  <c:v>Jul-14</c:v>
                </c:pt>
                <c:pt idx="43">
                  <c:v>Aug-14</c:v>
                </c:pt>
                <c:pt idx="44">
                  <c:v>Sep-14</c:v>
                </c:pt>
                <c:pt idx="45">
                  <c:v>Oct-14</c:v>
                </c:pt>
                <c:pt idx="46">
                  <c:v>Nov-14</c:v>
                </c:pt>
                <c:pt idx="47">
                  <c:v>Dec-14</c:v>
                </c:pt>
                <c:pt idx="48">
                  <c:v>Jan-15</c:v>
                </c:pt>
                <c:pt idx="49">
                  <c:v>Feb-15</c:v>
                </c:pt>
                <c:pt idx="50">
                  <c:v>Mar-15</c:v>
                </c:pt>
                <c:pt idx="51">
                  <c:v>Apr-15</c:v>
                </c:pt>
                <c:pt idx="52">
                  <c:v>May-15</c:v>
                </c:pt>
                <c:pt idx="53">
                  <c:v>Jun-15</c:v>
                </c:pt>
              </c:strCache>
            </c:strRef>
          </c:cat>
          <c:val>
            <c:numRef>
              <c:f>'By month'!$O$7:$BP$7</c:f>
              <c:numCache>
                <c:formatCode>0.00%</c:formatCode>
                <c:ptCount val="54"/>
                <c:pt idx="0">
                  <c:v>3.2245729602905747E-2</c:v>
                </c:pt>
                <c:pt idx="1">
                  <c:v>-7.6396315483272637E-2</c:v>
                </c:pt>
                <c:pt idx="2">
                  <c:v>-8.900033066865605E-2</c:v>
                </c:pt>
                <c:pt idx="3">
                  <c:v>-5.941871265791359E-2</c:v>
                </c:pt>
                <c:pt idx="4">
                  <c:v>-8.9934649960578761E-2</c:v>
                </c:pt>
                <c:pt idx="5">
                  <c:v>-0.12890756612104703</c:v>
                </c:pt>
                <c:pt idx="6">
                  <c:v>-5.9404136691128692E-2</c:v>
                </c:pt>
                <c:pt idx="7">
                  <c:v>7.3423118683466626E-3</c:v>
                </c:pt>
                <c:pt idx="8">
                  <c:v>-1.0187188059732743E-2</c:v>
                </c:pt>
                <c:pt idx="9">
                  <c:v>-4.648124823197175E-2</c:v>
                </c:pt>
                <c:pt idx="10">
                  <c:v>5.4604524005692302E-2</c:v>
                </c:pt>
                <c:pt idx="11">
                  <c:v>3.7585824480108616E-2</c:v>
                </c:pt>
                <c:pt idx="12">
                  <c:v>7.9764883700016928E-2</c:v>
                </c:pt>
                <c:pt idx="13">
                  <c:v>0.15412858905587021</c:v>
                </c:pt>
                <c:pt idx="14">
                  <c:v>0.10217649865871858</c:v>
                </c:pt>
                <c:pt idx="15">
                  <c:v>5.6909135589695979E-2</c:v>
                </c:pt>
                <c:pt idx="16">
                  <c:v>8.6244709680609197E-2</c:v>
                </c:pt>
                <c:pt idx="17">
                  <c:v>6.950544030917262E-2</c:v>
                </c:pt>
                <c:pt idx="18">
                  <c:v>9.8860805903523544E-2</c:v>
                </c:pt>
                <c:pt idx="19">
                  <c:v>6.2657448876011254E-2</c:v>
                </c:pt>
                <c:pt idx="20">
                  <c:v>2.1909279894123416E-3</c:v>
                </c:pt>
                <c:pt idx="21">
                  <c:v>4.1899696894963701E-2</c:v>
                </c:pt>
                <c:pt idx="22">
                  <c:v>-1.7040097585053982E-2</c:v>
                </c:pt>
                <c:pt idx="23">
                  <c:v>-7.1783479969051434E-2</c:v>
                </c:pt>
                <c:pt idx="24">
                  <c:v>-0.13368582917068617</c:v>
                </c:pt>
                <c:pt idx="25">
                  <c:v>-0.21718277234889605</c:v>
                </c:pt>
                <c:pt idx="26">
                  <c:v>-0.21207261989118242</c:v>
                </c:pt>
                <c:pt idx="27">
                  <c:v>-0.18305547615016796</c:v>
                </c:pt>
                <c:pt idx="28">
                  <c:v>-0.19162586486889138</c:v>
                </c:pt>
                <c:pt idx="29">
                  <c:v>-0.13393291328532195</c:v>
                </c:pt>
                <c:pt idx="30">
                  <c:v>-0.12588179170185887</c:v>
                </c:pt>
                <c:pt idx="31">
                  <c:v>-0.11243454889445581</c:v>
                </c:pt>
                <c:pt idx="32">
                  <c:v>-0.12295465675788612</c:v>
                </c:pt>
                <c:pt idx="33">
                  <c:v>-6.6844130367418098E-2</c:v>
                </c:pt>
                <c:pt idx="34">
                  <c:v>-7.6391066538536501E-2</c:v>
                </c:pt>
                <c:pt idx="35">
                  <c:v>2.5330274909741712E-2</c:v>
                </c:pt>
                <c:pt idx="36">
                  <c:v>5.6532923149110785E-2</c:v>
                </c:pt>
                <c:pt idx="37">
                  <c:v>0.10078994916141287</c:v>
                </c:pt>
                <c:pt idx="38">
                  <c:v>8.2184134137881712E-2</c:v>
                </c:pt>
                <c:pt idx="39">
                  <c:v>0.10764104753417118</c:v>
                </c:pt>
                <c:pt idx="40">
                  <c:v>3.9216937888538327E-2</c:v>
                </c:pt>
                <c:pt idx="41">
                  <c:v>7.9634473806191649E-3</c:v>
                </c:pt>
                <c:pt idx="42">
                  <c:v>4.9016280818956537E-2</c:v>
                </c:pt>
                <c:pt idx="43">
                  <c:v>3.0127295149729137E-2</c:v>
                </c:pt>
                <c:pt idx="44">
                  <c:v>0.16313823370467295</c:v>
                </c:pt>
                <c:pt idx="45">
                  <c:v>0.14204546423122513</c:v>
                </c:pt>
                <c:pt idx="46">
                  <c:v>0.26383299798792775</c:v>
                </c:pt>
                <c:pt idx="47">
                  <c:v>0.29312173816009335</c:v>
                </c:pt>
                <c:pt idx="48">
                  <c:v>0.39270546328501715</c:v>
                </c:pt>
                <c:pt idx="49">
                  <c:v>0.38111070277308201</c:v>
                </c:pt>
                <c:pt idx="50">
                  <c:v>0.31428938561147834</c:v>
                </c:pt>
                <c:pt idx="51">
                  <c:v>0.23860472867168273</c:v>
                </c:pt>
                <c:pt idx="52">
                  <c:v>0.27172831798586483</c:v>
                </c:pt>
                <c:pt idx="53">
                  <c:v>0.20401761127387563</c:v>
                </c:pt>
              </c:numCache>
            </c:numRef>
          </c:val>
        </c:ser>
        <c:ser>
          <c:idx val="1"/>
          <c:order val="1"/>
          <c:tx>
            <c:strRef>
              <c:f>'By month'!$B$25</c:f>
              <c:strCache>
                <c:ptCount val="1"/>
                <c:pt idx="0">
                  <c:v>Cheese product dynamics</c:v>
                </c:pt>
              </c:strCache>
            </c:strRef>
          </c:tx>
          <c:cat>
            <c:strRef>
              <c:f>'By month'!$O$2:$BP$2</c:f>
              <c:strCache>
                <c:ptCount val="54"/>
                <c:pt idx="0">
                  <c:v>Jan-11</c:v>
                </c:pt>
                <c:pt idx="1">
                  <c:v>Feb-11</c:v>
                </c:pt>
                <c:pt idx="2">
                  <c:v>Mar-11</c:v>
                </c:pt>
                <c:pt idx="3">
                  <c:v>Apr-11</c:v>
                </c:pt>
                <c:pt idx="4">
                  <c:v>May-11</c:v>
                </c:pt>
                <c:pt idx="5">
                  <c:v>Jun-11</c:v>
                </c:pt>
                <c:pt idx="6">
                  <c:v>Jul-11</c:v>
                </c:pt>
                <c:pt idx="7">
                  <c:v>Aug-11</c:v>
                </c:pt>
                <c:pt idx="8">
                  <c:v>Sep-11</c:v>
                </c:pt>
                <c:pt idx="9">
                  <c:v>Oct-11</c:v>
                </c:pt>
                <c:pt idx="10">
                  <c:v>Nov-11</c:v>
                </c:pt>
                <c:pt idx="11">
                  <c:v>Dec-11</c:v>
                </c:pt>
                <c:pt idx="12">
                  <c:v>Jan-12</c:v>
                </c:pt>
                <c:pt idx="13">
                  <c:v>Feb-12</c:v>
                </c:pt>
                <c:pt idx="14">
                  <c:v>Mar-12</c:v>
                </c:pt>
                <c:pt idx="15">
                  <c:v>Apr-12</c:v>
                </c:pt>
                <c:pt idx="16">
                  <c:v>May-12</c:v>
                </c:pt>
                <c:pt idx="17">
                  <c:v>Jun-12</c:v>
                </c:pt>
                <c:pt idx="18">
                  <c:v>Jul-12</c:v>
                </c:pt>
                <c:pt idx="19">
                  <c:v>Aug-12</c:v>
                </c:pt>
                <c:pt idx="20">
                  <c:v>Sep-12</c:v>
                </c:pt>
                <c:pt idx="21">
                  <c:v>Oct-12</c:v>
                </c:pt>
                <c:pt idx="22">
                  <c:v>Nov-12</c:v>
                </c:pt>
                <c:pt idx="23">
                  <c:v>Dec-12</c:v>
                </c:pt>
                <c:pt idx="24">
                  <c:v>Jan-13</c:v>
                </c:pt>
                <c:pt idx="25">
                  <c:v>Feb-13</c:v>
                </c:pt>
                <c:pt idx="26">
                  <c:v>Mar-13</c:v>
                </c:pt>
                <c:pt idx="27">
                  <c:v>Apr-13</c:v>
                </c:pt>
                <c:pt idx="28">
                  <c:v>May-13</c:v>
                </c:pt>
                <c:pt idx="29">
                  <c:v>Jun-13</c:v>
                </c:pt>
                <c:pt idx="30">
                  <c:v>Jul-13</c:v>
                </c:pt>
                <c:pt idx="31">
                  <c:v>Aug-13</c:v>
                </c:pt>
                <c:pt idx="32">
                  <c:v>Sep-13</c:v>
                </c:pt>
                <c:pt idx="33">
                  <c:v>Oct-13</c:v>
                </c:pt>
                <c:pt idx="34">
                  <c:v>Nov-13</c:v>
                </c:pt>
                <c:pt idx="35">
                  <c:v>Dec-13</c:v>
                </c:pt>
                <c:pt idx="36">
                  <c:v>Jan-14</c:v>
                </c:pt>
                <c:pt idx="37">
                  <c:v>Feb-14</c:v>
                </c:pt>
                <c:pt idx="38">
                  <c:v>Mar-14</c:v>
                </c:pt>
                <c:pt idx="39">
                  <c:v>Apr-14</c:v>
                </c:pt>
                <c:pt idx="40">
                  <c:v>May-14</c:v>
                </c:pt>
                <c:pt idx="41">
                  <c:v>Jun-14</c:v>
                </c:pt>
                <c:pt idx="42">
                  <c:v>Jul-14</c:v>
                </c:pt>
                <c:pt idx="43">
                  <c:v>Aug-14</c:v>
                </c:pt>
                <c:pt idx="44">
                  <c:v>Sep-14</c:v>
                </c:pt>
                <c:pt idx="45">
                  <c:v>Oct-14</c:v>
                </c:pt>
                <c:pt idx="46">
                  <c:v>Nov-14</c:v>
                </c:pt>
                <c:pt idx="47">
                  <c:v>Dec-14</c:v>
                </c:pt>
                <c:pt idx="48">
                  <c:v>Jan-15</c:v>
                </c:pt>
                <c:pt idx="49">
                  <c:v>Feb-15</c:v>
                </c:pt>
                <c:pt idx="50">
                  <c:v>Mar-15</c:v>
                </c:pt>
                <c:pt idx="51">
                  <c:v>Apr-15</c:v>
                </c:pt>
                <c:pt idx="52">
                  <c:v>May-15</c:v>
                </c:pt>
                <c:pt idx="53">
                  <c:v>Jun-15</c:v>
                </c:pt>
              </c:strCache>
            </c:strRef>
          </c:cat>
          <c:val>
            <c:numRef>
              <c:f>'By month'!$O$25:$BP$25</c:f>
              <c:numCache>
                <c:formatCode>0.0%</c:formatCode>
                <c:ptCount val="54"/>
                <c:pt idx="0">
                  <c:v>0.55711788540584828</c:v>
                </c:pt>
                <c:pt idx="1">
                  <c:v>0.64154330838652873</c:v>
                </c:pt>
                <c:pt idx="2">
                  <c:v>0.61858397278696275</c:v>
                </c:pt>
                <c:pt idx="3">
                  <c:v>0.44147493496189977</c:v>
                </c:pt>
                <c:pt idx="4">
                  <c:v>2.3984627938195877E-2</c:v>
                </c:pt>
                <c:pt idx="5">
                  <c:v>0.29358916177679339</c:v>
                </c:pt>
                <c:pt idx="6">
                  <c:v>9.1639575353092861E-2</c:v>
                </c:pt>
                <c:pt idx="7">
                  <c:v>0.14907806169176641</c:v>
                </c:pt>
                <c:pt idx="8">
                  <c:v>-0.13923927157012167</c:v>
                </c:pt>
                <c:pt idx="9">
                  <c:v>-3.9675941919163946E-2</c:v>
                </c:pt>
                <c:pt idx="10">
                  <c:v>-3.9070326999195347E-2</c:v>
                </c:pt>
                <c:pt idx="11">
                  <c:v>-5.7889650548963903E-2</c:v>
                </c:pt>
                <c:pt idx="12">
                  <c:v>-0.12920711043055733</c:v>
                </c:pt>
                <c:pt idx="13">
                  <c:v>-9.7510486462929591E-2</c:v>
                </c:pt>
                <c:pt idx="14">
                  <c:v>-0.15161686995247445</c:v>
                </c:pt>
                <c:pt idx="15">
                  <c:v>-0.13590565727804688</c:v>
                </c:pt>
                <c:pt idx="16">
                  <c:v>5.2148721666126954E-2</c:v>
                </c:pt>
                <c:pt idx="17">
                  <c:v>-9.5849310262770028E-3</c:v>
                </c:pt>
                <c:pt idx="18">
                  <c:v>9.2474408675887548E-2</c:v>
                </c:pt>
                <c:pt idx="19">
                  <c:v>9.9434075174626865E-2</c:v>
                </c:pt>
                <c:pt idx="20">
                  <c:v>0.13996680828130867</c:v>
                </c:pt>
                <c:pt idx="21">
                  <c:v>0.14200142498079529</c:v>
                </c:pt>
                <c:pt idx="22">
                  <c:v>7.0949547605567695E-2</c:v>
                </c:pt>
                <c:pt idx="23">
                  <c:v>-4.1428514952841222E-2</c:v>
                </c:pt>
                <c:pt idx="24">
                  <c:v>0.55554626585504618</c:v>
                </c:pt>
                <c:pt idx="25">
                  <c:v>0.37796639287554978</c:v>
                </c:pt>
                <c:pt idx="26">
                  <c:v>0.3624835525936782</c:v>
                </c:pt>
                <c:pt idx="27">
                  <c:v>0.7343230005036393</c:v>
                </c:pt>
                <c:pt idx="28">
                  <c:v>0.48578457839920497</c:v>
                </c:pt>
                <c:pt idx="29">
                  <c:v>0.58979420973367169</c:v>
                </c:pt>
                <c:pt idx="30">
                  <c:v>0.6533793651556995</c:v>
                </c:pt>
                <c:pt idx="31">
                  <c:v>0.6629707225860042</c:v>
                </c:pt>
                <c:pt idx="32">
                  <c:v>0.7419267185960513</c:v>
                </c:pt>
                <c:pt idx="33">
                  <c:v>0.87460295202502158</c:v>
                </c:pt>
                <c:pt idx="34">
                  <c:v>0.7001320635021967</c:v>
                </c:pt>
                <c:pt idx="35">
                  <c:v>1.3202669850227911</c:v>
                </c:pt>
                <c:pt idx="36">
                  <c:v>0.33910920701080355</c:v>
                </c:pt>
                <c:pt idx="37">
                  <c:v>0.54227122322036325</c:v>
                </c:pt>
                <c:pt idx="38">
                  <c:v>0.41481103131944919</c:v>
                </c:pt>
                <c:pt idx="39">
                  <c:v>0.2798398840696894</c:v>
                </c:pt>
                <c:pt idx="40">
                  <c:v>0.32336367149281869</c:v>
                </c:pt>
                <c:pt idx="41">
                  <c:v>0.32837295249906939</c:v>
                </c:pt>
                <c:pt idx="42">
                  <c:v>0.36745138021407425</c:v>
                </c:pt>
                <c:pt idx="43">
                  <c:v>0.26871403317941417</c:v>
                </c:pt>
                <c:pt idx="44">
                  <c:v>0.33370491977917904</c:v>
                </c:pt>
                <c:pt idx="45">
                  <c:v>0.33085835951406872</c:v>
                </c:pt>
                <c:pt idx="46">
                  <c:v>0.28019130940870579</c:v>
                </c:pt>
                <c:pt idx="47">
                  <c:v>0.2344260286057214</c:v>
                </c:pt>
                <c:pt idx="48">
                  <c:v>0.20005075392889782</c:v>
                </c:pt>
                <c:pt idx="49">
                  <c:v>0.11321896588639864</c:v>
                </c:pt>
                <c:pt idx="50">
                  <c:v>0.25909955960617959</c:v>
                </c:pt>
                <c:pt idx="51">
                  <c:v>0.2091135788298209</c:v>
                </c:pt>
                <c:pt idx="52">
                  <c:v>0.32657055133157825</c:v>
                </c:pt>
                <c:pt idx="53">
                  <c:v>0.26949183356302964</c:v>
                </c:pt>
              </c:numCache>
            </c:numRef>
          </c:val>
        </c:ser>
        <c:marker val="1"/>
        <c:axId val="55940608"/>
        <c:axId val="55942144"/>
      </c:lineChart>
      <c:catAx>
        <c:axId val="55940608"/>
        <c:scaling>
          <c:orientation val="minMax"/>
        </c:scaling>
        <c:axPos val="b"/>
        <c:numFmt formatCode="[$-409]mmm\-yy;@" sourceLinked="1"/>
        <c:tickLblPos val="nextTo"/>
        <c:crossAx val="55942144"/>
        <c:crosses val="autoZero"/>
        <c:auto val="1"/>
        <c:lblAlgn val="ctr"/>
        <c:lblOffset val="100"/>
      </c:catAx>
      <c:valAx>
        <c:axId val="55942144"/>
        <c:scaling>
          <c:orientation val="minMax"/>
        </c:scaling>
        <c:axPos val="l"/>
        <c:majorGridlines/>
        <c:numFmt formatCode="0.00%" sourceLinked="1"/>
        <c:tickLblPos val="nextTo"/>
        <c:crossAx val="559406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8301076785499491E-2"/>
          <c:y val="0.14123128697945991"/>
          <c:w val="0.20580764072833271"/>
          <c:h val="0.16699040865567885"/>
        </c:manualLayout>
      </c:layout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0.09153</cdr:x>
      <cdr:y>0.05485</cdr:y>
    </cdr:from>
    <cdr:to>
      <cdr:x>0.38655</cdr:x>
      <cdr:y>0.11029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851811" y="322888"/>
          <a:ext cx="2745434" cy="3263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de-DE" sz="1800" b="1"/>
            <a:t>Milchpreise Europa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0.36789</cdr:x>
      <cdr:y>0.06836</cdr:y>
    </cdr:from>
    <cdr:to>
      <cdr:x>0.77876</cdr:x>
      <cdr:y>0.17351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219815" y="370543"/>
          <a:ext cx="3595981" cy="5699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/>
            <a:t>Изменения</a:t>
          </a:r>
          <a:r>
            <a:rPr lang="ru-RU" sz="1400" baseline="0"/>
            <a:t> против прошлогоднего периода</a:t>
          </a:r>
          <a:endParaRPr lang="de-DE" sz="14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2946400" cy="497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30" tIns="47017" rIns="94030" bIns="47017" numCol="1" anchor="t" anchorCtr="0" compatLnSpc="1">
            <a:prstTxWarp prst="textNoShape">
              <a:avLst/>
            </a:prstTxWarp>
          </a:bodyPr>
          <a:lstStyle>
            <a:lvl1pPr defTabSz="93926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7" y="2"/>
            <a:ext cx="2946400" cy="497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30" tIns="47017" rIns="94030" bIns="47017" numCol="1" anchor="t" anchorCtr="0" compatLnSpc="1">
            <a:prstTxWarp prst="textNoShape">
              <a:avLst/>
            </a:prstTxWarp>
          </a:bodyPr>
          <a:lstStyle>
            <a:lvl1pPr algn="r" defTabSz="93926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837114" y="9430936"/>
            <a:ext cx="833438" cy="497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30" tIns="47017" rIns="94030" bIns="47017" numCol="1" anchor="b" anchorCtr="0" compatLnSpc="1">
            <a:prstTxWarp prst="textNoShape">
              <a:avLst/>
            </a:prstTxWarp>
          </a:bodyPr>
          <a:lstStyle>
            <a:lvl1pPr algn="r" defTabSz="939261">
              <a:defRPr sz="1000"/>
            </a:lvl1pPr>
          </a:lstStyle>
          <a:p>
            <a:pPr>
              <a:defRPr/>
            </a:pPr>
            <a:fld id="{03822A88-B995-4304-AA3D-FFE110397B4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2946400" cy="497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30" tIns="47017" rIns="94030" bIns="47017" numCol="1" anchor="t" anchorCtr="0" compatLnSpc="1">
            <a:prstTxWarp prst="textNoShape">
              <a:avLst/>
            </a:prstTxWarp>
          </a:bodyPr>
          <a:lstStyle>
            <a:lvl1pPr defTabSz="93926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7" y="2"/>
            <a:ext cx="2946400" cy="497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30" tIns="47017" rIns="94030" bIns="47017" numCol="1" anchor="t" anchorCtr="0" compatLnSpc="1">
            <a:prstTxWarp prst="textNoShape">
              <a:avLst/>
            </a:prstTxWarp>
          </a:bodyPr>
          <a:lstStyle>
            <a:lvl1pPr algn="r" defTabSz="93926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7263" y="742950"/>
            <a:ext cx="2832100" cy="2124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2961360"/>
            <a:ext cx="4984749" cy="6429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30" tIns="47017" rIns="94030" bIns="470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7" y="9430936"/>
            <a:ext cx="2946400" cy="497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30" tIns="47017" rIns="94030" bIns="47017" numCol="1" anchor="b" anchorCtr="0" compatLnSpc="1">
            <a:prstTxWarp prst="textNoShape">
              <a:avLst/>
            </a:prstTxWarp>
          </a:bodyPr>
          <a:lstStyle>
            <a:lvl1pPr algn="r" defTabSz="93926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0C622C4F-8606-49BF-8DC2-2A26A3851BB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79388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58775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3816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1755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3128963" y="2867025"/>
            <a:ext cx="9144000" cy="411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8723313" y="6633984"/>
            <a:ext cx="487362" cy="457200"/>
          </a:xfrm>
          <a:prstGeom prst="rect">
            <a:avLst/>
          </a:prstGeom>
          <a:noFill/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FF16DDBF-B10E-4159-BCA1-D63D0E90AD82}" type="slidenum">
              <a:rPr lang="de-DE" smtClean="0"/>
              <a:pPr/>
              <a:t>‹Nr.›</a:t>
            </a:fld>
            <a:endParaRPr lang="de-DE" dirty="0" smtClean="0"/>
          </a:p>
        </p:txBody>
      </p:sp>
      <p:cxnSp>
        <p:nvCxnSpPr>
          <p:cNvPr id="8" name="Gerade Verbindung 7"/>
          <p:cNvCxnSpPr/>
          <p:nvPr userDrawn="1"/>
        </p:nvCxnSpPr>
        <p:spPr>
          <a:xfrm rot="10800000">
            <a:off x="108650" y="549275"/>
            <a:ext cx="7632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106" descr="K:\PRM\Presse\Anzeigenmotive\Hochland_Markenlogo\Hochlandlogo_300dpi_CMYK.t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08915" y="16519"/>
            <a:ext cx="1305452" cy="719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20638" y="6630808"/>
            <a:ext cx="4229100" cy="360362"/>
          </a:xfrm>
          <a:prstGeom prst="rect">
            <a:avLst/>
          </a:prstGeom>
          <a:noFill/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RSPMO Conference/Sochi/Ulrich Marschner</a:t>
            </a:r>
            <a:endParaRPr lang="de-DE" dirty="0" smtClean="0"/>
          </a:p>
        </p:txBody>
      </p:sp>
      <p:cxnSp>
        <p:nvCxnSpPr>
          <p:cNvPr id="11" name="Gerade Verbindung 10"/>
          <p:cNvCxnSpPr/>
          <p:nvPr userDrawn="1"/>
        </p:nvCxnSpPr>
        <p:spPr>
          <a:xfrm rot="10800000">
            <a:off x="103796" y="6615112"/>
            <a:ext cx="8964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8723313" y="6633984"/>
            <a:ext cx="487362" cy="457200"/>
          </a:xfrm>
          <a:prstGeom prst="rect">
            <a:avLst/>
          </a:prstGeom>
          <a:noFill/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FF16DDBF-B10E-4159-BCA1-D63D0E90AD82}" type="slidenum">
              <a:rPr lang="de-DE" smtClean="0"/>
              <a:pPr/>
              <a:t>‹Nr.›</a:t>
            </a:fld>
            <a:endParaRPr lang="de-DE" dirty="0" smtClean="0"/>
          </a:p>
        </p:txBody>
      </p:sp>
      <p:sp>
        <p:nvSpPr>
          <p:cNvPr id="7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20638" y="6630808"/>
            <a:ext cx="4229100" cy="360362"/>
          </a:xfrm>
          <a:prstGeom prst="rect">
            <a:avLst/>
          </a:prstGeom>
          <a:noFill/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RSPMO Conference/Sochi/Ulrich Marschner</a:t>
            </a:r>
            <a:endParaRPr lang="de-DE" dirty="0" smtClean="0"/>
          </a:p>
        </p:txBody>
      </p:sp>
      <p:cxnSp>
        <p:nvCxnSpPr>
          <p:cNvPr id="8" name="Gerade Verbindung 7"/>
          <p:cNvCxnSpPr/>
          <p:nvPr userDrawn="1"/>
        </p:nvCxnSpPr>
        <p:spPr>
          <a:xfrm rot="10800000">
            <a:off x="103796" y="6615112"/>
            <a:ext cx="8964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 userDrawn="1"/>
        </p:nvCxnSpPr>
        <p:spPr>
          <a:xfrm rot="10800000">
            <a:off x="108650" y="549275"/>
            <a:ext cx="7632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cxnSp>
        <p:nvCxnSpPr>
          <p:cNvPr id="8" name="Gerade Verbindung 7"/>
          <p:cNvCxnSpPr/>
          <p:nvPr userDrawn="1"/>
        </p:nvCxnSpPr>
        <p:spPr>
          <a:xfrm rot="10800000">
            <a:off x="108650" y="549275"/>
            <a:ext cx="7632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8723313" y="6633984"/>
            <a:ext cx="487362" cy="457200"/>
          </a:xfrm>
          <a:prstGeom prst="rect">
            <a:avLst/>
          </a:prstGeom>
          <a:noFill/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FF16DDBF-B10E-4159-BCA1-D63D0E90AD82}" type="slidenum">
              <a:rPr lang="de-DE" smtClean="0"/>
              <a:pPr/>
              <a:t>‹Nr.›</a:t>
            </a:fld>
            <a:endParaRPr lang="de-DE" dirty="0" smtClean="0"/>
          </a:p>
        </p:txBody>
      </p:sp>
      <p:sp>
        <p:nvSpPr>
          <p:cNvPr id="11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20638" y="6630808"/>
            <a:ext cx="4229100" cy="360362"/>
          </a:xfrm>
          <a:prstGeom prst="rect">
            <a:avLst/>
          </a:prstGeom>
          <a:noFill/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RSPMO Conference/Sochi/Ulrich Marschner</a:t>
            </a:r>
            <a:endParaRPr lang="de-DE" dirty="0" smtClean="0"/>
          </a:p>
        </p:txBody>
      </p:sp>
      <p:cxnSp>
        <p:nvCxnSpPr>
          <p:cNvPr id="12" name="Gerade Verbindung 11"/>
          <p:cNvCxnSpPr/>
          <p:nvPr userDrawn="1"/>
        </p:nvCxnSpPr>
        <p:spPr>
          <a:xfrm rot="10800000">
            <a:off x="103796" y="6615112"/>
            <a:ext cx="8964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cxnSp>
        <p:nvCxnSpPr>
          <p:cNvPr id="8" name="Gerade Verbindung 7"/>
          <p:cNvCxnSpPr/>
          <p:nvPr userDrawn="1"/>
        </p:nvCxnSpPr>
        <p:spPr>
          <a:xfrm rot="10800000">
            <a:off x="108650" y="549275"/>
            <a:ext cx="7632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8723313" y="6633984"/>
            <a:ext cx="487362" cy="457200"/>
          </a:xfrm>
          <a:prstGeom prst="rect">
            <a:avLst/>
          </a:prstGeom>
          <a:noFill/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FF16DDBF-B10E-4159-BCA1-D63D0E90AD82}" type="slidenum">
              <a:rPr lang="de-DE" smtClean="0"/>
              <a:pPr/>
              <a:t>‹Nr.›</a:t>
            </a:fld>
            <a:endParaRPr lang="de-DE" dirty="0" smtClean="0"/>
          </a:p>
        </p:txBody>
      </p:sp>
      <p:sp>
        <p:nvSpPr>
          <p:cNvPr id="11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20638" y="6630808"/>
            <a:ext cx="4229100" cy="360362"/>
          </a:xfrm>
          <a:prstGeom prst="rect">
            <a:avLst/>
          </a:prstGeom>
          <a:noFill/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RSPMO Conference/Sochi/Ulrich Marschner</a:t>
            </a:r>
            <a:endParaRPr lang="de-DE" dirty="0" smtClean="0"/>
          </a:p>
        </p:txBody>
      </p:sp>
      <p:cxnSp>
        <p:nvCxnSpPr>
          <p:cNvPr id="12" name="Gerade Verbindung 11"/>
          <p:cNvCxnSpPr/>
          <p:nvPr userDrawn="1"/>
        </p:nvCxnSpPr>
        <p:spPr>
          <a:xfrm rot="10800000">
            <a:off x="103796" y="6615112"/>
            <a:ext cx="8964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cxnSp>
        <p:nvCxnSpPr>
          <p:cNvPr id="9" name="Gerade Verbindung 8"/>
          <p:cNvCxnSpPr/>
          <p:nvPr userDrawn="1"/>
        </p:nvCxnSpPr>
        <p:spPr>
          <a:xfrm rot="10800000">
            <a:off x="108650" y="549275"/>
            <a:ext cx="7632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8723313" y="6633984"/>
            <a:ext cx="487362" cy="457200"/>
          </a:xfrm>
          <a:prstGeom prst="rect">
            <a:avLst/>
          </a:prstGeom>
          <a:noFill/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FF16DDBF-B10E-4159-BCA1-D63D0E90AD82}" type="slidenum">
              <a:rPr lang="de-DE" smtClean="0"/>
              <a:pPr/>
              <a:t>‹Nr.›</a:t>
            </a:fld>
            <a:endParaRPr lang="de-DE" dirty="0" smtClean="0"/>
          </a:p>
        </p:txBody>
      </p:sp>
      <p:sp>
        <p:nvSpPr>
          <p:cNvPr id="12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20638" y="6630808"/>
            <a:ext cx="4229100" cy="360362"/>
          </a:xfrm>
          <a:prstGeom prst="rect">
            <a:avLst/>
          </a:prstGeom>
          <a:noFill/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RSPMO Conference/Sochi/Ulrich Marschner</a:t>
            </a:r>
            <a:endParaRPr lang="de-DE" dirty="0" smtClean="0"/>
          </a:p>
        </p:txBody>
      </p:sp>
      <p:cxnSp>
        <p:nvCxnSpPr>
          <p:cNvPr id="13" name="Gerade Verbindung 12"/>
          <p:cNvCxnSpPr/>
          <p:nvPr userDrawn="1"/>
        </p:nvCxnSpPr>
        <p:spPr>
          <a:xfrm rot="10800000">
            <a:off x="103796" y="6615112"/>
            <a:ext cx="8964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cxnSp>
        <p:nvCxnSpPr>
          <p:cNvPr id="11" name="Gerade Verbindung 10"/>
          <p:cNvCxnSpPr/>
          <p:nvPr userDrawn="1"/>
        </p:nvCxnSpPr>
        <p:spPr>
          <a:xfrm rot="10800000">
            <a:off x="108650" y="549275"/>
            <a:ext cx="7632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723313" y="6633984"/>
            <a:ext cx="487362" cy="457200"/>
          </a:xfrm>
          <a:prstGeom prst="rect">
            <a:avLst/>
          </a:prstGeom>
          <a:noFill/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FF16DDBF-B10E-4159-BCA1-D63D0E90AD82}" type="slidenum">
              <a:rPr lang="de-DE" smtClean="0"/>
              <a:pPr/>
              <a:t>‹Nr.›</a:t>
            </a:fld>
            <a:endParaRPr lang="de-DE" dirty="0" smtClean="0"/>
          </a:p>
        </p:txBody>
      </p:sp>
      <p:sp>
        <p:nvSpPr>
          <p:cNvPr id="14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0638" y="6630808"/>
            <a:ext cx="4229100" cy="360362"/>
          </a:xfrm>
          <a:prstGeom prst="rect">
            <a:avLst/>
          </a:prstGeom>
          <a:noFill/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RSPMO Conference/Sochi/Ulrich Marschner</a:t>
            </a:r>
            <a:endParaRPr lang="de-DE" dirty="0" smtClean="0"/>
          </a:p>
        </p:txBody>
      </p:sp>
      <p:cxnSp>
        <p:nvCxnSpPr>
          <p:cNvPr id="15" name="Gerade Verbindung 14"/>
          <p:cNvCxnSpPr/>
          <p:nvPr userDrawn="1"/>
        </p:nvCxnSpPr>
        <p:spPr>
          <a:xfrm rot="10800000">
            <a:off x="103796" y="6615112"/>
            <a:ext cx="8964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9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8723313" y="6633984"/>
            <a:ext cx="487362" cy="457200"/>
          </a:xfrm>
          <a:prstGeom prst="rect">
            <a:avLst/>
          </a:prstGeom>
          <a:noFill/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FF16DDBF-B10E-4159-BCA1-D63D0E90AD82}" type="slidenum">
              <a:rPr lang="de-DE" smtClean="0"/>
              <a:pPr/>
              <a:t>‹Nr.›</a:t>
            </a:fld>
            <a:endParaRPr lang="de-DE" dirty="0" smtClean="0"/>
          </a:p>
        </p:txBody>
      </p:sp>
      <p:sp>
        <p:nvSpPr>
          <p:cNvPr id="10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20638" y="6630808"/>
            <a:ext cx="4229100" cy="360362"/>
          </a:xfrm>
          <a:prstGeom prst="rect">
            <a:avLst/>
          </a:prstGeom>
          <a:noFill/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RSPMO Conference/Sochi/Ulrich Marschner</a:t>
            </a:r>
            <a:endParaRPr lang="de-DE" dirty="0" smtClean="0"/>
          </a:p>
        </p:txBody>
      </p:sp>
      <p:cxnSp>
        <p:nvCxnSpPr>
          <p:cNvPr id="11" name="Gerade Verbindung 10"/>
          <p:cNvCxnSpPr/>
          <p:nvPr userDrawn="1"/>
        </p:nvCxnSpPr>
        <p:spPr>
          <a:xfrm rot="10800000">
            <a:off x="103796" y="6615112"/>
            <a:ext cx="8964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 rot="10800000">
            <a:off x="108650" y="549275"/>
            <a:ext cx="7632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8723313" y="6633984"/>
            <a:ext cx="487362" cy="457200"/>
          </a:xfrm>
          <a:prstGeom prst="rect">
            <a:avLst/>
          </a:prstGeom>
          <a:noFill/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FF16DDBF-B10E-4159-BCA1-D63D0E90AD82}" type="slidenum">
              <a:rPr lang="de-DE" smtClean="0"/>
              <a:pPr/>
              <a:t>‹Nr.›</a:t>
            </a:fld>
            <a:endParaRPr lang="de-DE" dirty="0" smtClean="0"/>
          </a:p>
        </p:txBody>
      </p:sp>
      <p:sp>
        <p:nvSpPr>
          <p:cNvPr id="6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20638" y="6630808"/>
            <a:ext cx="4229100" cy="360362"/>
          </a:xfrm>
          <a:prstGeom prst="rect">
            <a:avLst/>
          </a:prstGeom>
          <a:noFill/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RSPMO Conference/Sochi/Ulrich Marschner</a:t>
            </a:r>
            <a:endParaRPr lang="de-DE" dirty="0" smtClean="0"/>
          </a:p>
        </p:txBody>
      </p:sp>
      <p:cxnSp>
        <p:nvCxnSpPr>
          <p:cNvPr id="7" name="Gerade Verbindung 6"/>
          <p:cNvCxnSpPr/>
          <p:nvPr userDrawn="1"/>
        </p:nvCxnSpPr>
        <p:spPr>
          <a:xfrm rot="10800000">
            <a:off x="103796" y="6615112"/>
            <a:ext cx="8964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 userDrawn="1"/>
        </p:nvCxnSpPr>
        <p:spPr>
          <a:xfrm rot="10800000">
            <a:off x="108650" y="549275"/>
            <a:ext cx="7632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8723313" y="6633984"/>
            <a:ext cx="487362" cy="457200"/>
          </a:xfrm>
          <a:prstGeom prst="rect">
            <a:avLst/>
          </a:prstGeom>
          <a:noFill/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FF16DDBF-B10E-4159-BCA1-D63D0E90AD82}" type="slidenum">
              <a:rPr lang="de-DE" smtClean="0"/>
              <a:pPr/>
              <a:t>‹Nr.›</a:t>
            </a:fld>
            <a:endParaRPr lang="de-DE" dirty="0" smtClean="0"/>
          </a:p>
        </p:txBody>
      </p:sp>
      <p:sp>
        <p:nvSpPr>
          <p:cNvPr id="6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20638" y="6630808"/>
            <a:ext cx="4229100" cy="360362"/>
          </a:xfrm>
          <a:prstGeom prst="rect">
            <a:avLst/>
          </a:prstGeom>
          <a:noFill/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RSPMO Conference/Sochi/Ulrich Marschner</a:t>
            </a:r>
            <a:endParaRPr lang="de-DE" dirty="0" smtClean="0"/>
          </a:p>
        </p:txBody>
      </p:sp>
      <p:cxnSp>
        <p:nvCxnSpPr>
          <p:cNvPr id="7" name="Gerade Verbindung 6"/>
          <p:cNvCxnSpPr/>
          <p:nvPr userDrawn="1"/>
        </p:nvCxnSpPr>
        <p:spPr>
          <a:xfrm rot="10800000">
            <a:off x="103796" y="6615112"/>
            <a:ext cx="8964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 userDrawn="1"/>
        </p:nvCxnSpPr>
        <p:spPr>
          <a:xfrm rot="10800000">
            <a:off x="108650" y="549275"/>
            <a:ext cx="7632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8723313" y="6633984"/>
            <a:ext cx="487362" cy="457200"/>
          </a:xfrm>
          <a:prstGeom prst="rect">
            <a:avLst/>
          </a:prstGeom>
          <a:noFill/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FF16DDBF-B10E-4159-BCA1-D63D0E90AD82}" type="slidenum">
              <a:rPr lang="de-DE" smtClean="0"/>
              <a:pPr/>
              <a:t>‹Nr.›</a:t>
            </a:fld>
            <a:endParaRPr lang="de-DE" dirty="0" smtClean="0"/>
          </a:p>
        </p:txBody>
      </p:sp>
      <p:sp>
        <p:nvSpPr>
          <p:cNvPr id="6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20638" y="6630808"/>
            <a:ext cx="4229100" cy="360362"/>
          </a:xfrm>
          <a:prstGeom prst="rect">
            <a:avLst/>
          </a:prstGeom>
          <a:noFill/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RSPMO Conference/Sochi/Ulrich Marschner</a:t>
            </a:r>
            <a:endParaRPr lang="de-DE" dirty="0" smtClean="0"/>
          </a:p>
        </p:txBody>
      </p:sp>
      <p:cxnSp>
        <p:nvCxnSpPr>
          <p:cNvPr id="7" name="Gerade Verbindung 6"/>
          <p:cNvCxnSpPr/>
          <p:nvPr userDrawn="1"/>
        </p:nvCxnSpPr>
        <p:spPr>
          <a:xfrm rot="10800000">
            <a:off x="103796" y="6615112"/>
            <a:ext cx="8964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 userDrawn="1"/>
        </p:nvCxnSpPr>
        <p:spPr>
          <a:xfrm rot="10800000">
            <a:off x="108650" y="549275"/>
            <a:ext cx="7632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20638" y="6630808"/>
            <a:ext cx="4229100" cy="360362"/>
          </a:xfrm>
          <a:prstGeom prst="rect">
            <a:avLst/>
          </a:prstGeom>
          <a:noFill/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RSPMO Conference/Sochi/Ulrich Marschner</a:t>
            </a:r>
            <a:endParaRPr lang="de-DE" dirty="0" smtClean="0"/>
          </a:p>
        </p:txBody>
      </p:sp>
      <p:sp>
        <p:nvSpPr>
          <p:cNvPr id="12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8723313" y="6633984"/>
            <a:ext cx="487362" cy="457200"/>
          </a:xfrm>
          <a:prstGeom prst="rect">
            <a:avLst/>
          </a:prstGeom>
          <a:noFill/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FF16DDBF-B10E-4159-BCA1-D63D0E90AD82}" type="slidenum">
              <a:rPr lang="de-DE" smtClean="0"/>
              <a:pPr/>
              <a:t>‹Nr.›</a:t>
            </a:fld>
            <a:endParaRPr lang="de-DE" dirty="0" smtClean="0"/>
          </a:p>
        </p:txBody>
      </p:sp>
      <p:pic>
        <p:nvPicPr>
          <p:cNvPr id="27" name="Picture 106" descr="K:\PRM\Presse\Anzeigenmotive\Hochland_Markenlogo\Hochlandlogo_300dpi_CMYK.t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808915" y="16519"/>
            <a:ext cx="1305452" cy="719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64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  <p:sldLayoutId id="2147484166" r:id="rId12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FF00"/>
        </a:buClr>
        <a:buFont typeface="Wingdings" pitchFamily="2" charset="2"/>
        <a:buChar char="Ø"/>
        <a:defRPr kumimoji="1"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120000"/>
        <a:buChar char="•"/>
        <a:defRPr kumimoji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80000"/>
        <a:buChar char="-"/>
        <a:defRPr kumimoj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Char char="•"/>
        <a:defRPr kumimoj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5000"/>
        <a:buFont typeface="Wingdings" pitchFamily="2" charset="2"/>
        <a:buChar char="§"/>
        <a:defRPr kumimoj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5000"/>
        <a:buFont typeface="Wingdings" pitchFamily="2" charset="2"/>
        <a:buChar char="§"/>
        <a:defRPr kumimoj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5000"/>
        <a:buFont typeface="Wingdings" pitchFamily="2" charset="2"/>
        <a:buChar char="§"/>
        <a:defRPr kumimoj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5000"/>
        <a:buFont typeface="Wingdings" pitchFamily="2" charset="2"/>
        <a:buChar char="§"/>
        <a:defRPr kumimoj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5000"/>
        <a:buFont typeface="Wingdings" pitchFamily="2" charset="2"/>
        <a:buChar char="§"/>
        <a:defRPr kumimoji="1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505521" y="1714230"/>
            <a:ext cx="5655212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smtClean="0"/>
              <a:t>Российское сыроделие в условиях</a:t>
            </a:r>
          </a:p>
          <a:p>
            <a:pPr algn="ctr"/>
            <a:r>
              <a:rPr lang="ru-RU" sz="2400" smtClean="0"/>
              <a:t>экономического кризиса и продления анти-санкций</a:t>
            </a:r>
          </a:p>
          <a:p>
            <a:pPr algn="ctr"/>
            <a:endParaRPr lang="ru-RU" sz="2400" smtClean="0"/>
          </a:p>
          <a:p>
            <a:pPr algn="ctr"/>
            <a:r>
              <a:rPr lang="en-US" sz="2400" smtClean="0"/>
              <a:t>The Russian cheese industr</a:t>
            </a:r>
            <a:r>
              <a:rPr lang="de-DE" sz="2400" smtClean="0"/>
              <a:t>y under conditions of economic crisis and prolonged anti-sanctions</a:t>
            </a:r>
            <a:endParaRPr lang="ru-RU" sz="2400" smtClean="0"/>
          </a:p>
          <a:p>
            <a:pPr algn="ctr"/>
            <a:endParaRPr lang="de-DE" sz="2400" smtClean="0"/>
          </a:p>
          <a:p>
            <a:pPr algn="ctr"/>
            <a:r>
              <a:rPr lang="ru-RU" sz="1400" smtClean="0"/>
              <a:t>Ульрих Маршнер, ООО «Хохланд Руссланд»</a:t>
            </a:r>
            <a:endParaRPr lang="de-DE" sz="140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RSPMO Conference/Sochi/Ulrich Marschner</a:t>
            </a:r>
            <a:endParaRPr lang="de-DE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16DDBF-B10E-4159-BCA1-D63D0E90AD82}" type="slidenum">
              <a:rPr lang="de-DE" smtClean="0"/>
              <a:pPr/>
              <a:t>1</a:t>
            </a:fld>
            <a:endParaRPr lang="de-DE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380" y="1"/>
            <a:ext cx="7633060" cy="548600"/>
          </a:xfrm>
        </p:spPr>
        <p:txBody>
          <a:bodyPr/>
          <a:lstStyle/>
          <a:p>
            <a:pPr algn="l" eaLnBrk="0" hangingPunct="0">
              <a:defRPr/>
            </a:pPr>
            <a:r>
              <a:rPr lang="ru-RU" sz="2400" kern="1200" smtClean="0">
                <a:solidFill>
                  <a:schemeClr val="tx1"/>
                </a:solidFill>
                <a:effectLst/>
              </a:rPr>
              <a:t>Молочный рынок в России</a:t>
            </a:r>
            <a:endParaRPr lang="ru-RU" sz="2400" kern="12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1993" y="704125"/>
            <a:ext cx="7982260" cy="5859585"/>
          </a:xfrm>
        </p:spPr>
        <p:txBody>
          <a:bodyPr/>
          <a:lstStyle/>
          <a:p>
            <a:pPr>
              <a:buClrTx/>
              <a:buFont typeface="Arial" pitchFamily="34" charset="0"/>
              <a:buChar char="•"/>
            </a:pPr>
            <a:r>
              <a:rPr lang="ru-RU" sz="1800" b="0" smtClean="0"/>
              <a:t>Цены на молоко в РФ в течение 2014 г. не следовали динамике мировых цен и оставались на высоком уровне.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ru-RU" sz="1800" b="0" smtClean="0"/>
              <a:t>Цены в 2015 г. начали падать где-то в конце апреля, но все равно чуть выше 2014 г.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ru-RU" sz="1800" b="0" smtClean="0"/>
              <a:t>При этом уже в 2014 г., но особенно в 2015 г. молока хватало всем.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ru-RU" sz="1800" b="0" smtClean="0"/>
              <a:t>Это вызвано не большим ростом молока, а слабой динамикой производства цельномолочки в 2014 и 2015 гг., на которую дополнительно наложились все эффекты кризиза.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ru-RU" sz="1800" b="0" smtClean="0"/>
              <a:t>С  осени 2014 г. мы видим два противоположных эффекта – кризис и антисанкции.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ru-RU" sz="1800" b="0" smtClean="0"/>
              <a:t>Кризис привел к общему спаду спроса на молочную продукцию и может называться основным фактором, влияющим на молочный рынок.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ru-RU" sz="1800" b="0" smtClean="0"/>
              <a:t>Антисанкции привели к «очистке» российского сырного рынка от 200 000 – 250 000 т импортных сыров в годовом исчислении.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ru-RU" sz="1800" b="0" smtClean="0"/>
              <a:t>Импорт с момента введения санкций упал сначала на 60, а потом на 80 – 85 процентов.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ru-RU" sz="1800" b="0" smtClean="0"/>
              <a:t>С введением санкций на сыры-аналоги (с растительным жирами) и резким ограничением импорта безлактозных сыров он упадет до 5 – 10 процентов.</a:t>
            </a:r>
          </a:p>
          <a:p>
            <a:pPr>
              <a:buClrTx/>
              <a:buFont typeface="Arial" pitchFamily="34" charset="0"/>
              <a:buChar char="•"/>
            </a:pPr>
            <a:endParaRPr lang="ru-RU" sz="1800" b="0" smtClean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RSPMO Conference/Sochi/Ulrich Marschner</a:t>
            </a:r>
            <a:endParaRPr lang="de-DE" dirty="0" smtClean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16DDBF-B10E-4159-BCA1-D63D0E90AD82}" type="slidenum">
              <a:rPr lang="de-DE" smtClean="0"/>
              <a:pPr/>
              <a:t>10</a:t>
            </a:fld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380" y="1"/>
            <a:ext cx="7633060" cy="548600"/>
          </a:xfrm>
        </p:spPr>
        <p:txBody>
          <a:bodyPr/>
          <a:lstStyle/>
          <a:p>
            <a:pPr algn="l" eaLnBrk="0" hangingPunct="0">
              <a:defRPr/>
            </a:pPr>
            <a:r>
              <a:rPr lang="ru-RU" sz="2400" kern="1200" smtClean="0">
                <a:solidFill>
                  <a:schemeClr val="tx1"/>
                </a:solidFill>
                <a:effectLst/>
              </a:rPr>
              <a:t>Молочный рынок в России</a:t>
            </a:r>
            <a:endParaRPr lang="ru-RU" sz="2400" kern="12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1993" y="704125"/>
            <a:ext cx="7982260" cy="5859585"/>
          </a:xfrm>
        </p:spPr>
        <p:txBody>
          <a:bodyPr/>
          <a:lstStyle/>
          <a:p>
            <a:pPr>
              <a:buClrTx/>
              <a:buFont typeface="Arial" pitchFamily="34" charset="0"/>
              <a:buChar char="•"/>
            </a:pPr>
            <a:r>
              <a:rPr lang="ru-RU" sz="1800" b="0" smtClean="0"/>
              <a:t>Белоруссия не внесла существенный вклад в компенсацию отпавшего объема по сырам.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ru-RU" sz="1800" b="0" smtClean="0"/>
              <a:t>Если сравнить отечественное производство плюс  импорт в период январь – июнь 2014 г. с тем же периодом 2015 г. мы имеем падение общего наличия сыра на российском рынке на 90 000 т или на 22 процента.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ru-RU" sz="1800" b="0" smtClean="0"/>
              <a:t>Иными словами, мы имеем соответствующее падение потребления на душу населения.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ru-RU" sz="1800" b="0" smtClean="0"/>
              <a:t>При этом производство сыров и сырных продуктов в РФ выросло на 28 процентов, видимо, прежде всего за счет лучшей загрузки существующих мощностей.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ru-RU" sz="1800" b="0" smtClean="0"/>
              <a:t>Но темпы роста производства в РФ сыров и сырных продуктов несмотря на дальнейшее падение импорта падают.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ru-RU" sz="1800" b="0" smtClean="0"/>
              <a:t>Нет у меня ощущения дефицита сыров на рынке. Можно, наверно, сделать вывод о том, что кризис «компенсировал» сырный недобор</a:t>
            </a:r>
          </a:p>
          <a:p>
            <a:pPr>
              <a:buClrTx/>
              <a:buFont typeface="Arial" pitchFamily="34" charset="0"/>
              <a:buChar char="•"/>
            </a:pPr>
            <a:endParaRPr lang="ru-RU" sz="1800" b="0" smtClean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RSPMO Conference/Sochi/Ulrich Marschner</a:t>
            </a:r>
            <a:endParaRPr lang="de-DE" dirty="0" smtClean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16DDBF-B10E-4159-BCA1-D63D0E90AD82}" type="slidenum">
              <a:rPr lang="de-DE" smtClean="0"/>
              <a:pPr/>
              <a:t>11</a:t>
            </a:fld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380" y="1"/>
            <a:ext cx="7633060" cy="548600"/>
          </a:xfrm>
        </p:spPr>
        <p:txBody>
          <a:bodyPr/>
          <a:lstStyle/>
          <a:p>
            <a:pPr algn="l" eaLnBrk="0" hangingPunct="0">
              <a:defRPr/>
            </a:pPr>
            <a:r>
              <a:rPr lang="ru-RU" sz="2400" kern="1200" smtClean="0">
                <a:solidFill>
                  <a:schemeClr val="tx1"/>
                </a:solidFill>
                <a:effectLst/>
              </a:rPr>
              <a:t>Молочный рынок в России</a:t>
            </a:r>
            <a:endParaRPr lang="ru-RU" sz="2400" kern="1200" dirty="0">
              <a:solidFill>
                <a:schemeClr val="tx1"/>
              </a:solidFill>
              <a:effectLst/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RSPMO Conference/Sochi/Ulrich Marschner</a:t>
            </a:r>
            <a:endParaRPr lang="de-DE" dirty="0" smtClean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16DDBF-B10E-4159-BCA1-D63D0E90AD82}" type="slidenum">
              <a:rPr lang="de-DE" smtClean="0"/>
              <a:pPr/>
              <a:t>12</a:t>
            </a:fld>
            <a:endParaRPr lang="de-DE" dirty="0" smtClean="0"/>
          </a:p>
        </p:txBody>
      </p:sp>
      <p:graphicFrame>
        <p:nvGraphicFramePr>
          <p:cNvPr id="10" name="Diagramm 9"/>
          <p:cNvGraphicFramePr>
            <a:graphicFrameLocks noGrp="1"/>
          </p:cNvGraphicFramePr>
          <p:nvPr/>
        </p:nvGraphicFramePr>
        <p:xfrm>
          <a:off x="195943" y="1018903"/>
          <a:ext cx="8752114" cy="5420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380" y="1"/>
            <a:ext cx="7633060" cy="548600"/>
          </a:xfrm>
        </p:spPr>
        <p:txBody>
          <a:bodyPr/>
          <a:lstStyle/>
          <a:p>
            <a:pPr algn="l" eaLnBrk="0" hangingPunct="0">
              <a:defRPr/>
            </a:pPr>
            <a:r>
              <a:rPr lang="ru-RU" sz="2400" kern="1200" smtClean="0">
                <a:solidFill>
                  <a:schemeClr val="tx1"/>
                </a:solidFill>
                <a:effectLst/>
              </a:rPr>
              <a:t>Молочный рынок в России</a:t>
            </a:r>
            <a:endParaRPr lang="ru-RU" sz="2400" kern="1200" dirty="0">
              <a:solidFill>
                <a:schemeClr val="tx1"/>
              </a:solidFill>
              <a:effectLst/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RSPMO Conference/Sochi/Ulrich Marschner</a:t>
            </a:r>
            <a:endParaRPr lang="de-DE" dirty="0" smtClean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16DDBF-B10E-4159-BCA1-D63D0E90AD82}" type="slidenum">
              <a:rPr lang="de-DE" smtClean="0"/>
              <a:pPr/>
              <a:t>13</a:t>
            </a:fld>
            <a:endParaRPr lang="de-DE" dirty="0" smtClean="0"/>
          </a:p>
        </p:txBody>
      </p:sp>
      <p:graphicFrame>
        <p:nvGraphicFramePr>
          <p:cNvPr id="7" name="Diagramm 6"/>
          <p:cNvGraphicFramePr>
            <a:graphicFrameLocks noGrp="1"/>
          </p:cNvGraphicFramePr>
          <p:nvPr/>
        </p:nvGraphicFramePr>
        <p:xfrm>
          <a:off x="274319" y="1045028"/>
          <a:ext cx="8869681" cy="53943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380" y="1"/>
            <a:ext cx="7633060" cy="548600"/>
          </a:xfrm>
        </p:spPr>
        <p:txBody>
          <a:bodyPr/>
          <a:lstStyle/>
          <a:p>
            <a:pPr algn="l" eaLnBrk="0" hangingPunct="0">
              <a:defRPr/>
            </a:pPr>
            <a:r>
              <a:rPr lang="ru-RU" sz="2400" kern="1200" smtClean="0">
                <a:solidFill>
                  <a:schemeClr val="tx1"/>
                </a:solidFill>
                <a:effectLst/>
              </a:rPr>
              <a:t>Молочный рынок в России</a:t>
            </a:r>
            <a:endParaRPr lang="ru-RU" sz="2400" kern="12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31182" y="586559"/>
            <a:ext cx="7982260" cy="5859585"/>
          </a:xfrm>
        </p:spPr>
        <p:txBody>
          <a:bodyPr/>
          <a:lstStyle/>
          <a:p>
            <a:pPr>
              <a:buClrTx/>
              <a:buFont typeface="Arial" pitchFamily="34" charset="0"/>
              <a:buChar char="•"/>
            </a:pPr>
            <a:r>
              <a:rPr lang="ru-RU" sz="1800" b="0" smtClean="0"/>
              <a:t>Что мы имеем еще: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ru-RU" smtClean="0"/>
              <a:t>изменение географии, качества импортных сыров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ru-RU" smtClean="0"/>
              <a:t>сужение предлагаемого ассортимента сыров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ru-RU" smtClean="0"/>
              <a:t>небывало высокие цены на сыры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ru-RU" b="0" smtClean="0"/>
              <a:t>рост импортных сыров-аналогов, так как их таможенные коды до августа 2015 г. не подпадали под санкции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ru-RU" smtClean="0"/>
              <a:t>опережающий рост производства сыров-аналогов/сырных продуктов в РФ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ru-RU" b="0" smtClean="0"/>
              <a:t>рост фальсификата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ru-RU" smtClean="0"/>
              <a:t>падение репутации сыров у потребителей за счет деградации их качества и роста сырных продутов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ru-RU" b="0" smtClean="0"/>
              <a:t>Что мы </a:t>
            </a:r>
            <a:r>
              <a:rPr lang="ru-RU" smtClean="0"/>
              <a:t>не</a:t>
            </a:r>
            <a:r>
              <a:rPr lang="ru-RU" b="0" smtClean="0"/>
              <a:t> имеем: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ru-RU" smtClean="0"/>
              <a:t>предсказуемости дальнейшего развития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ru-RU" smtClean="0"/>
              <a:t>условий для коренной модернизации сырной отрасли в целом (из-за непредсказуемости развития, нехватки кредитных ресурсов, сохранения структурного дефицита молока и низкого платежоспособного спроса)</a:t>
            </a:r>
            <a:endParaRPr lang="ru-RU" b="0" smtClean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RSPMO Conference/Sochi/Ulrich Marschner</a:t>
            </a:r>
            <a:endParaRPr lang="de-DE" dirty="0" smtClean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16DDBF-B10E-4159-BCA1-D63D0E90AD82}" type="slidenum">
              <a:rPr lang="de-DE" smtClean="0"/>
              <a:pPr/>
              <a:t>14</a:t>
            </a:fld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380" y="1"/>
            <a:ext cx="7633060" cy="548600"/>
          </a:xfrm>
        </p:spPr>
        <p:txBody>
          <a:bodyPr/>
          <a:lstStyle/>
          <a:p>
            <a:pPr algn="l" eaLnBrk="0" hangingPunct="0">
              <a:defRPr/>
            </a:pPr>
            <a:r>
              <a:rPr lang="ru-RU" sz="2400" kern="1200" smtClean="0">
                <a:solidFill>
                  <a:schemeClr val="tx1"/>
                </a:solidFill>
                <a:effectLst/>
              </a:rPr>
              <a:t>«Угадай мелодию»</a:t>
            </a:r>
            <a:endParaRPr lang="ru-RU" sz="2400" kern="12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31182" y="586559"/>
            <a:ext cx="7982260" cy="5859585"/>
          </a:xfrm>
        </p:spPr>
        <p:txBody>
          <a:bodyPr/>
          <a:lstStyle/>
          <a:p>
            <a:pPr>
              <a:buClrTx/>
              <a:buFont typeface="Arial" pitchFamily="34" charset="0"/>
              <a:buChar char="•"/>
            </a:pPr>
            <a:r>
              <a:rPr lang="ru-RU" b="0" smtClean="0"/>
              <a:t>В условиях всеобщей волатильности сложно прогнозировать дальнейшее развитие.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ru-RU" b="0" smtClean="0"/>
              <a:t>Что я думаю: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ru-RU" smtClean="0"/>
              <a:t>2016 г. не будет годом окончательного выхода из кризиса.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ru-RU" b="0" smtClean="0"/>
              <a:t>Подъем объема производства сыров в РФ преждевременно называть окончательным по нескольким причинам:</a:t>
            </a:r>
          </a:p>
          <a:p>
            <a:pPr lvl="2">
              <a:buClrTx/>
              <a:buFont typeface="Arial" pitchFamily="34" charset="0"/>
              <a:buChar char="•"/>
            </a:pPr>
            <a:r>
              <a:rPr lang="ru-RU" smtClean="0"/>
              <a:t>он достигнут в условиях продуктового эмбарго, который не будет вечным. Снятие или смягчение эмбарго опять столкнет сыроделие с мировым рынком</a:t>
            </a:r>
          </a:p>
          <a:p>
            <a:pPr lvl="2">
              <a:buClrTx/>
              <a:buFont typeface="Arial" pitchFamily="34" charset="0"/>
              <a:buChar char="•"/>
            </a:pPr>
            <a:r>
              <a:rPr lang="ru-RU" b="0" smtClean="0"/>
              <a:t>он не подкрепляется коренной модернизацией сыроделия</a:t>
            </a:r>
          </a:p>
          <a:p>
            <a:pPr lvl="2">
              <a:buClrTx/>
              <a:buFont typeface="Arial" pitchFamily="34" charset="0"/>
              <a:buChar char="•"/>
            </a:pPr>
            <a:r>
              <a:rPr lang="ru-RU" smtClean="0"/>
              <a:t>он мог случиться, так как динамика цельномолочки – основного потребителя сырого молока слабая в связи с экономическим кризисом.</a:t>
            </a:r>
          </a:p>
          <a:p>
            <a:pPr lvl="2">
              <a:buClrTx/>
              <a:buFont typeface="Arial" pitchFamily="34" charset="0"/>
              <a:buChar char="•"/>
            </a:pPr>
            <a:r>
              <a:rPr lang="ru-RU" b="0" smtClean="0"/>
              <a:t>как только будет расти потребление цельномолочной продукции, сырьевая база для сыроделия сузится и производство сыров упадет за счет дефицита сырья и дальнейшего роста цен</a:t>
            </a:r>
          </a:p>
          <a:p>
            <a:pPr lvl="2">
              <a:buClrTx/>
              <a:buFont typeface="Arial" pitchFamily="34" charset="0"/>
              <a:buChar char="•"/>
            </a:pPr>
            <a:r>
              <a:rPr lang="ru-RU" smtClean="0"/>
              <a:t>парадокс, но факт: экономический кризис в сочетании с антисанкциями дали сыроделию шанс подняться.</a:t>
            </a:r>
            <a:endParaRPr lang="ru-RU" b="0" smtClean="0"/>
          </a:p>
          <a:p>
            <a:pPr lvl="2">
              <a:buClrTx/>
              <a:buFont typeface="Arial" pitchFamily="34" charset="0"/>
              <a:buChar char="•"/>
            </a:pPr>
            <a:endParaRPr lang="ru-RU" b="0" smtClean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RSPMO Conference/Sochi/Ulrich Marschner</a:t>
            </a:r>
            <a:endParaRPr lang="de-DE" dirty="0" smtClean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16DDBF-B10E-4159-BCA1-D63D0E90AD82}" type="slidenum">
              <a:rPr lang="de-DE" smtClean="0"/>
              <a:pPr/>
              <a:t>15</a:t>
            </a:fld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380" y="1"/>
            <a:ext cx="7633060" cy="548600"/>
          </a:xfrm>
        </p:spPr>
        <p:txBody>
          <a:bodyPr/>
          <a:lstStyle/>
          <a:p>
            <a:pPr algn="l" eaLnBrk="0" hangingPunct="0">
              <a:defRPr/>
            </a:pPr>
            <a:r>
              <a:rPr lang="ru-RU" sz="2400" kern="1200" smtClean="0">
                <a:solidFill>
                  <a:schemeClr val="tx1"/>
                </a:solidFill>
                <a:effectLst/>
              </a:rPr>
              <a:t>Угадай мелодию</a:t>
            </a:r>
            <a:endParaRPr lang="ru-RU" sz="2400" kern="12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31182" y="586559"/>
            <a:ext cx="7982260" cy="5859585"/>
          </a:xfrm>
        </p:spPr>
        <p:txBody>
          <a:bodyPr/>
          <a:lstStyle/>
          <a:p>
            <a:pPr>
              <a:buClrTx/>
              <a:buFont typeface="Arial" pitchFamily="34" charset="0"/>
              <a:buChar char="•"/>
            </a:pPr>
            <a:r>
              <a:rPr lang="ru-RU" b="0" smtClean="0"/>
              <a:t>В то же время кризис не стимулирует развитие производства сырого молока как со стороны спроса на молочную продукцию, так и со стороны инвестиционных возможностей.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ru-RU" b="0" smtClean="0"/>
              <a:t>Без обеспечения должного качества как базовых, так и вновь разрабатываемых/копируемых сортов сыров российское сыроделие будет легкой добычей импортных сыров, как только те опять попададут на российский рынок.</a:t>
            </a:r>
          </a:p>
          <a:p>
            <a:pPr>
              <a:buClrTx/>
              <a:buFont typeface="Arial" pitchFamily="34" charset="0"/>
              <a:buChar char="•"/>
            </a:pPr>
            <a:endParaRPr lang="ru-RU" b="0" smtClean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RSPMO Conference/Sochi/Ulrich Marschner</a:t>
            </a:r>
            <a:endParaRPr lang="de-DE" dirty="0" smtClean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16DDBF-B10E-4159-BCA1-D63D0E90AD82}" type="slidenum">
              <a:rPr lang="de-DE" smtClean="0"/>
              <a:pPr/>
              <a:t>16</a:t>
            </a:fld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380" y="1"/>
            <a:ext cx="7633060" cy="548600"/>
          </a:xfrm>
        </p:spPr>
        <p:txBody>
          <a:bodyPr/>
          <a:lstStyle/>
          <a:p>
            <a:pPr algn="l" eaLnBrk="0" hangingPunct="0">
              <a:defRPr/>
            </a:pPr>
            <a:r>
              <a:rPr lang="ru-RU" sz="2400" kern="1200" smtClean="0">
                <a:solidFill>
                  <a:schemeClr val="tx1"/>
                </a:solidFill>
                <a:effectLst/>
              </a:rPr>
              <a:t>Сам себе режиссер</a:t>
            </a:r>
            <a:endParaRPr lang="ru-RU" sz="2400" kern="12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31182" y="586559"/>
            <a:ext cx="7982260" cy="5859585"/>
          </a:xfrm>
        </p:spPr>
        <p:txBody>
          <a:bodyPr/>
          <a:lstStyle/>
          <a:p>
            <a:pPr>
              <a:buClrTx/>
              <a:buFont typeface="Arial" pitchFamily="34" charset="0"/>
              <a:buChar char="•"/>
            </a:pPr>
            <a:r>
              <a:rPr lang="ru-RU" b="0" smtClean="0"/>
              <a:t>В условиях плохой видимости идти слишком быстро опасно.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ru-RU" b="0" smtClean="0"/>
              <a:t>Нужно осознать, что без обеспечения должного качества резкое наращивание объемов производства будет весьма временным.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ru-RU" b="0" smtClean="0"/>
              <a:t>Отдавать приоритет базовым сортам сыров, чтобы не распылять технологические ресусры (см. выше).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ru-RU" b="0" smtClean="0"/>
              <a:t>Целесообразно иметь и поступательно реализовывать разумную (точечную) инвестиционную программу, нацеленную на оптимизацию процесса производства, замену изношенного оборудования.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ru-RU" b="0" smtClean="0"/>
              <a:t>Проводить разумную ценовую политику, не отпугивающую потребителей от потребления сыров.</a:t>
            </a:r>
          </a:p>
          <a:p>
            <a:pPr>
              <a:buClrTx/>
              <a:buFont typeface="Arial" pitchFamily="34" charset="0"/>
              <a:buChar char="•"/>
            </a:pPr>
            <a:endParaRPr lang="ru-RU" b="0" smtClean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RSPMO Conference/Sochi/Ulrich Marschner</a:t>
            </a:r>
            <a:endParaRPr lang="de-DE" dirty="0" smtClean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16DDBF-B10E-4159-BCA1-D63D0E90AD82}" type="slidenum">
              <a:rPr lang="de-DE" smtClean="0"/>
              <a:pPr/>
              <a:t>17</a:t>
            </a:fld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1993" y="714635"/>
            <a:ext cx="7982260" cy="5859585"/>
          </a:xfrm>
        </p:spPr>
        <p:txBody>
          <a:bodyPr/>
          <a:lstStyle/>
          <a:p>
            <a:pPr>
              <a:buNone/>
            </a:pPr>
            <a:endParaRPr lang="ru-RU" sz="1800" smtClean="0"/>
          </a:p>
          <a:p>
            <a:pPr>
              <a:buNone/>
            </a:pPr>
            <a:endParaRPr lang="ru-RU" sz="1800" smtClean="0"/>
          </a:p>
          <a:p>
            <a:pPr>
              <a:buNone/>
            </a:pPr>
            <a:endParaRPr lang="ru-RU" sz="1800" smtClean="0"/>
          </a:p>
          <a:p>
            <a:pPr>
              <a:buNone/>
            </a:pPr>
            <a:endParaRPr lang="ru-RU" sz="1800" smtClean="0"/>
          </a:p>
          <a:p>
            <a:pPr>
              <a:buNone/>
            </a:pPr>
            <a:endParaRPr lang="ru-RU" sz="1800" smtClean="0"/>
          </a:p>
          <a:p>
            <a:pPr algn="ctr">
              <a:buNone/>
            </a:pPr>
            <a:r>
              <a:rPr lang="ru-RU" sz="1800" smtClean="0"/>
              <a:t>Дорогу осилит идущий!</a:t>
            </a:r>
          </a:p>
          <a:p>
            <a:pPr>
              <a:buNone/>
            </a:pPr>
            <a:endParaRPr lang="ru-RU" sz="1800" smtClean="0"/>
          </a:p>
          <a:p>
            <a:pPr algn="ctr">
              <a:buNone/>
            </a:pPr>
            <a:r>
              <a:rPr lang="ru-RU" sz="1800" smtClean="0"/>
              <a:t>Благодарю Вас за внимание.</a:t>
            </a:r>
            <a:endParaRPr lang="en-US" sz="1800" dirty="0" smtClean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RSPMO Conference/Sochi/Ulrich Marschner</a:t>
            </a:r>
            <a:endParaRPr lang="de-DE" dirty="0" smtClean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16DDBF-B10E-4159-BCA1-D63D0E90AD82}" type="slidenum">
              <a:rPr lang="de-DE" smtClean="0"/>
              <a:pPr/>
              <a:t>18</a:t>
            </a:fld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-3516" y="121119"/>
            <a:ext cx="75713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kumimoji="1" lang="en-US" sz="1600" b="1" kern="0" smtClean="0"/>
              <a:t>									</a:t>
            </a:r>
            <a:endParaRPr kumimoji="1" lang="en-US" sz="1600" b="1" kern="0" dirty="0" smtClean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RSPMO Conference/Sochi/Ulrich Marschner</a:t>
            </a:r>
            <a:endParaRPr lang="de-DE" dirty="0" smtClean="0"/>
          </a:p>
        </p:txBody>
      </p:sp>
      <p:sp>
        <p:nvSpPr>
          <p:cNvPr id="13" name="Untertitel 5"/>
          <p:cNvSpPr txBox="1">
            <a:spLocks/>
          </p:cNvSpPr>
          <p:nvPr/>
        </p:nvSpPr>
        <p:spPr>
          <a:xfrm>
            <a:off x="618979" y="775580"/>
            <a:ext cx="8029574" cy="5673725"/>
          </a:xfrm>
          <a:prstGeom prst="rect">
            <a:avLst/>
          </a:prstGeom>
        </p:spPr>
        <p:txBody>
          <a:bodyPr/>
          <a:lstStyle/>
          <a:p>
            <a:pPr marL="457200" indent="-457200" eaLnBrk="1" hangingPunct="1">
              <a:spcBef>
                <a:spcPts val="600"/>
              </a:spcBef>
              <a:tabLst>
                <a:tab pos="6048000" algn="r"/>
              </a:tabLst>
              <a:defRPr/>
            </a:pPr>
            <a:endParaRPr kumimoji="1" lang="ru-RU" sz="1800" kern="0" smtClean="0">
              <a:latin typeface="+mn-lt"/>
            </a:endParaRPr>
          </a:p>
          <a:p>
            <a:pPr marL="457200" indent="-457200" eaLnBrk="1" hangingPunct="1">
              <a:spcBef>
                <a:spcPts val="600"/>
              </a:spcBef>
              <a:tabLst>
                <a:tab pos="6048000" algn="r"/>
              </a:tabLst>
              <a:defRPr/>
            </a:pPr>
            <a:endParaRPr kumimoji="1" lang="ru-RU" sz="1800" kern="0" smtClean="0">
              <a:latin typeface="+mn-lt"/>
            </a:endParaRPr>
          </a:p>
          <a:p>
            <a:pPr marL="457200" indent="-457200" algn="ctr" eaLnBrk="1" hangingPunct="1">
              <a:spcBef>
                <a:spcPts val="600"/>
              </a:spcBef>
              <a:tabLst>
                <a:tab pos="6048000" algn="r"/>
              </a:tabLst>
              <a:defRPr/>
            </a:pPr>
            <a:endParaRPr kumimoji="1" lang="ru-RU" sz="1800" kern="0" smtClean="0">
              <a:latin typeface="+mn-lt"/>
            </a:endParaRPr>
          </a:p>
          <a:p>
            <a:pPr marL="457200" indent="-457200" algn="ctr" eaLnBrk="1" hangingPunct="1">
              <a:spcBef>
                <a:spcPts val="600"/>
              </a:spcBef>
              <a:tabLst>
                <a:tab pos="6048000" algn="r"/>
              </a:tabLst>
              <a:defRPr/>
            </a:pPr>
            <a:endParaRPr kumimoji="1" lang="ru-RU" sz="1800" kern="0" smtClean="0">
              <a:latin typeface="+mn-lt"/>
            </a:endParaRPr>
          </a:p>
          <a:p>
            <a:pPr marL="457200" indent="-457200" algn="ctr" eaLnBrk="1" hangingPunct="1">
              <a:spcBef>
                <a:spcPts val="600"/>
              </a:spcBef>
              <a:tabLst>
                <a:tab pos="6048000" algn="r"/>
              </a:tabLst>
              <a:defRPr/>
            </a:pPr>
            <a:endParaRPr kumimoji="1" lang="ru-RU" sz="1800" kern="0" smtClean="0">
              <a:latin typeface="+mn-lt"/>
            </a:endParaRPr>
          </a:p>
          <a:p>
            <a:pPr marL="457200" indent="-457200" algn="ctr" eaLnBrk="1" hangingPunct="1">
              <a:spcBef>
                <a:spcPts val="600"/>
              </a:spcBef>
              <a:tabLst>
                <a:tab pos="6048000" algn="r"/>
              </a:tabLst>
              <a:defRPr/>
            </a:pPr>
            <a:endParaRPr kumimoji="1" lang="ru-RU" sz="1800" kern="0" smtClean="0">
              <a:latin typeface="+mn-lt"/>
            </a:endParaRPr>
          </a:p>
          <a:p>
            <a:pPr marL="457200" indent="-457200" algn="ctr" eaLnBrk="1" hangingPunct="1">
              <a:spcBef>
                <a:spcPts val="600"/>
              </a:spcBef>
              <a:tabLst>
                <a:tab pos="6048000" algn="r"/>
              </a:tabLst>
              <a:defRPr/>
            </a:pPr>
            <a:r>
              <a:rPr kumimoji="1" lang="ru-RU" sz="1800" kern="0" smtClean="0">
                <a:latin typeface="+mn-lt"/>
              </a:rPr>
              <a:t>Данная презентация отражает мнение автора и не может считаться официальным мнением компании «</a:t>
            </a:r>
            <a:r>
              <a:rPr kumimoji="1" lang="de-DE" sz="1800" kern="0" smtClean="0">
                <a:latin typeface="+mn-lt"/>
              </a:rPr>
              <a:t>Hochland SE</a:t>
            </a:r>
            <a:r>
              <a:rPr kumimoji="1" lang="ru-RU" sz="1800" kern="0" smtClean="0">
                <a:latin typeface="+mn-lt"/>
              </a:rPr>
              <a:t>» и/или ООО «Хохланд Руссланд».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16DDBF-B10E-4159-BCA1-D63D0E90AD82}" type="slidenum">
              <a:rPr lang="de-DE" smtClean="0"/>
              <a:pPr/>
              <a:t>2</a:t>
            </a:fld>
            <a:endParaRPr lang="de-DE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umsplatzhalter 3"/>
          <p:cNvSpPr>
            <a:spLocks noGrp="1"/>
          </p:cNvSpPr>
          <p:nvPr>
            <p:ph type="dt" sz="quarter" idx="4294967295"/>
          </p:nvPr>
        </p:nvSpPr>
        <p:spPr>
          <a:xfrm>
            <a:off x="6596063" y="6494463"/>
            <a:ext cx="1143000" cy="522287"/>
          </a:xfrm>
          <a:prstGeom prst="rect">
            <a:avLst/>
          </a:prstGeom>
          <a:noFill/>
        </p:spPr>
        <p:txBody>
          <a:bodyPr/>
          <a:lstStyle/>
          <a:p>
            <a:r>
              <a:rPr lang="de-DE" smtClean="0"/>
              <a:t>28.01.2012</a:t>
            </a:r>
          </a:p>
        </p:txBody>
      </p:sp>
      <p:sp>
        <p:nvSpPr>
          <p:cNvPr id="17411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925513" y="6497638"/>
            <a:ext cx="4229100" cy="3603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Distributors Meeting February 2012/U. Marschner                                                                                                                                                                                                          </a:t>
            </a:r>
            <a:endParaRPr lang="de-DE" smtClean="0"/>
          </a:p>
        </p:txBody>
      </p:sp>
      <p:sp>
        <p:nvSpPr>
          <p:cNvPr id="17412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7866063" y="6496050"/>
            <a:ext cx="628650" cy="457200"/>
          </a:xfrm>
          <a:prstGeom prst="rect">
            <a:avLst/>
          </a:prstGeom>
          <a:noFill/>
        </p:spPr>
        <p:txBody>
          <a:bodyPr/>
          <a:lstStyle/>
          <a:p>
            <a:fld id="{56353E37-AF77-461D-BCE8-BAC08854BA0C}" type="slidenum">
              <a:rPr lang="de-DE" smtClean="0"/>
              <a:pPr/>
              <a:t>3</a:t>
            </a:fld>
            <a:endParaRPr lang="de-DE" smtClean="0"/>
          </a:p>
        </p:txBody>
      </p:sp>
      <p:sp>
        <p:nvSpPr>
          <p:cNvPr id="722947" name="Text Box 1027"/>
          <p:cNvSpPr txBox="1">
            <a:spLocks noChangeArrowheads="1"/>
          </p:cNvSpPr>
          <p:nvPr/>
        </p:nvSpPr>
        <p:spPr bwMode="auto">
          <a:xfrm>
            <a:off x="736600" y="279400"/>
            <a:ext cx="6502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mtClean="0">
                <a:solidFill>
                  <a:srgbClr val="F32705"/>
                </a:solidFill>
              </a:rPr>
              <a:t>Статус Хохланд Руссланд</a:t>
            </a:r>
            <a:endParaRPr lang="de-DE" smtClean="0">
              <a:solidFill>
                <a:srgbClr val="F32705"/>
              </a:solidFill>
            </a:endParaRPr>
          </a:p>
        </p:txBody>
      </p:sp>
      <p:pic>
        <p:nvPicPr>
          <p:cNvPr id="9" name="Picture 2" descr="C:\Documents and Settings\obo\Мои документы\Мои рисунки\party_flora_new1.jpg"/>
          <p:cNvPicPr>
            <a:picLocks noChangeAspect="1" noChangeArrowheads="1"/>
          </p:cNvPicPr>
          <p:nvPr/>
        </p:nvPicPr>
        <p:blipFill>
          <a:blip r:embed="rId2" cstate="print">
            <a:lum bright="54000" contrast="-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Textfeld 9"/>
          <p:cNvSpPr txBox="1"/>
          <p:nvPr/>
        </p:nvSpPr>
        <p:spPr>
          <a:xfrm>
            <a:off x="1039091" y="4211782"/>
            <a:ext cx="63592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mtClean="0">
                <a:solidFill>
                  <a:srgbClr val="FF0000"/>
                </a:solidFill>
              </a:rPr>
              <a:t>Поздравляем</a:t>
            </a:r>
            <a:r>
              <a:rPr lang="de-DE" smtClean="0">
                <a:solidFill>
                  <a:srgbClr val="FF0000"/>
                </a:solidFill>
              </a:rPr>
              <a:t> </a:t>
            </a:r>
            <a:r>
              <a:rPr lang="ru-RU" smtClean="0">
                <a:solidFill>
                  <a:srgbClr val="FF0000"/>
                </a:solidFill>
              </a:rPr>
              <a:t>РСПМО с пятнадцатилетием и ТК-470 с десятилетием работы на благо российской молочной промышленности</a:t>
            </a:r>
            <a:endParaRPr lang="de-DE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294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-3516" y="121119"/>
            <a:ext cx="75713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kumimoji="1" lang="en-US" sz="1600" b="1" kern="0" smtClean="0"/>
              <a:t>									</a:t>
            </a:r>
            <a:endParaRPr kumimoji="1" lang="en-US" sz="1600" b="1" kern="0" dirty="0" smtClean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RSPMO Conference/Sochi/Ulrich Marschner</a:t>
            </a:r>
            <a:endParaRPr lang="de-DE" dirty="0" smtClean="0"/>
          </a:p>
        </p:txBody>
      </p:sp>
      <p:sp>
        <p:nvSpPr>
          <p:cNvPr id="13" name="Untertitel 5"/>
          <p:cNvSpPr txBox="1">
            <a:spLocks/>
          </p:cNvSpPr>
          <p:nvPr/>
        </p:nvSpPr>
        <p:spPr>
          <a:xfrm>
            <a:off x="618979" y="775580"/>
            <a:ext cx="8029574" cy="5673725"/>
          </a:xfrm>
          <a:prstGeom prst="rect">
            <a:avLst/>
          </a:prstGeom>
        </p:spPr>
        <p:txBody>
          <a:bodyPr/>
          <a:lstStyle/>
          <a:p>
            <a:pPr marL="457200" indent="-457200" eaLnBrk="1" hangingPunct="1">
              <a:spcBef>
                <a:spcPts val="600"/>
              </a:spcBef>
              <a:buFont typeface="Arial" pitchFamily="34" charset="0"/>
              <a:buChar char="•"/>
              <a:tabLst>
                <a:tab pos="6048000" algn="r"/>
              </a:tabLst>
              <a:defRPr/>
            </a:pPr>
            <a:endParaRPr kumimoji="1" lang="de-DE" sz="2800" kern="0" smtClean="0">
              <a:latin typeface="+mn-lt"/>
            </a:endParaRPr>
          </a:p>
          <a:p>
            <a:pPr marL="457200" indent="-457200" eaLnBrk="1" hangingPunct="1">
              <a:spcBef>
                <a:spcPts val="600"/>
              </a:spcBef>
              <a:buFont typeface="Arial" pitchFamily="34" charset="0"/>
              <a:buChar char="•"/>
              <a:tabLst>
                <a:tab pos="6048000" algn="r"/>
              </a:tabLst>
              <a:defRPr/>
            </a:pPr>
            <a:r>
              <a:rPr kumimoji="1" lang="ru-RU" sz="2800" kern="0" smtClean="0">
                <a:latin typeface="+mn-lt"/>
              </a:rPr>
              <a:t>Экономика в мире и в стране </a:t>
            </a:r>
          </a:p>
          <a:p>
            <a:pPr marL="457200" indent="-457200" eaLnBrk="1" hangingPunct="1">
              <a:spcBef>
                <a:spcPts val="600"/>
              </a:spcBef>
              <a:buFont typeface="Arial" pitchFamily="34" charset="0"/>
              <a:buChar char="•"/>
              <a:tabLst>
                <a:tab pos="6048000" algn="r"/>
              </a:tabLst>
              <a:defRPr/>
            </a:pPr>
            <a:r>
              <a:rPr kumimoji="1" lang="ru-RU" sz="2800" kern="0" smtClean="0">
                <a:latin typeface="+mn-lt"/>
              </a:rPr>
              <a:t>Молочный рынок в мире</a:t>
            </a:r>
          </a:p>
          <a:p>
            <a:pPr marL="457200" indent="-457200" eaLnBrk="1" hangingPunct="1">
              <a:spcBef>
                <a:spcPts val="600"/>
              </a:spcBef>
              <a:buFont typeface="Arial" pitchFamily="34" charset="0"/>
              <a:buChar char="•"/>
              <a:tabLst>
                <a:tab pos="6048000" algn="r"/>
              </a:tabLst>
              <a:defRPr/>
            </a:pPr>
            <a:r>
              <a:rPr kumimoji="1" lang="ru-RU" sz="2800" kern="0" smtClean="0">
                <a:latin typeface="+mn-lt"/>
              </a:rPr>
              <a:t>Молочный рынок в России</a:t>
            </a:r>
          </a:p>
          <a:p>
            <a:pPr marL="457200" indent="-457200" eaLnBrk="1" hangingPunct="1">
              <a:spcBef>
                <a:spcPts val="600"/>
              </a:spcBef>
              <a:buFont typeface="Arial" pitchFamily="34" charset="0"/>
              <a:buChar char="•"/>
              <a:tabLst>
                <a:tab pos="6048000" algn="r"/>
              </a:tabLst>
              <a:defRPr/>
            </a:pPr>
            <a:r>
              <a:rPr kumimoji="1" lang="ru-RU" sz="2800" kern="0" smtClean="0">
                <a:latin typeface="+mn-lt"/>
              </a:rPr>
              <a:t>Российский сырный рынок, сыроделие и антисанкции </a:t>
            </a:r>
          </a:p>
          <a:p>
            <a:pPr marL="457200" indent="-457200" eaLnBrk="1" hangingPunct="1">
              <a:spcBef>
                <a:spcPts val="600"/>
              </a:spcBef>
              <a:buFont typeface="Arial" pitchFamily="34" charset="0"/>
              <a:buChar char="•"/>
              <a:tabLst>
                <a:tab pos="6048000" algn="r"/>
              </a:tabLst>
              <a:defRPr/>
            </a:pPr>
            <a:r>
              <a:rPr kumimoji="1" lang="ru-RU" sz="2800" kern="0" smtClean="0">
                <a:latin typeface="+mn-lt"/>
              </a:rPr>
              <a:t>«Угадай мелодию»</a:t>
            </a:r>
          </a:p>
          <a:p>
            <a:pPr marL="457200" indent="-457200" eaLnBrk="1" hangingPunct="1">
              <a:spcBef>
                <a:spcPts val="600"/>
              </a:spcBef>
              <a:buFont typeface="Arial" pitchFamily="34" charset="0"/>
              <a:buChar char="•"/>
              <a:tabLst>
                <a:tab pos="6048000" algn="r"/>
              </a:tabLst>
              <a:defRPr/>
            </a:pPr>
            <a:r>
              <a:rPr kumimoji="1" lang="ru-RU" sz="2800" kern="0" smtClean="0">
                <a:latin typeface="+mn-lt"/>
              </a:rPr>
              <a:t>«Сам себе режиссер»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980661" y="172278"/>
            <a:ext cx="6308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Агенда</a:t>
            </a:r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16DDBF-B10E-4159-BCA1-D63D0E90AD82}" type="slidenum">
              <a:rPr lang="de-DE" smtClean="0"/>
              <a:pPr/>
              <a:t>4</a:t>
            </a:fld>
            <a:endParaRPr lang="de-DE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380" y="1"/>
            <a:ext cx="7633060" cy="548600"/>
          </a:xfrm>
        </p:spPr>
        <p:txBody>
          <a:bodyPr/>
          <a:lstStyle/>
          <a:p>
            <a:pPr algn="l" eaLnBrk="0" hangingPunct="0">
              <a:defRPr/>
            </a:pPr>
            <a:r>
              <a:rPr lang="ru-RU" sz="2400" kern="1200" smtClean="0">
                <a:solidFill>
                  <a:schemeClr val="tx1"/>
                </a:solidFill>
                <a:effectLst/>
              </a:rPr>
              <a:t>Экономика и политика</a:t>
            </a:r>
            <a:endParaRPr lang="ru-RU" sz="2400" kern="12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1993" y="704125"/>
            <a:ext cx="7982260" cy="5859585"/>
          </a:xfrm>
        </p:spPr>
        <p:txBody>
          <a:bodyPr/>
          <a:lstStyle/>
          <a:p>
            <a:pPr>
              <a:buClrTx/>
              <a:buFont typeface="Arial" pitchFamily="34" charset="0"/>
              <a:buChar char="•"/>
            </a:pPr>
            <a:r>
              <a:rPr lang="ru-RU" b="0" smtClean="0"/>
              <a:t>Фундаментальные причины кризиса 2008/2009 гг. преоделены не были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ru-RU" b="0" smtClean="0"/>
              <a:t>Кажущееся процветание некоторых экономик (США, Германия) – зыбкое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ru-RU" b="0" smtClean="0"/>
              <a:t>Двигатель роста мировой экономики – Китай – дает сбои. Вслед за ним вниз идут экономики других развивающихся стран.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ru-RU" b="0" smtClean="0"/>
              <a:t>ЕС борется с самим собой и не может называться островом стабильности.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ru-RU" b="0" smtClean="0"/>
              <a:t>Наблюдается рост политической нестабильности во многих регионах мира, которая отчасти преднамеренно провоцировалась и использовалась в целях глобального передела зон экономического доминирования, ослабления других государств и регионов.</a:t>
            </a:r>
            <a:endParaRPr lang="de-DE" b="0" smtClean="0"/>
          </a:p>
          <a:p>
            <a:pPr>
              <a:buClrTx/>
              <a:buFont typeface="Arial" pitchFamily="34" charset="0"/>
              <a:buChar char="•"/>
            </a:pPr>
            <a:r>
              <a:rPr lang="ru-RU" b="0" smtClean="0"/>
              <a:t>Ситуацию в России и вокруг России нужно рассматривать именно в этом контексте.</a:t>
            </a:r>
          </a:p>
          <a:p>
            <a:pPr lvl="1">
              <a:buClrTx/>
              <a:buFont typeface="Arial" pitchFamily="34" charset="0"/>
              <a:buChar char="•"/>
            </a:pPr>
            <a:endParaRPr lang="ru-RU" sz="2600" b="0" dirty="0" smtClean="0"/>
          </a:p>
          <a:p>
            <a:pPr>
              <a:buClrTx/>
              <a:buFont typeface="Arial" pitchFamily="34" charset="0"/>
              <a:buChar char="•"/>
            </a:pPr>
            <a:endParaRPr lang="ru-RU" sz="2800" b="0" dirty="0" smtClean="0"/>
          </a:p>
          <a:p>
            <a:pPr>
              <a:buNone/>
            </a:pPr>
            <a:endParaRPr lang="en-US" sz="2800" dirty="0" smtClean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RSPMO Conference/Sochi/Ulrich Marschner</a:t>
            </a:r>
            <a:endParaRPr lang="de-DE" dirty="0" smtClean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16DDBF-B10E-4159-BCA1-D63D0E90AD82}" type="slidenum">
              <a:rPr lang="de-DE" smtClean="0"/>
              <a:pPr/>
              <a:t>5</a:t>
            </a:fld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380" y="1"/>
            <a:ext cx="7633060" cy="548600"/>
          </a:xfrm>
        </p:spPr>
        <p:txBody>
          <a:bodyPr/>
          <a:lstStyle/>
          <a:p>
            <a:pPr algn="l" eaLnBrk="0" hangingPunct="0">
              <a:defRPr/>
            </a:pPr>
            <a:r>
              <a:rPr lang="ru-RU" sz="2400" kern="1200" smtClean="0">
                <a:solidFill>
                  <a:schemeClr val="tx1"/>
                </a:solidFill>
                <a:effectLst/>
              </a:rPr>
              <a:t>Экономика и политика</a:t>
            </a:r>
            <a:endParaRPr lang="ru-RU" sz="2400" kern="12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1993" y="599622"/>
            <a:ext cx="7982260" cy="5859585"/>
          </a:xfrm>
        </p:spPr>
        <p:txBody>
          <a:bodyPr/>
          <a:lstStyle/>
          <a:p>
            <a:pPr>
              <a:buClrTx/>
              <a:buFont typeface="Arial" pitchFamily="34" charset="0"/>
              <a:buChar char="•"/>
            </a:pPr>
            <a:r>
              <a:rPr lang="ru-RU" sz="1800" b="0" smtClean="0"/>
              <a:t>На южном фланге Европы (ЕС и России) возникла сплошная полоса нестабильности, приводящая к дополнительному экономическому ослаблению европейских государств.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ru-RU" sz="1800" b="0" smtClean="0"/>
              <a:t>Россия приближалась к кризису весь 2014 год и вступила в острую фазу осенью.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ru-RU" sz="1800" b="0" smtClean="0"/>
              <a:t>Слабый рост мировой экономики и освоение новых источников энергии (сланцевые нефть и газ), прежде всего в США, обрушили цены на нефть.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ru-RU" sz="1800" b="0" smtClean="0"/>
              <a:t>Мы имеем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ru-RU" sz="1600" smtClean="0"/>
              <a:t>падение валового внутреннего продукта (ок. </a:t>
            </a:r>
            <a:r>
              <a:rPr lang="de-DE" sz="1600" smtClean="0"/>
              <a:t>3 – </a:t>
            </a:r>
            <a:r>
              <a:rPr lang="ru-RU" sz="1600" smtClean="0"/>
              <a:t>5 </a:t>
            </a:r>
            <a:r>
              <a:rPr lang="ru-RU" sz="1600" smtClean="0"/>
              <a:t>процентов по году)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ru-RU" sz="1600" b="0" smtClean="0"/>
              <a:t>падение промышленного производства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ru-RU" sz="1600" smtClean="0"/>
              <a:t>резкое удорожание денег и, соответственно, усиление кредитного и инвестиционного «заторов» 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ru-RU" sz="1600" b="0" smtClean="0"/>
              <a:t>падение реальных доходов населения в условиях высокой общей и продуктовой инфляции, а соответственно падение платежоспособного спроса и оборота розничной торговли.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ru-RU" sz="1800" b="0" smtClean="0"/>
              <a:t>Западные санкции обострили сиуацию, но не являются первопричиной.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ru-RU" sz="1800" b="0" smtClean="0"/>
              <a:t>Быстрый выход из кризиса не предвидится. По прогнозам реальные доходы населения восстановятся на уровне 2014 г. не раньше чем в 2018 г.</a:t>
            </a:r>
          </a:p>
          <a:p>
            <a:pPr>
              <a:buClrTx/>
              <a:buFont typeface="Arial" pitchFamily="34" charset="0"/>
              <a:buChar char="•"/>
            </a:pPr>
            <a:endParaRPr lang="ru-RU" b="0" smtClean="0"/>
          </a:p>
          <a:p>
            <a:pPr lvl="1">
              <a:buClrTx/>
              <a:buFont typeface="Arial" pitchFamily="34" charset="0"/>
              <a:buChar char="•"/>
            </a:pPr>
            <a:endParaRPr lang="ru-RU" sz="2600" b="0" dirty="0" smtClean="0"/>
          </a:p>
          <a:p>
            <a:pPr>
              <a:buClrTx/>
              <a:buFont typeface="Arial" pitchFamily="34" charset="0"/>
              <a:buChar char="•"/>
            </a:pPr>
            <a:endParaRPr lang="ru-RU" sz="2800" b="0" dirty="0" smtClean="0"/>
          </a:p>
          <a:p>
            <a:pPr>
              <a:buNone/>
            </a:pPr>
            <a:endParaRPr lang="en-US" sz="2800" dirty="0" smtClean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RSPMO Conference/Sochi/Ulrich Marschner</a:t>
            </a:r>
            <a:endParaRPr lang="de-DE" dirty="0" smtClean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16DDBF-B10E-4159-BCA1-D63D0E90AD82}" type="slidenum">
              <a:rPr lang="de-DE" smtClean="0"/>
              <a:pPr/>
              <a:t>6</a:t>
            </a:fld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380" y="1"/>
            <a:ext cx="7633060" cy="548600"/>
          </a:xfrm>
        </p:spPr>
        <p:txBody>
          <a:bodyPr/>
          <a:lstStyle/>
          <a:p>
            <a:pPr algn="l" eaLnBrk="0" hangingPunct="0">
              <a:defRPr/>
            </a:pPr>
            <a:r>
              <a:rPr lang="ru-RU" sz="2400" kern="1200" smtClean="0">
                <a:solidFill>
                  <a:schemeClr val="tx1"/>
                </a:solidFill>
                <a:effectLst/>
              </a:rPr>
              <a:t>Молочный рынок в мире</a:t>
            </a:r>
            <a:endParaRPr lang="ru-RU" sz="2400" kern="12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1993" y="704125"/>
            <a:ext cx="7982260" cy="5859585"/>
          </a:xfrm>
        </p:spPr>
        <p:txBody>
          <a:bodyPr/>
          <a:lstStyle/>
          <a:p>
            <a:pPr>
              <a:buClrTx/>
              <a:buFont typeface="Arial" pitchFamily="34" charset="0"/>
              <a:buChar char="•"/>
            </a:pPr>
            <a:r>
              <a:rPr lang="ru-RU" sz="1800" b="0" smtClean="0"/>
              <a:t>С мая 2014 г. – после двух лет рекордно высоких цен –  цены на молоко и молочные продукты в мире начали падение.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ru-RU" sz="1800" b="0" smtClean="0"/>
              <a:t>Этот процесс пока продолжается. При этом по-прежнему растет количество сырого молока во многих экспорто-ориентированных регионов, хотя темпы роста уже замедлились (прирост в первом полугодии 2015 г. составляет 1,5 млн. против 5,9 млн. т в 2014 г.)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ru-RU" sz="1800" b="0" smtClean="0"/>
              <a:t>Падение цен на молочные продукты, торгующиеся по всему миру (сыры, масло, сухое молоко) опережает падение цен на сырое молоко.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ru-RU" sz="1800" b="0" smtClean="0"/>
              <a:t>Если, к примеру, цена на молоко в Германии ок. 28 Евроцента, то сырьевая стоимость молока (если пересчитать, по каким ценам можно продать сыр/масло/СОМ, сделанные из этого же килограмма молока) составляет всего лишь 23,7 Евроцентов).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ru-RU" sz="1800" b="0" smtClean="0"/>
              <a:t>Причины: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ru-RU" smtClean="0"/>
              <a:t>слабый спрос в Китае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ru-RU" b="0" smtClean="0"/>
              <a:t>резкое снижение импорта в России.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ru-RU" smtClean="0"/>
              <a:t>снятие молочных квот в ЕС с апреля 2015 г.</a:t>
            </a:r>
            <a:endParaRPr lang="ru-RU" b="0" smtClean="0"/>
          </a:p>
          <a:p>
            <a:pPr>
              <a:buClrTx/>
              <a:buFont typeface="Arial" pitchFamily="34" charset="0"/>
              <a:buChar char="•"/>
            </a:pPr>
            <a:endParaRPr lang="en-US" sz="1600" b="0" dirty="0" smtClean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RSPMO Conference/Sochi/Ulrich Marschner</a:t>
            </a:r>
            <a:endParaRPr lang="de-DE" dirty="0" smtClean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16DDBF-B10E-4159-BCA1-D63D0E90AD82}" type="slidenum">
              <a:rPr lang="de-DE" smtClean="0"/>
              <a:pPr/>
              <a:t>7</a:t>
            </a:fld>
            <a:endParaRPr lang="de-DE" dirty="0" smtClean="0"/>
          </a:p>
        </p:txBody>
      </p:sp>
      <p:sp>
        <p:nvSpPr>
          <p:cNvPr id="6" name="Interaktive Schaltfläche: Nächste(r) oder Weiter 5">
            <a:hlinkClick r:id="" action="ppaction://hlinkshowjump?jump=nextslide" highlightClick="1"/>
          </p:cNvPr>
          <p:cNvSpPr/>
          <p:nvPr/>
        </p:nvSpPr>
        <p:spPr bwMode="auto">
          <a:xfrm>
            <a:off x="6884126" y="1018903"/>
            <a:ext cx="352697" cy="248194"/>
          </a:xfrm>
          <a:prstGeom prst="actionButtonForwardNex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380" y="1"/>
            <a:ext cx="7633060" cy="548600"/>
          </a:xfrm>
        </p:spPr>
        <p:txBody>
          <a:bodyPr/>
          <a:lstStyle/>
          <a:p>
            <a:pPr algn="l" eaLnBrk="0" hangingPunct="0">
              <a:defRPr/>
            </a:pPr>
            <a:r>
              <a:rPr lang="ru-RU" sz="2400" kern="1200" smtClean="0">
                <a:solidFill>
                  <a:schemeClr val="tx1"/>
                </a:solidFill>
                <a:effectLst/>
              </a:rPr>
              <a:t>Молочный рынок в мире</a:t>
            </a:r>
            <a:endParaRPr lang="ru-RU" sz="2400" kern="1200" dirty="0">
              <a:solidFill>
                <a:schemeClr val="tx1"/>
              </a:solidFill>
              <a:effectLst/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RSPMO Conference/Sochi/Ulrich Marschner</a:t>
            </a:r>
            <a:endParaRPr lang="de-DE" dirty="0" smtClean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16DDBF-B10E-4159-BCA1-D63D0E90AD82}" type="slidenum">
              <a:rPr lang="de-DE" smtClean="0"/>
              <a:pPr/>
              <a:t>8</a:t>
            </a:fld>
            <a:endParaRPr lang="de-DE" dirty="0" smtClean="0"/>
          </a:p>
        </p:txBody>
      </p:sp>
      <p:graphicFrame>
        <p:nvGraphicFramePr>
          <p:cNvPr id="7" name="Diagramm 6"/>
          <p:cNvGraphicFramePr>
            <a:graphicFrameLocks noGrp="1"/>
          </p:cNvGraphicFramePr>
          <p:nvPr/>
        </p:nvGraphicFramePr>
        <p:xfrm>
          <a:off x="182880" y="627017"/>
          <a:ext cx="8686800" cy="5564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Interaktive Schaltfläche: Zurück oder Vorherige(r) 9">
            <a:hlinkClick r:id="" action="ppaction://hlinkshowjump?jump=previousslide" highlightClick="1"/>
          </p:cNvPr>
          <p:cNvSpPr/>
          <p:nvPr/>
        </p:nvSpPr>
        <p:spPr bwMode="auto">
          <a:xfrm>
            <a:off x="8190411" y="6191793"/>
            <a:ext cx="337020" cy="248195"/>
          </a:xfrm>
          <a:prstGeom prst="actionButtonBackPreviou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380" y="1"/>
            <a:ext cx="7633060" cy="548600"/>
          </a:xfrm>
        </p:spPr>
        <p:txBody>
          <a:bodyPr/>
          <a:lstStyle/>
          <a:p>
            <a:pPr algn="l" eaLnBrk="0" hangingPunct="0">
              <a:defRPr/>
            </a:pPr>
            <a:r>
              <a:rPr lang="ru-RU" sz="2400" kern="1200" smtClean="0">
                <a:solidFill>
                  <a:schemeClr val="tx1"/>
                </a:solidFill>
                <a:effectLst/>
              </a:rPr>
              <a:t>Молочный рынок в мире</a:t>
            </a:r>
            <a:endParaRPr lang="ru-RU" sz="2400" kern="12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1993" y="704125"/>
            <a:ext cx="7982260" cy="5859585"/>
          </a:xfrm>
        </p:spPr>
        <p:txBody>
          <a:bodyPr/>
          <a:lstStyle/>
          <a:p>
            <a:pPr>
              <a:buClrTx/>
              <a:buFont typeface="Arial" pitchFamily="34" charset="0"/>
              <a:buChar char="•"/>
            </a:pPr>
            <a:r>
              <a:rPr lang="ru-RU" sz="1800" b="0" smtClean="0"/>
              <a:t>В середине 2016 г. я ожидаю выход из этапа низких цен при сокращении производства молока.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ru-RU" sz="1800" b="0" smtClean="0"/>
              <a:t>Если на это наложатся погодные аномалии (ожидается в Океании Эль ниньо хуже, чем в 1997/1998 гг., что может привести к засухе в Новой Зеландии – крупнейшем экспортере молочной продукции), то шоковое повышение цен возможно.</a:t>
            </a:r>
            <a:endParaRPr lang="en-US" sz="1800" b="0" dirty="0" smtClean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RSPMO Conference/Sochi/Ulrich Marschner</a:t>
            </a:r>
            <a:endParaRPr lang="de-DE" dirty="0" smtClean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16DDBF-B10E-4159-BCA1-D63D0E90AD82}" type="slidenum">
              <a:rPr lang="de-DE" smtClean="0"/>
              <a:pPr/>
              <a:t>9</a:t>
            </a:fld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plates -Vorschlag_Juli09">
  <a:themeElements>
    <a:clrScheme name="">
      <a:dk1>
        <a:srgbClr val="000000"/>
      </a:dk1>
      <a:lt1>
        <a:srgbClr val="FFFFFF"/>
      </a:lt1>
      <a:dk2>
        <a:srgbClr val="000000"/>
      </a:dk2>
      <a:lt2>
        <a:srgbClr val="9C0000"/>
      </a:lt2>
      <a:accent1>
        <a:srgbClr val="284F9E"/>
      </a:accent1>
      <a:accent2>
        <a:srgbClr val="9C0000"/>
      </a:accent2>
      <a:accent3>
        <a:srgbClr val="FFFFFF"/>
      </a:accent3>
      <a:accent4>
        <a:srgbClr val="000000"/>
      </a:accent4>
      <a:accent5>
        <a:srgbClr val="ACB2CC"/>
      </a:accent5>
      <a:accent6>
        <a:srgbClr val="8D0000"/>
      </a:accent6>
      <a:hlink>
        <a:srgbClr val="3D41E9"/>
      </a:hlink>
      <a:folHlink>
        <a:srgbClr val="4040F4"/>
      </a:folHlink>
    </a:clrScheme>
    <a:fontScheme name="5 i`s Vorlage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>
        <a:ln w="63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5 i`s Vorlage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 i`s Vorlage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 i`s Vorlag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 i`s Vorlage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 i`s Vorlage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 i`s Vorlage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 i`s Vorlage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Templates -Vorschlag_Juli09</Template>
  <TotalTime>0</TotalTime>
  <Words>1361</Words>
  <Application>Microsoft Office PowerPoint</Application>
  <PresentationFormat>Bildschirmpräsentation (4:3)</PresentationFormat>
  <Paragraphs>156</Paragraphs>
  <Slides>18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19" baseType="lpstr">
      <vt:lpstr>Templates -Vorschlag_Juli09</vt:lpstr>
      <vt:lpstr>Folie 1</vt:lpstr>
      <vt:lpstr>Folie 2</vt:lpstr>
      <vt:lpstr>Folie 3</vt:lpstr>
      <vt:lpstr>Folie 4</vt:lpstr>
      <vt:lpstr>Экономика и политика</vt:lpstr>
      <vt:lpstr>Экономика и политика</vt:lpstr>
      <vt:lpstr>Молочный рынок в мире</vt:lpstr>
      <vt:lpstr>Молочный рынок в мире</vt:lpstr>
      <vt:lpstr>Молочный рынок в мире</vt:lpstr>
      <vt:lpstr>Молочный рынок в России</vt:lpstr>
      <vt:lpstr>Молочный рынок в России</vt:lpstr>
      <vt:lpstr>Молочный рынок в России</vt:lpstr>
      <vt:lpstr>Молочный рынок в России</vt:lpstr>
      <vt:lpstr>Молочный рынок в России</vt:lpstr>
      <vt:lpstr>«Угадай мелодию»</vt:lpstr>
      <vt:lpstr>Угадай мелодию</vt:lpstr>
      <vt:lpstr>Сам себе режиссер</vt:lpstr>
      <vt:lpstr>Folie 18</vt:lpstr>
    </vt:vector>
  </TitlesOfParts>
  <Company>Hochland AG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Rasch Herbert</dc:creator>
  <cp:lastModifiedBy>mar</cp:lastModifiedBy>
  <cp:revision>1258</cp:revision>
  <cp:lastPrinted>2007-12-06T10:23:35Z</cp:lastPrinted>
  <dcterms:created xsi:type="dcterms:W3CDTF">2009-08-05T11:39:42Z</dcterms:created>
  <dcterms:modified xsi:type="dcterms:W3CDTF">2015-09-08T05:53:50Z</dcterms:modified>
</cp:coreProperties>
</file>