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3" r:id="rId1"/>
  </p:sldMasterIdLst>
  <p:notesMasterIdLst>
    <p:notesMasterId r:id="rId38"/>
  </p:notesMasterIdLst>
  <p:handoutMasterIdLst>
    <p:handoutMasterId r:id="rId39"/>
  </p:handoutMasterIdLst>
  <p:sldIdLst>
    <p:sldId id="287" r:id="rId2"/>
    <p:sldId id="420" r:id="rId3"/>
    <p:sldId id="421" r:id="rId4"/>
    <p:sldId id="467" r:id="rId5"/>
    <p:sldId id="423" r:id="rId6"/>
    <p:sldId id="468" r:id="rId7"/>
    <p:sldId id="438" r:id="rId8"/>
    <p:sldId id="471" r:id="rId9"/>
    <p:sldId id="432" r:id="rId10"/>
    <p:sldId id="439" r:id="rId11"/>
    <p:sldId id="466" r:id="rId12"/>
    <p:sldId id="436" r:id="rId13"/>
    <p:sldId id="433" r:id="rId14"/>
    <p:sldId id="442" r:id="rId15"/>
    <p:sldId id="483" r:id="rId16"/>
    <p:sldId id="482" r:id="rId17"/>
    <p:sldId id="480" r:id="rId18"/>
    <p:sldId id="488" r:id="rId19"/>
    <p:sldId id="444" r:id="rId20"/>
    <p:sldId id="473" r:id="rId21"/>
    <p:sldId id="489" r:id="rId22"/>
    <p:sldId id="469" r:id="rId23"/>
    <p:sldId id="484" r:id="rId24"/>
    <p:sldId id="470" r:id="rId25"/>
    <p:sldId id="452" r:id="rId26"/>
    <p:sldId id="453" r:id="rId27"/>
    <p:sldId id="493" r:id="rId28"/>
    <p:sldId id="490" r:id="rId29"/>
    <p:sldId id="454" r:id="rId30"/>
    <p:sldId id="459" r:id="rId31"/>
    <p:sldId id="464" r:id="rId32"/>
    <p:sldId id="491" r:id="rId33"/>
    <p:sldId id="458" r:id="rId34"/>
    <p:sldId id="462" r:id="rId35"/>
    <p:sldId id="461" r:id="rId36"/>
    <p:sldId id="465" r:id="rId37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00000"/>
    <a:srgbClr val="006600"/>
    <a:srgbClr val="22B517"/>
    <a:srgbClr val="336600"/>
    <a:srgbClr val="00CC00"/>
    <a:srgbClr val="C1F088"/>
    <a:srgbClr val="AFE98F"/>
    <a:srgbClr val="008000"/>
    <a:srgbClr val="93D393"/>
    <a:srgbClr val="59BB5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07" autoAdjust="0"/>
    <p:restoredTop sz="79373" autoAdjust="0"/>
  </p:normalViewPr>
  <p:slideViewPr>
    <p:cSldViewPr>
      <p:cViewPr varScale="1">
        <p:scale>
          <a:sx n="93" d="100"/>
          <a:sy n="93" d="100"/>
        </p:scale>
        <p:origin x="-21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fld id="{7B803BE5-8028-4BF4-8C6E-273834482B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2562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fld id="{B23704EA-F8AB-4D43-9E54-58693ED6D7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2643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6625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994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21873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704EA-F8AB-4D43-9E54-58693ED6D7B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EA9B-2962-480A-8D79-7723DE3707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3AC9-A9C4-48FB-81F9-2CC4D94E1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C416-5280-45AB-AD88-F6DB8E1EF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F390-838E-4064-98F9-EA76C5B8B5D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A163-EBAF-48D3-B26C-D117B22FEF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8F44-2769-4D4B-AE4D-F5157DF7EB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EBE9-231C-43E1-9EFC-33F8B6FDE0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727B3-AE14-4F4B-84FF-3AE9B4F3E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2BE04-1A9E-4F93-AD71-492EF3298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B5EB-4D13-45AB-B6B5-B256B59FD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D6CC-B9AC-4589-A417-D9CA94DEBA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953973B-02DB-42F8-9754-29263B14A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wmf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50.gif"/><Relationship Id="rId5" Type="http://schemas.openxmlformats.org/officeDocument/2006/relationships/image" Target="../media/image16.jpeg"/><Relationship Id="rId10" Type="http://schemas.openxmlformats.org/officeDocument/2006/relationships/image" Target="../media/image49.jpeg"/><Relationship Id="rId4" Type="http://schemas.openxmlformats.org/officeDocument/2006/relationships/image" Target="../media/image45.emf"/><Relationship Id="rId9" Type="http://schemas.openxmlformats.org/officeDocument/2006/relationships/image" Target="../media/image4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46.jpeg"/><Relationship Id="rId9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13" Type="http://schemas.openxmlformats.org/officeDocument/2006/relationships/image" Target="../media/image69.jpeg"/><Relationship Id="rId3" Type="http://schemas.openxmlformats.org/officeDocument/2006/relationships/image" Target="../media/image1.png"/><Relationship Id="rId7" Type="http://schemas.openxmlformats.org/officeDocument/2006/relationships/image" Target="../media/image63.jpeg"/><Relationship Id="rId12" Type="http://schemas.openxmlformats.org/officeDocument/2006/relationships/image" Target="../media/image68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gif"/><Relationship Id="rId11" Type="http://schemas.openxmlformats.org/officeDocument/2006/relationships/image" Target="../media/image67.gif"/><Relationship Id="rId5" Type="http://schemas.openxmlformats.org/officeDocument/2006/relationships/image" Target="../media/image61.jpeg"/><Relationship Id="rId15" Type="http://schemas.openxmlformats.org/officeDocument/2006/relationships/image" Target="../media/image71.gif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18" Type="http://schemas.openxmlformats.org/officeDocument/2006/relationships/image" Target="../media/image92.jpeg"/><Relationship Id="rId3" Type="http://schemas.openxmlformats.org/officeDocument/2006/relationships/image" Target="../media/image1.png"/><Relationship Id="rId21" Type="http://schemas.openxmlformats.org/officeDocument/2006/relationships/image" Target="../media/image95.png"/><Relationship Id="rId7" Type="http://schemas.openxmlformats.org/officeDocument/2006/relationships/image" Target="../media/image81.jpeg"/><Relationship Id="rId12" Type="http://schemas.openxmlformats.org/officeDocument/2006/relationships/image" Target="../media/image86.png"/><Relationship Id="rId17" Type="http://schemas.openxmlformats.org/officeDocument/2006/relationships/image" Target="../media/image91.jpe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90.png"/><Relationship Id="rId20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19" Type="http://schemas.openxmlformats.org/officeDocument/2006/relationships/image" Target="../media/image93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Relationship Id="rId22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utngroup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95736" cy="1593061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1259632" y="2132856"/>
            <a:ext cx="6696745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cap="all" spc="300" dirty="0" smtClean="0">
                <a:solidFill>
                  <a:srgbClr val="22B517"/>
                </a:solidFill>
                <a:latin typeface="Cambria" pitchFamily="18" charset="0"/>
                <a:cs typeface="Proxy 8" pitchFamily="2" charset="0"/>
              </a:rPr>
              <a:t>ООО «</a:t>
            </a:r>
            <a:r>
              <a:rPr lang="ru-RU" sz="4400" cap="all" dirty="0" smtClean="0">
                <a:solidFill>
                  <a:srgbClr val="22B517"/>
                </a:solidFill>
                <a:latin typeface="Cambria" pitchFamily="18" charset="0"/>
                <a:cs typeface="Proxy 8" pitchFamily="2" charset="0"/>
              </a:rPr>
              <a:t>Ю</a:t>
            </a:r>
            <a:r>
              <a:rPr lang="ru-RU" sz="3200" cap="all" dirty="0" smtClean="0">
                <a:solidFill>
                  <a:srgbClr val="22B517"/>
                </a:solidFill>
                <a:latin typeface="Cambria" pitchFamily="18" charset="0"/>
                <a:cs typeface="Proxy 8" pitchFamily="2" charset="0"/>
              </a:rPr>
              <a:t>  </a:t>
            </a:r>
            <a:r>
              <a:rPr lang="ru-RU" sz="4400" cap="all" dirty="0" err="1" smtClean="0">
                <a:solidFill>
                  <a:srgbClr val="22B517"/>
                </a:solidFill>
                <a:latin typeface="Cambria" pitchFamily="18" charset="0"/>
                <a:cs typeface="Proxy 8" pitchFamily="2" charset="0"/>
              </a:rPr>
              <a:t>Т</a:t>
            </a:r>
            <a:r>
              <a:rPr lang="ru-RU" sz="3200" cap="all" dirty="0" err="1" smtClean="0">
                <a:solidFill>
                  <a:srgbClr val="22B517"/>
                </a:solidFill>
                <a:latin typeface="Cambria" pitchFamily="18" charset="0"/>
                <a:cs typeface="Proxy 8" pitchFamily="2" charset="0"/>
              </a:rPr>
              <a:t>и</a:t>
            </a:r>
            <a:r>
              <a:rPr lang="ru-RU" sz="3200" cap="all" dirty="0" smtClean="0">
                <a:solidFill>
                  <a:srgbClr val="22B517"/>
                </a:solidFill>
                <a:latin typeface="Cambria" pitchFamily="18" charset="0"/>
                <a:cs typeface="Proxy 8" pitchFamily="2" charset="0"/>
              </a:rPr>
              <a:t>  </a:t>
            </a:r>
            <a:r>
              <a:rPr lang="ru-RU" sz="4400" cap="all" dirty="0" err="1" smtClean="0">
                <a:solidFill>
                  <a:srgbClr val="22B517"/>
                </a:solidFill>
                <a:latin typeface="Cambria" pitchFamily="18" charset="0"/>
                <a:cs typeface="Proxy 8" pitchFamily="2" charset="0"/>
              </a:rPr>
              <a:t>Э</a:t>
            </a:r>
            <a:r>
              <a:rPr lang="ru-RU" sz="3200" cap="all" dirty="0" err="1" smtClean="0">
                <a:solidFill>
                  <a:srgbClr val="22B517"/>
                </a:solidFill>
                <a:latin typeface="Cambria" pitchFamily="18" charset="0"/>
                <a:cs typeface="Proxy 8" pitchFamily="2" charset="0"/>
              </a:rPr>
              <a:t>н</a:t>
            </a:r>
            <a:r>
              <a:rPr lang="ru-RU" sz="3200" cap="all" dirty="0" smtClean="0">
                <a:solidFill>
                  <a:srgbClr val="22B517"/>
                </a:solidFill>
                <a:latin typeface="Cambria" pitchFamily="18" charset="0"/>
                <a:cs typeface="Proxy 8" pitchFamily="2" charset="0"/>
              </a:rPr>
              <a:t> </a:t>
            </a:r>
            <a:r>
              <a:rPr lang="ru-RU" sz="3200" cap="all" spc="300" dirty="0" smtClean="0">
                <a:solidFill>
                  <a:srgbClr val="22B517"/>
                </a:solidFill>
                <a:latin typeface="Cambria" pitchFamily="18" charset="0"/>
                <a:cs typeface="Proxy 8" pitchFamily="2" charset="0"/>
              </a:rPr>
              <a:t>групп»</a:t>
            </a:r>
          </a:p>
          <a:p>
            <a:pPr algn="ctr"/>
            <a:endParaRPr lang="ru-RU" sz="3200" cap="all" spc="300" dirty="0">
              <a:solidFill>
                <a:schemeClr val="accent4">
                  <a:lumMod val="50000"/>
                </a:schemeClr>
              </a:solidFill>
              <a:latin typeface="Cambria" pitchFamily="18" charset="0"/>
              <a:cs typeface="Proxy 8" pitchFamily="2" charset="0"/>
            </a:endParaRPr>
          </a:p>
          <a:p>
            <a:pPr algn="ctr"/>
            <a:endParaRPr lang="ru-RU" sz="3200" spc="300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  <a:cs typeface="Proxy 8" pitchFamily="2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581128"/>
            <a:ext cx="489654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l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269875" algn="ctr"/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Ведущий специалист, к.т.н.</a:t>
            </a:r>
          </a:p>
          <a:p>
            <a:pPr lvl="0" indent="269875" algn="ctr"/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Эрвольдер Н.Ю.</a:t>
            </a:r>
            <a:endParaRPr lang="ru-RU" i="1" dirty="0" smtClean="0">
              <a:solidFill>
                <a:schemeClr val="accent4">
                  <a:lumMod val="50000"/>
                </a:schemeClr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269875" algn="l"/>
            <a:endParaRPr lang="ru-RU" sz="700" dirty="0" smtClean="0">
              <a:solidFill>
                <a:schemeClr val="accent6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lvl="0" indent="269875" algn="l" eaLnBrk="0" hangingPunct="0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924944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</a:rPr>
              <a:t>Оборудование и инжиниринг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</a:rPr>
              <a:t>для предприятий молочной промышленности </a:t>
            </a:r>
            <a:endParaRPr lang="ru-RU" sz="1600" dirty="0" smtClean="0">
              <a:solidFill>
                <a:schemeClr val="accent4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187624" y="188640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Оборудование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1124744"/>
            <a:ext cx="6775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ПАСТЕРИЗАЦИОННО-ОХЛАДИТЕЛЬНЫЕ КОМПЛЕКСЫ</a:t>
            </a:r>
            <a:endParaRPr lang="ru-RU" sz="2000" dirty="0"/>
          </a:p>
        </p:txBody>
      </p:sp>
      <p:pic>
        <p:nvPicPr>
          <p:cNvPr id="9" name="Рисунок 8" descr="ПОУ 5000"/>
          <p:cNvPicPr/>
          <p:nvPr/>
        </p:nvPicPr>
        <p:blipFill>
          <a:blip r:embed="rId4" cstate="print"/>
          <a:srcRect l="10046" t="9517" b="6619"/>
          <a:stretch>
            <a:fillRect/>
          </a:stretch>
        </p:blipFill>
        <p:spPr bwMode="auto">
          <a:xfrm>
            <a:off x="1187624" y="1628800"/>
            <a:ext cx="4824535" cy="33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364088" y="4221088"/>
            <a:ext cx="3600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160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Комплект поставки </a:t>
            </a:r>
            <a:endParaRPr lang="ru-RU" sz="1050" b="0" dirty="0" smtClean="0">
              <a:solidFill>
                <a:srgbClr val="2F2B20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sz="1600" b="0" dirty="0" err="1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пастеризационно-охладительный</a:t>
            </a:r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модуль на раме</a:t>
            </a: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-теплообменный аппарат </a:t>
            </a:r>
            <a:r>
              <a:rPr lang="en-US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Alfa Laval</a:t>
            </a: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sz="1600" b="0" dirty="0" err="1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выдерживатель</a:t>
            </a:r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25/275 сек </a:t>
            </a: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-комплект обвязки, насос </a:t>
            </a: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-пульт управления  с </a:t>
            </a:r>
            <a:r>
              <a:rPr lang="en-US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PLC</a:t>
            </a:r>
            <a:endParaRPr lang="ru-RU" sz="1600" b="0" dirty="0" smtClean="0">
              <a:solidFill>
                <a:srgbClr val="2F2B2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187624" y="188640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Оборудование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55776" y="1124744"/>
            <a:ext cx="4023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ДЕАЭРАЦИОННЫЕ УСТАНОВКИ </a:t>
            </a:r>
            <a:endParaRPr lang="ru-RU" sz="2000" dirty="0"/>
          </a:p>
        </p:txBody>
      </p:sp>
      <p:pic>
        <p:nvPicPr>
          <p:cNvPr id="7" name="Рисунок 6" descr="Деаэратор для визуализации.png"/>
          <p:cNvPicPr>
            <a:picLocks noChangeAspect="1"/>
          </p:cNvPicPr>
          <p:nvPr/>
        </p:nvPicPr>
        <p:blipFill>
          <a:blip r:embed="rId4" cstate="print"/>
          <a:srcRect l="21650" t="4501" r="35825"/>
          <a:stretch>
            <a:fillRect/>
          </a:stretch>
        </p:blipFill>
        <p:spPr>
          <a:xfrm>
            <a:off x="1547664" y="1556792"/>
            <a:ext cx="2736304" cy="41479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148064" y="1844824"/>
            <a:ext cx="36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160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Комплект поставки </a:t>
            </a:r>
            <a:endParaRPr lang="ru-RU" sz="1050" b="0" dirty="0" smtClean="0">
              <a:solidFill>
                <a:srgbClr val="2F2B20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sz="1600" b="0" dirty="0" err="1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деарационная</a:t>
            </a:r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камера</a:t>
            </a: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-система </a:t>
            </a:r>
            <a:r>
              <a:rPr lang="ru-RU" sz="1600" b="0" dirty="0" err="1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вакуумирования</a:t>
            </a:r>
            <a:endParaRPr lang="ru-RU" sz="1600" b="0" dirty="0" smtClean="0">
              <a:solidFill>
                <a:srgbClr val="2F2B2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-клапанная обвязка</a:t>
            </a:r>
          </a:p>
          <a:p>
            <a:pPr algn="l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-пульт управления</a:t>
            </a:r>
            <a:r>
              <a:rPr lang="en-US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</a:t>
            </a:r>
            <a:r>
              <a:rPr lang="en-US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PLC</a:t>
            </a:r>
            <a:endParaRPr lang="ru-RU" sz="1600" b="0" dirty="0" smtClean="0">
              <a:solidFill>
                <a:srgbClr val="2F2B2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187624" y="188640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Оборудование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55776" y="1412776"/>
            <a:ext cx="4022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СЕПАРАТОРЫ </a:t>
            </a:r>
            <a:r>
              <a:rPr lang="en-US" sz="2000" dirty="0" err="1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Andritz</a:t>
            </a:r>
            <a:r>
              <a:rPr lang="en-US" sz="20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 </a:t>
            </a:r>
            <a:r>
              <a:rPr lang="en-US" sz="2000" dirty="0" err="1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Frautech</a:t>
            </a:r>
            <a:endParaRPr lang="ru-RU" sz="2000" dirty="0"/>
          </a:p>
        </p:txBody>
      </p:sp>
      <p:pic>
        <p:nvPicPr>
          <p:cNvPr id="6" name="Picture 2" descr="freedom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916833"/>
            <a:ext cx="4409430" cy="3176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916832"/>
            <a:ext cx="2496121" cy="2605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899592" y="4797152"/>
            <a:ext cx="2361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Сливкоотделители</a:t>
            </a:r>
          </a:p>
          <a:p>
            <a:pPr algn="ctr"/>
            <a:r>
              <a:rPr lang="ru-RU" dirty="0" err="1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Молокоочистители</a:t>
            </a:r>
            <a:endParaRPr lang="ru-RU" dirty="0" smtClean="0">
              <a:solidFill>
                <a:srgbClr val="9CBEBD">
                  <a:lumMod val="50000"/>
                </a:srgbClr>
              </a:solidFill>
              <a:latin typeface="Cambria" pitchFamily="18" charset="0"/>
            </a:endParaRPr>
          </a:p>
          <a:p>
            <a:pPr algn="ctr"/>
            <a:r>
              <a:rPr lang="ru-RU" dirty="0" err="1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Бактофуги</a:t>
            </a:r>
            <a:r>
              <a:rPr lang="ru-RU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 </a:t>
            </a:r>
            <a:endParaRPr lang="ru-RU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187624" y="188640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Оборудование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43808" y="1124744"/>
            <a:ext cx="3494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ГОМОГЕНИЗАТОРЫ  </a:t>
            </a:r>
            <a:r>
              <a:rPr lang="en-US" sz="2000" dirty="0" err="1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Bertoli</a:t>
            </a:r>
            <a:endParaRPr lang="ru-RU" sz="2000" dirty="0"/>
          </a:p>
        </p:txBody>
      </p:sp>
      <p:pic>
        <p:nvPicPr>
          <p:cNvPr id="9" name="Immagine 2" descr="PB_20110216_043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843808" y="1844824"/>
            <a:ext cx="338437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376"/>
          <a:stretch>
            <a:fillRect/>
          </a:stretch>
        </p:blipFill>
        <p:spPr bwMode="auto">
          <a:xfrm>
            <a:off x="6948264" y="1556792"/>
            <a:ext cx="187650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/>
          <p:nvPr/>
        </p:nvPicPr>
        <p:blipFill>
          <a:blip r:embed="rId6" cstate="print"/>
          <a:srcRect l="16848" t="8471" b="14353"/>
          <a:stretch>
            <a:fillRect/>
          </a:stretch>
        </p:blipFill>
        <p:spPr bwMode="auto">
          <a:xfrm>
            <a:off x="899592" y="3933056"/>
            <a:ext cx="172819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187624" y="188640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Оборудование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35896" y="1124744"/>
            <a:ext cx="1950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СИП СТАНЦИИ</a:t>
            </a:r>
            <a:endParaRPr lang="ru-RU" sz="2000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556792"/>
            <a:ext cx="6618504" cy="42765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916832"/>
            <a:ext cx="2007273" cy="2078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1916832"/>
            <a:ext cx="1706447" cy="2006279"/>
          </a:xfrm>
          <a:prstGeom prst="rect">
            <a:avLst/>
          </a:prstGeom>
        </p:spPr>
      </p:pic>
      <p:sp>
        <p:nvSpPr>
          <p:cNvPr id="12" name="Текст 13"/>
          <p:cNvSpPr txBox="1">
            <a:spLocks/>
          </p:cNvSpPr>
          <p:nvPr/>
        </p:nvSpPr>
        <p:spPr>
          <a:xfrm>
            <a:off x="323528" y="1268760"/>
            <a:ext cx="2808312" cy="2189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8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Душевая</a:t>
            </a:r>
          </a:p>
        </p:txBody>
      </p:sp>
      <p:sp>
        <p:nvSpPr>
          <p:cNvPr id="13" name="Текст 13"/>
          <p:cNvSpPr txBox="1">
            <a:spLocks/>
          </p:cNvSpPr>
          <p:nvPr/>
        </p:nvSpPr>
        <p:spPr>
          <a:xfrm>
            <a:off x="3131840" y="1124744"/>
            <a:ext cx="2808312" cy="2189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8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Вращающаяся щелевая</a:t>
            </a:r>
          </a:p>
        </p:txBody>
      </p:sp>
      <p:sp>
        <p:nvSpPr>
          <p:cNvPr id="15" name="Текст 13"/>
          <p:cNvSpPr txBox="1">
            <a:spLocks/>
          </p:cNvSpPr>
          <p:nvPr/>
        </p:nvSpPr>
        <p:spPr>
          <a:xfrm>
            <a:off x="6335688" y="1052736"/>
            <a:ext cx="2808312" cy="2189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8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Вращающаяся моющая </a:t>
            </a:r>
            <a:r>
              <a:rPr lang="ru-RU" sz="1800" u="sng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турбинка</a:t>
            </a:r>
            <a:endParaRPr lang="ru-RU" sz="18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2219792" cy="213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21088"/>
            <a:ext cx="3123166" cy="199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21088"/>
            <a:ext cx="3088782" cy="196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2259" y="1844824"/>
            <a:ext cx="1487385" cy="224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Текст 13"/>
          <p:cNvSpPr txBox="1">
            <a:spLocks/>
          </p:cNvSpPr>
          <p:nvPr/>
        </p:nvSpPr>
        <p:spPr>
          <a:xfrm>
            <a:off x="1187624" y="188640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Оборудование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187624" y="188640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Оборудование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35896" y="1124744"/>
            <a:ext cx="1950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СИП СТАНЦИИ</a:t>
            </a:r>
            <a:endParaRPr lang="ru-RU" sz="2000" dirty="0"/>
          </a:p>
        </p:txBody>
      </p:sp>
      <p:pic>
        <p:nvPicPr>
          <p:cNvPr id="7" name="Picture 1" descr="\\Serverad\фотографии utn\Обнинск\20130204_091818.jpg"/>
          <p:cNvPicPr>
            <a:picLocks noChangeAspect="1" noChangeArrowheads="1"/>
          </p:cNvPicPr>
          <p:nvPr/>
        </p:nvPicPr>
        <p:blipFill>
          <a:blip r:embed="rId4" cstate="print"/>
          <a:srcRect l="11268" r="25352"/>
          <a:stretch>
            <a:fillRect/>
          </a:stretch>
        </p:blipFill>
        <p:spPr bwMode="auto">
          <a:xfrm>
            <a:off x="971600" y="1772816"/>
            <a:ext cx="3240360" cy="383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Ervolder_NU\Desktop\20131114_142107.jpg"/>
          <p:cNvPicPr>
            <a:picLocks noChangeAspect="1" noChangeArrowheads="1"/>
          </p:cNvPicPr>
          <p:nvPr/>
        </p:nvPicPr>
        <p:blipFill>
          <a:blip r:embed="rId5" cstate="print"/>
          <a:srcRect l="13053" r="12186"/>
          <a:stretch>
            <a:fillRect/>
          </a:stretch>
        </p:blipFill>
        <p:spPr bwMode="auto">
          <a:xfrm>
            <a:off x="4572000" y="1772816"/>
            <a:ext cx="3818721" cy="3830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187624" y="188640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Оборудование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75656" y="1124744"/>
            <a:ext cx="6581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УЧАСТОК ПРИГОТОВЛЕНИЯ СМЕСИ МОРОЖЕНОГО</a:t>
            </a:r>
            <a:endParaRPr lang="ru-RU" sz="2000" dirty="0"/>
          </a:p>
        </p:txBody>
      </p:sp>
      <p:pic>
        <p:nvPicPr>
          <p:cNvPr id="11" name="Рисунок 10" descr="Расстановка Ставрополь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916832"/>
            <a:ext cx="4966608" cy="360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187624" y="188640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Оборудование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91692" y="1052736"/>
            <a:ext cx="39350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СТАНЦИЯ ХРАНЕНИЯ ДЖЕМОВ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20072" y="2492896"/>
            <a:ext cx="360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160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Комплект поставки </a:t>
            </a:r>
            <a:endParaRPr lang="ru-RU" sz="1050" b="0" dirty="0" smtClean="0">
              <a:solidFill>
                <a:srgbClr val="2F2B20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-резервуары</a:t>
            </a: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-насосы роторные </a:t>
            </a:r>
            <a:r>
              <a:rPr lang="en-US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Alfa Laval</a:t>
            </a:r>
            <a:endParaRPr lang="ru-RU" sz="1600" b="0" dirty="0" smtClean="0">
              <a:solidFill>
                <a:srgbClr val="2F2B2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-комплект КИП</a:t>
            </a: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-обвязка</a:t>
            </a:r>
          </a:p>
          <a:p>
            <a:pPr algn="l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-пульт управления</a:t>
            </a:r>
          </a:p>
        </p:txBody>
      </p:sp>
      <p:pic>
        <p:nvPicPr>
          <p:cNvPr id="11" name="Рисунок 10" descr="Станция джема.jpg"/>
          <p:cNvPicPr/>
          <p:nvPr/>
        </p:nvPicPr>
        <p:blipFill>
          <a:blip r:embed="rId4" cstate="print"/>
          <a:srcRect l="65239" t="3983" r="1183" b="49686"/>
          <a:stretch>
            <a:fillRect/>
          </a:stretch>
        </p:blipFill>
        <p:spPr>
          <a:xfrm>
            <a:off x="1187624" y="1700808"/>
            <a:ext cx="3672408" cy="3672408"/>
          </a:xfrm>
          <a:prstGeom prst="rect">
            <a:avLst/>
          </a:prstGeom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187624" y="188640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Оборудование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1052736"/>
            <a:ext cx="4847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МОДУЛИ ПРИГОТОВЛЕНИЯ ЗАКВАСОК</a:t>
            </a:r>
            <a:endParaRPr lang="ru-RU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556792"/>
            <a:ext cx="3264363" cy="23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Z:\Рабочие проекты\2740 ИНКОМЛАК МОЛДАВИЯ ЗАКВАСКА\ЧЕРТЕЖИ\Участок закваски Творога\Чертежи\Модуль закваски творога UTN 08-18-14-01-00-000.jpg"/>
          <p:cNvPicPr>
            <a:picLocks noChangeAspect="1" noChangeArrowheads="1"/>
          </p:cNvPicPr>
          <p:nvPr/>
        </p:nvPicPr>
        <p:blipFill>
          <a:blip r:embed="rId5" cstate="print"/>
          <a:srcRect t="13251"/>
          <a:stretch>
            <a:fillRect/>
          </a:stretch>
        </p:blipFill>
        <p:spPr bwMode="auto">
          <a:xfrm>
            <a:off x="539552" y="2204864"/>
            <a:ext cx="4021383" cy="316835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292080" y="4005064"/>
            <a:ext cx="3600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160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Комплект поставки </a:t>
            </a:r>
            <a:endParaRPr lang="ru-RU" sz="1050" b="0" dirty="0" smtClean="0">
              <a:solidFill>
                <a:srgbClr val="2F2B20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-заквасочники на раме</a:t>
            </a: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-расходомер</a:t>
            </a: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-комплект КИП</a:t>
            </a: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-насос подачи закваски</a:t>
            </a: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-насос возврата </a:t>
            </a:r>
            <a:r>
              <a:rPr lang="en-US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CIP</a:t>
            </a:r>
          </a:p>
          <a:p>
            <a:pPr lvl="0" algn="l" eaLnBrk="0" hangingPunct="0"/>
            <a:r>
              <a:rPr lang="en-US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sz="1600" b="0" dirty="0" err="1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флоу</a:t>
            </a:r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панель</a:t>
            </a: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-пульт управления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996952"/>
            <a:ext cx="69127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   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187624" y="332656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Направления деятельности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1988840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8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-Проектирование</a:t>
            </a:r>
          </a:p>
          <a:p>
            <a:pPr algn="l"/>
            <a:r>
              <a:rPr lang="ru-RU" sz="28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-Оборудование</a:t>
            </a:r>
          </a:p>
          <a:p>
            <a:pPr algn="l"/>
            <a:r>
              <a:rPr lang="ru-RU" sz="28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-Автоматизация</a:t>
            </a:r>
          </a:p>
          <a:p>
            <a:pPr algn="l"/>
            <a:r>
              <a:rPr lang="ru-RU" sz="28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-Монтаж, пуско-наладка</a:t>
            </a:r>
          </a:p>
          <a:p>
            <a:pPr algn="l"/>
            <a:r>
              <a:rPr lang="ru-RU" sz="28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-Сдача «под ключ»</a:t>
            </a:r>
          </a:p>
          <a:p>
            <a:pPr algn="l"/>
            <a:r>
              <a:rPr lang="ru-RU" sz="28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-Сервисное обслуживание</a:t>
            </a:r>
            <a:endParaRPr lang="ru-RU" sz="1400" dirty="0"/>
          </a:p>
        </p:txBody>
      </p:sp>
      <p:pic>
        <p:nvPicPr>
          <p:cNvPr id="20482" name="Picture 2" descr="Z:\Отдел продаж\Эрвольдер\МАРКЕТИНГ\ВЫСТАВКИ\Агропродмаш 2012\ПЛАКАТЫ Агропродмаш 2012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628800"/>
            <a:ext cx="3728531" cy="3772842"/>
          </a:xfrm>
          <a:prstGeom prst="rect">
            <a:avLst/>
          </a:prstGeom>
          <a:noFill/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81857" y="1124744"/>
            <a:ext cx="5146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МОДУЛЬ ПОДГОТОВКИ ГОРЯЧЕЙ ВОДЫ</a:t>
            </a:r>
            <a:endParaRPr lang="ru-RU" sz="2000" dirty="0"/>
          </a:p>
        </p:txBody>
      </p:sp>
      <p:pic>
        <p:nvPicPr>
          <p:cNvPr id="9" name="Рисунок 8" descr="Модуль ГВС.jpg"/>
          <p:cNvPicPr/>
          <p:nvPr/>
        </p:nvPicPr>
        <p:blipFill>
          <a:blip r:embed="rId4" cstate="print"/>
          <a:srcRect l="19187" r="34078"/>
          <a:stretch>
            <a:fillRect/>
          </a:stretch>
        </p:blipFill>
        <p:spPr>
          <a:xfrm>
            <a:off x="1619672" y="1844824"/>
            <a:ext cx="2211251" cy="3167743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5" cstate="print">
            <a:lum bright="-80000" contrast="80000"/>
          </a:blip>
          <a:srcRect l="51341" t="40692" r="43260" b="51527"/>
          <a:stretch>
            <a:fillRect/>
          </a:stretch>
        </p:blipFill>
        <p:spPr bwMode="auto">
          <a:xfrm rot="5400000">
            <a:off x="4749427" y="2315469"/>
            <a:ext cx="3331028" cy="224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Текст 13"/>
          <p:cNvSpPr txBox="1">
            <a:spLocks/>
          </p:cNvSpPr>
          <p:nvPr/>
        </p:nvSpPr>
        <p:spPr>
          <a:xfrm>
            <a:off x="1187624" y="188640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Оборудование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85146" y="260648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Организация обвязки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" name="Picture 3" descr="\\Serverad\фотографии utn\КЛАПАННЫЙ КЛАСТЕР ИЖЕВСК\20130530_132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686727"/>
            <a:ext cx="2928325" cy="219624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4005064"/>
            <a:ext cx="2898068" cy="2168031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8800"/>
            <a:ext cx="2996140" cy="225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Текст 13"/>
          <p:cNvSpPr txBox="1">
            <a:spLocks/>
          </p:cNvSpPr>
          <p:nvPr/>
        </p:nvSpPr>
        <p:spPr>
          <a:xfrm>
            <a:off x="995603" y="1013576"/>
            <a:ext cx="2808312" cy="5859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8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Обвязка на клапанах с </a:t>
            </a:r>
            <a:r>
              <a:rPr lang="ru-RU" sz="1800" u="sng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пневмоприводом</a:t>
            </a:r>
            <a:endParaRPr lang="ru-RU" sz="18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9" name="Текст 13"/>
          <p:cNvSpPr txBox="1">
            <a:spLocks/>
          </p:cNvSpPr>
          <p:nvPr/>
        </p:nvSpPr>
        <p:spPr>
          <a:xfrm>
            <a:off x="5313986" y="999492"/>
            <a:ext cx="2808312" cy="5859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8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Обвязка на клапанах с ручным приводом</a:t>
            </a:r>
          </a:p>
        </p:txBody>
      </p:sp>
      <p:sp>
        <p:nvSpPr>
          <p:cNvPr id="20" name="Текст 13"/>
          <p:cNvSpPr txBox="1">
            <a:spLocks/>
          </p:cNvSpPr>
          <p:nvPr/>
        </p:nvSpPr>
        <p:spPr>
          <a:xfrm>
            <a:off x="323528" y="4650809"/>
            <a:ext cx="2808312" cy="5859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8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Обвязка на </a:t>
            </a:r>
            <a:r>
              <a:rPr lang="ru-RU" sz="1800" u="sng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флоу</a:t>
            </a:r>
            <a:r>
              <a:rPr lang="ru-RU" sz="1800" u="sng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18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- панелях</a:t>
            </a:r>
          </a:p>
        </p:txBody>
      </p:sp>
    </p:spTree>
    <p:extLst>
      <p:ext uri="{BB962C8B-B14F-4D97-AF65-F5344CB8AC3E}">
        <p14:creationId xmlns:p14="http://schemas.microsoft.com/office/powerpoint/2010/main" xmlns="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899592" y="332656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Системы управления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24944"/>
            <a:ext cx="4608512" cy="277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1268760"/>
            <a:ext cx="8208912" cy="2088232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49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Arial Unicode MS" pitchFamily="34" charset="-128"/>
                <a:cs typeface="Arial" pitchFamily="34" charset="0"/>
              </a:rPr>
              <a:t>Применение сетевых технологий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49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Arial Unicode MS" pitchFamily="34" charset="-128"/>
                <a:cs typeface="Arial" pitchFamily="34" charset="0"/>
              </a:rPr>
              <a:t>Интеграция существующего технологического оборудования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49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Arial Unicode MS" pitchFamily="34" charset="-128"/>
                <a:cs typeface="Arial" pitchFamily="34" charset="0"/>
              </a:rPr>
              <a:t>Расширение существующих СУ</a:t>
            </a:r>
          </a:p>
          <a:p>
            <a:pPr>
              <a:lnSpc>
                <a:spcPct val="150000"/>
              </a:lnSpc>
              <a:buNone/>
            </a:pPr>
            <a:endParaRPr lang="ru-RU" sz="16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Cambria" pitchFamily="18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13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Verdana" pitchFamily="34" charset="0"/>
              <a:ea typeface="Arial Unicode MS" pitchFamily="34" charset="-128"/>
              <a:cs typeface="Arial" pitchFamily="34" charset="0"/>
            </a:endParaRPr>
          </a:p>
          <a:p>
            <a:pPr lvl="0">
              <a:lnSpc>
                <a:spcPct val="150000"/>
              </a:lnSpc>
            </a:pPr>
            <a:endParaRPr lang="ru-RU" sz="1800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50000"/>
              </a:lnSpc>
            </a:pPr>
            <a:endParaRPr lang="ru-RU" sz="1800" dirty="0">
              <a:latin typeface="Verdana" pitchFamily="34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683568" y="332656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Интерфейс оператора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292" y="1196752"/>
            <a:ext cx="4535138" cy="40574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1999" y="1197259"/>
            <a:ext cx="4602001" cy="4056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899592" y="332656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Пульты управления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16386" name="Picture 2" descr="C:\Users\Ervolder_NU\Desktop\Обнинск\6.jpg"/>
          <p:cNvPicPr>
            <a:picLocks noChangeAspect="1" noChangeArrowheads="1"/>
          </p:cNvPicPr>
          <p:nvPr/>
        </p:nvPicPr>
        <p:blipFill>
          <a:blip r:embed="rId4" cstate="print"/>
          <a:srcRect l="14504" b="4606"/>
          <a:stretch>
            <a:fillRect/>
          </a:stretch>
        </p:blipFill>
        <p:spPr bwMode="auto">
          <a:xfrm>
            <a:off x="1547664" y="1988840"/>
            <a:ext cx="2226494" cy="331236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/>
          <a:srcRect l="5463" t="3361" r="5463" b="4622"/>
          <a:stretch>
            <a:fillRect/>
          </a:stretch>
        </p:blipFill>
        <p:spPr bwMode="auto">
          <a:xfrm>
            <a:off x="4572000" y="1988840"/>
            <a:ext cx="3096344" cy="226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95536" y="1268760"/>
            <a:ext cx="7344816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Arial Unicode MS" pitchFamily="34" charset="-128"/>
                <a:cs typeface="Arial" pitchFamily="34" charset="0"/>
              </a:rPr>
              <a:t>Разработка и изготовление пультов управления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499992" y="4437112"/>
            <a:ext cx="3744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-Шкафы управления резервуарами</a:t>
            </a: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-Групповые шкафы управления участками</a:t>
            </a: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-Шкафы внешнего управления СИП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899592" y="332656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Монтаж, электромонтаж</a:t>
            </a:r>
          </a:p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пуско-наладочные работы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4509120"/>
            <a:ext cx="2232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Arial Unicode MS" pitchFamily="34" charset="-128"/>
                <a:cs typeface="Arial" pitchFamily="34" charset="0"/>
              </a:rPr>
              <a:t>Монтаж оборудования и трубопроводов обвязки</a:t>
            </a:r>
          </a:p>
        </p:txBody>
      </p:sp>
      <p:pic>
        <p:nvPicPr>
          <p:cNvPr id="11" name="Picture 2" descr="1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844824"/>
            <a:ext cx="2088232" cy="2278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563888" y="4509120"/>
            <a:ext cx="22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Arial Unicode MS" pitchFamily="34" charset="-128"/>
                <a:cs typeface="Arial" pitchFamily="34" charset="0"/>
              </a:rPr>
              <a:t>Электромонтаж  системы управления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372200" y="4509120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Arial Unicode MS" pitchFamily="34" charset="-128"/>
                <a:cs typeface="Arial" pitchFamily="34" charset="0"/>
              </a:rPr>
              <a:t>Пусконаладочные работы, обучение</a:t>
            </a:r>
          </a:p>
        </p:txBody>
      </p:sp>
      <p:pic>
        <p:nvPicPr>
          <p:cNvPr id="18" name="Picture 4" descr="DSCF207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44824"/>
            <a:ext cx="2952328" cy="19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&amp;Pcy;&amp;rcy;&amp;ocy;&amp;icy;&amp;zcy;&amp;vcy;&amp;ocy;&amp;dcy;&amp;scy;&amp;tcy;&amp;vcy;&amp;iecy;&amp;ncy;&amp;ncy;&amp;acy;&amp;yacy; &amp;kcy;&amp;ocy;&amp;mcy;&amp;pcy;&amp;acy;&amp;ncy;&amp;icy;&amp;yacy; &amp;Ocy;&amp;Ocy;&amp;Ocy; &quot;&amp;Kcy;&amp;rcy;&amp;acy;&amp;scy;&amp;ncy;&amp;acy;&amp;yacy; &amp;dcy;&amp;ocy;&amp;lcy;&amp;icy;&amp;ncy;&amp;acy;&quot; / &amp;Scy;&amp;tcy;&amp;rcy;&amp;ocy;&amp;jcy;&amp;mcy;&amp;acy;&amp;tcy;&amp;iecy;&amp;rcy;&amp;icy;&amp;acy;&amp;lcy;&amp;ycy; / &amp;Scy;&amp;tcy;&amp;rcy;&amp;ocy;&amp;icy;&amp;tcy;&amp;iecy;&amp;lcy;&amp;softcy;&amp;ncy;&amp;acy;&amp;yacy; &amp;dcy;&amp;ocy;&amp;scy;&amp;kcy;&amp;acy; &amp;ocy;&amp;bcy;&amp;hardcy;&amp;yacy;&amp;vcy;&amp;lcy;&amp;iecy;&amp;ncy;&amp;icy;&amp;jcy; &amp;bcy;&amp;iecy;&amp;scy;&amp;pcy;&amp;lcy;&amp;acy;&amp;tcy;&amp;ncy;&amp;ocy;"/>
          <p:cNvPicPr>
            <a:picLocks noChangeAspect="1" noChangeArrowheads="1"/>
          </p:cNvPicPr>
          <p:nvPr/>
        </p:nvPicPr>
        <p:blipFill>
          <a:blip r:embed="rId6" cstate="print"/>
          <a:srcRect l="18623" t="13914" r="18014" b="28884"/>
          <a:stretch>
            <a:fillRect/>
          </a:stretch>
        </p:blipFill>
        <p:spPr bwMode="auto">
          <a:xfrm>
            <a:off x="3419872" y="1844824"/>
            <a:ext cx="288032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899592" y="332656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Сервис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1600" y="5157192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Arial Unicode MS" pitchFamily="34" charset="-128"/>
                <a:cs typeface="Arial" pitchFamily="34" charset="0"/>
              </a:rPr>
              <a:t>Обеспечение запчастями, расходными материалами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71600" y="1628800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Arial Unicode MS" pitchFamily="34" charset="-128"/>
                <a:cs typeface="Arial" pitchFamily="34" charset="0"/>
              </a:rPr>
              <a:t>Сервисное обслуживание оборудования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3916" t="11722" r="9671" b="5342"/>
          <a:stretch>
            <a:fillRect/>
          </a:stretch>
        </p:blipFill>
        <p:spPr bwMode="auto">
          <a:xfrm>
            <a:off x="899592" y="2564904"/>
            <a:ext cx="1512168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magine 2" descr="PB_20110216_043.jpg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771800" y="2564904"/>
            <a:ext cx="1584176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" descr="freedom_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2636912"/>
            <a:ext cx="1699458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4" descr="&amp;Tcy;&amp;iecy;&amp;pcy;&amp;lcy;&amp;ocy;&amp;ocy;&amp;bcy;&amp;mcy;&amp;iecy;&amp;n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2636912"/>
            <a:ext cx="1152128" cy="1152129"/>
          </a:xfrm>
          <a:prstGeom prst="rect">
            <a:avLst/>
          </a:prstGeom>
          <a:noFill/>
        </p:spPr>
      </p:pic>
      <p:pic>
        <p:nvPicPr>
          <p:cNvPr id="27" name="Рисунок 26" descr="GEA-new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4365104"/>
            <a:ext cx="786264" cy="252224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</p:pic>
      <p:pic>
        <p:nvPicPr>
          <p:cNvPr id="28" name="Picture 2" descr="Alfa Laval - to start page"/>
          <p:cNvPicPr>
            <a:picLocks noChangeAspect="1" noChangeArrowheads="1"/>
          </p:cNvPicPr>
          <p:nvPr/>
        </p:nvPicPr>
        <p:blipFill>
          <a:blip r:embed="rId9" cstate="print"/>
          <a:srcRect r="9594"/>
          <a:stretch>
            <a:fillRect/>
          </a:stretch>
        </p:blipFill>
        <p:spPr bwMode="auto">
          <a:xfrm>
            <a:off x="7236296" y="4149080"/>
            <a:ext cx="1427852" cy="504056"/>
          </a:xfrm>
          <a:prstGeom prst="rect">
            <a:avLst/>
          </a:prstGeom>
          <a:noFill/>
        </p:spPr>
      </p:pic>
      <p:pic>
        <p:nvPicPr>
          <p:cNvPr id="29" name="Immagine 1"/>
          <p:cNvPicPr/>
          <p:nvPr/>
        </p:nvPicPr>
        <p:blipFill>
          <a:blip r:embed="rId10" cstate="print"/>
          <a:srcRect l="7018" r="7223" b="3846"/>
          <a:stretch>
            <a:fillRect/>
          </a:stretch>
        </p:blipFill>
        <p:spPr bwMode="auto">
          <a:xfrm>
            <a:off x="3275856" y="3789040"/>
            <a:ext cx="553443" cy="88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http://www.andritz.com/spacer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031" name="Picture 7" descr="http://www.andritz.com/spacer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033" name="Picture 9" descr="http://www.andritz.com/spacer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035" name="Picture 11" descr="http://www.careernet.at/cms/upload/bilder/Andritz_Logo.svg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32040" y="4365104"/>
            <a:ext cx="1499320" cy="361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899592" y="332656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Стоимость сервисного обслуживания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547664" y="2204864"/>
          <a:ext cx="6696744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8372"/>
                <a:gridCol w="33483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cs typeface="Aharoni" pitchFamily="2" charset="-79"/>
                        </a:rPr>
                        <a:t>Европейские компании</a:t>
                      </a:r>
                      <a:endParaRPr lang="ru-RU" sz="2400" dirty="0">
                        <a:cs typeface="Aharoni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cs typeface="Aharoni" pitchFamily="2" charset="-79"/>
                        </a:rPr>
                        <a:t>«Ю </a:t>
                      </a:r>
                      <a:r>
                        <a:rPr lang="ru-RU" sz="2400" dirty="0" err="1" smtClean="0">
                          <a:cs typeface="Aharoni" pitchFamily="2" charset="-79"/>
                        </a:rPr>
                        <a:t>Ти</a:t>
                      </a:r>
                      <a:r>
                        <a:rPr lang="ru-RU" sz="2400" dirty="0" smtClean="0">
                          <a:cs typeface="Aharoni" pitchFamily="2" charset="-79"/>
                        </a:rPr>
                        <a:t> </a:t>
                      </a:r>
                      <a:r>
                        <a:rPr lang="ru-RU" sz="2400" dirty="0" err="1" smtClean="0">
                          <a:cs typeface="Aharoni" pitchFamily="2" charset="-79"/>
                        </a:rPr>
                        <a:t>Эн</a:t>
                      </a:r>
                      <a:r>
                        <a:rPr lang="ru-RU" sz="2400" dirty="0" smtClean="0">
                          <a:cs typeface="Aharoni" pitchFamily="2" charset="-79"/>
                        </a:rPr>
                        <a:t> групп»</a:t>
                      </a:r>
                      <a:endParaRPr lang="ru-RU" sz="2400" dirty="0">
                        <a:cs typeface="Aharoni" pitchFamily="2" charset="-79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cs typeface="Aharoni" pitchFamily="2" charset="-79"/>
                        </a:rPr>
                        <a:t>750 ЕВРО</a:t>
                      </a:r>
                    </a:p>
                    <a:p>
                      <a:pPr algn="ctr"/>
                      <a:endParaRPr lang="ru-RU" sz="2400" dirty="0" smtClean="0">
                        <a:cs typeface="Aharoni" pitchFamily="2" charset="-79"/>
                      </a:endParaRPr>
                    </a:p>
                    <a:p>
                      <a:pPr algn="ctr"/>
                      <a:r>
                        <a:rPr lang="ru-RU" sz="2400" dirty="0" smtClean="0">
                          <a:cs typeface="Aharoni" pitchFamily="2" charset="-79"/>
                        </a:rPr>
                        <a:t>Без проезда и проживания</a:t>
                      </a:r>
                      <a:endParaRPr lang="ru-RU" sz="2400" dirty="0">
                        <a:cs typeface="Aharoni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cs typeface="Aharoni" pitchFamily="2" charset="-79"/>
                        </a:rPr>
                        <a:t>450 ЕВРО</a:t>
                      </a:r>
                    </a:p>
                    <a:p>
                      <a:pPr algn="ctr"/>
                      <a:endParaRPr lang="ru-RU" sz="2400" dirty="0" smtClean="0">
                        <a:cs typeface="Aharoni" pitchFamily="2" charset="-79"/>
                      </a:endParaRPr>
                    </a:p>
                    <a:p>
                      <a:pPr algn="ctr"/>
                      <a:r>
                        <a:rPr lang="ru-RU" sz="2400" dirty="0" smtClean="0">
                          <a:cs typeface="Aharoni" pitchFamily="2" charset="-79"/>
                        </a:rPr>
                        <a:t>Включая</a:t>
                      </a:r>
                      <a:r>
                        <a:rPr lang="ru-RU" sz="2400" baseline="0" dirty="0" smtClean="0">
                          <a:cs typeface="Aharoni" pitchFamily="2" charset="-79"/>
                        </a:rPr>
                        <a:t> проезд, проживание</a:t>
                      </a:r>
                      <a:endParaRPr lang="ru-RU" sz="2400" dirty="0">
                        <a:cs typeface="Aharoni" pitchFamily="2" charset="-79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899592" y="332656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Наши поставщики комплектующих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115616" y="5301208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Arial Unicode MS" pitchFamily="34" charset="-128"/>
                <a:cs typeface="Arial" pitchFamily="34" charset="0"/>
              </a:rPr>
              <a:t>КЛАПАНЫ</a:t>
            </a:r>
          </a:p>
        </p:txBody>
      </p:sp>
      <p:pic>
        <p:nvPicPr>
          <p:cNvPr id="12" name="Picture 2" descr="http://kieselmann.ru/uploads/posts/2013-04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052736"/>
            <a:ext cx="2190661" cy="864096"/>
          </a:xfrm>
          <a:prstGeom prst="rect">
            <a:avLst/>
          </a:prstGeom>
          <a:noFill/>
        </p:spPr>
      </p:pic>
      <p:pic>
        <p:nvPicPr>
          <p:cNvPr id="13" name="Picture 2" descr="http://kieselmann.ru/uploads/posts/2012-05/1337149825_einsitzventile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2348880"/>
            <a:ext cx="2000250" cy="1943101"/>
          </a:xfrm>
          <a:prstGeom prst="rect">
            <a:avLst/>
          </a:prstGeom>
          <a:noFill/>
        </p:spPr>
      </p:pic>
      <p:pic>
        <p:nvPicPr>
          <p:cNvPr id="14" name="Picture 4" descr="http://kieselmann.ru/uploads/posts/2012-05/1337150683_gemini-_flus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2348880"/>
            <a:ext cx="2105025" cy="2095501"/>
          </a:xfrm>
          <a:prstGeom prst="rect">
            <a:avLst/>
          </a:prstGeom>
          <a:noFill/>
        </p:spPr>
      </p:pic>
      <p:pic>
        <p:nvPicPr>
          <p:cNvPr id="15" name="Picture 6" descr="http://kieselmann.ru/uploads/posts/2012-05/1337151367_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2276872"/>
            <a:ext cx="1533525" cy="2143125"/>
          </a:xfrm>
          <a:prstGeom prst="rect">
            <a:avLst/>
          </a:prstGeom>
          <a:noFill/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899592" y="332656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Наши поставщики комплектующих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18" name="Picture 4" descr="&amp;Tcy;&amp;iecy;&amp;pcy;&amp;lcy;&amp;ocy;&amp;ocy;&amp;bcy;&amp;mcy;&amp;iecy;&amp;n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988840"/>
            <a:ext cx="1872208" cy="1872209"/>
          </a:xfrm>
          <a:prstGeom prst="rect">
            <a:avLst/>
          </a:prstGeom>
          <a:noFill/>
        </p:spPr>
      </p:pic>
      <p:pic>
        <p:nvPicPr>
          <p:cNvPr id="19" name="Picture 10" descr="&amp;Ncy;&amp;acy;&amp;scy;&amp;ocy;&amp;scy;&amp;y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933056"/>
            <a:ext cx="1405598" cy="1449069"/>
          </a:xfrm>
          <a:prstGeom prst="rect">
            <a:avLst/>
          </a:prstGeom>
          <a:noFill/>
        </p:spPr>
      </p:pic>
      <p:pic>
        <p:nvPicPr>
          <p:cNvPr id="26" name="Picture 12" descr="LK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4005063"/>
            <a:ext cx="1584176" cy="1399253"/>
          </a:xfrm>
          <a:prstGeom prst="rect">
            <a:avLst/>
          </a:prstGeom>
          <a:noFill/>
        </p:spPr>
      </p:pic>
      <p:pic>
        <p:nvPicPr>
          <p:cNvPr id="28" name="Picture 20" descr="CB &amp;scy;&amp;iecy;&amp;rcy;&amp;icy;&amp;ya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1988840"/>
            <a:ext cx="1890247" cy="1572055"/>
          </a:xfrm>
          <a:prstGeom prst="rect">
            <a:avLst/>
          </a:prstGeom>
          <a:noFill/>
        </p:spPr>
      </p:pic>
      <p:pic>
        <p:nvPicPr>
          <p:cNvPr id="29" name="Picture 14" descr="&amp;Kcy;&amp;lcy;&amp;acy;&amp;pcy;&amp;acy;&amp;ncy;&amp;ycy; &amp;icy; &amp;acy;&amp;vcy;&amp;tcy;&amp;ocy;&amp;mcy;&amp;acy;&amp;tcy;&amp;icy;&amp;zcy;&amp;acy;&amp;tscy;&amp;icy;&amp;yacy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3933055"/>
            <a:ext cx="1584176" cy="1499687"/>
          </a:xfrm>
          <a:prstGeom prst="rect">
            <a:avLst/>
          </a:prstGeom>
          <a:noFill/>
        </p:spPr>
      </p:pic>
      <p:pic>
        <p:nvPicPr>
          <p:cNvPr id="31" name="Picture 2" descr="Alfa Laval - to start page"/>
          <p:cNvPicPr>
            <a:picLocks noChangeAspect="1" noChangeArrowheads="1"/>
          </p:cNvPicPr>
          <p:nvPr/>
        </p:nvPicPr>
        <p:blipFill>
          <a:blip r:embed="rId9" cstate="print"/>
          <a:srcRect r="9594"/>
          <a:stretch>
            <a:fillRect/>
          </a:stretch>
        </p:blipFill>
        <p:spPr bwMode="auto">
          <a:xfrm>
            <a:off x="3563888" y="980728"/>
            <a:ext cx="2370173" cy="836712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755576" y="5517232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Arial Unicode MS" pitchFamily="34" charset="-128"/>
                <a:cs typeface="Arial" pitchFamily="34" charset="0"/>
              </a:rPr>
              <a:t>ТЕПЛООБМЕННИКИ НАСОСЫ КЛАПАНА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Documents and Settings\Admin\Рабочий стол\Создание Презентации\1285665928_proektirovan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4824"/>
            <a:ext cx="3203848" cy="2758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43608" y="2996952"/>
            <a:ext cx="69127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   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187624" y="332656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Технологическое проектирование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1412776"/>
            <a:ext cx="57606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-продуктовый расчет</a:t>
            </a:r>
          </a:p>
          <a:p>
            <a:pPr algn="l"/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-разработка технологической</a:t>
            </a:r>
          </a:p>
          <a:p>
            <a:pPr algn="l"/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схемы</a:t>
            </a:r>
          </a:p>
          <a:p>
            <a:pPr algn="l"/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-спецификация оборудования</a:t>
            </a:r>
          </a:p>
          <a:p>
            <a:pPr algn="l"/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-циклограмма</a:t>
            </a:r>
          </a:p>
          <a:p>
            <a:pPr algn="l"/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-график расхода сервисных сред</a:t>
            </a:r>
          </a:p>
          <a:p>
            <a:pPr algn="l"/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-расстановка оборудования</a:t>
            </a:r>
          </a:p>
          <a:p>
            <a:pPr algn="l"/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-точки сброса в трап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pic>
        <p:nvPicPr>
          <p:cNvPr id="10" name="Picture 2" descr="http://im6-tub-ru.yandex.net/i?id=172630907-09-72&amp;n=21"/>
          <p:cNvPicPr>
            <a:picLocks noChangeAspect="1" noChangeArrowheads="1"/>
          </p:cNvPicPr>
          <p:nvPr/>
        </p:nvPicPr>
        <p:blipFill>
          <a:blip r:embed="rId4" cstate="print"/>
          <a:srcRect t="8864"/>
          <a:stretch>
            <a:fillRect/>
          </a:stretch>
        </p:blipFill>
        <p:spPr bwMode="auto">
          <a:xfrm>
            <a:off x="2987824" y="1844824"/>
            <a:ext cx="1440160" cy="516253"/>
          </a:xfrm>
          <a:prstGeom prst="rect">
            <a:avLst/>
          </a:prstGeom>
          <a:noFill/>
        </p:spPr>
      </p:pic>
      <p:pic>
        <p:nvPicPr>
          <p:cNvPr id="11" name="Рисунок 10" descr="18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1844824"/>
            <a:ext cx="952500" cy="476250"/>
          </a:xfrm>
          <a:prstGeom prst="rect">
            <a:avLst/>
          </a:prstGeom>
        </p:spPr>
      </p:pic>
      <p:pic>
        <p:nvPicPr>
          <p:cNvPr id="16" name="Рисунок 15" descr="logo.gif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20072" y="1916832"/>
            <a:ext cx="1598364" cy="390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klapani_asco_of_distribjyutori_v_rossii_foto_large.jpg"/>
          <p:cNvPicPr>
            <a:picLocks noChangeAspect="1"/>
          </p:cNvPicPr>
          <p:nvPr/>
        </p:nvPicPr>
        <p:blipFill>
          <a:blip r:embed="rId7" cstate="print"/>
          <a:srcRect b="79840"/>
          <a:stretch>
            <a:fillRect/>
          </a:stretch>
        </p:blipFill>
        <p:spPr>
          <a:xfrm>
            <a:off x="7236296" y="1844824"/>
            <a:ext cx="1656184" cy="475465"/>
          </a:xfrm>
          <a:prstGeom prst="rect">
            <a:avLst/>
          </a:prstGeom>
        </p:spPr>
      </p:pic>
      <p:pic>
        <p:nvPicPr>
          <p:cNvPr id="19" name="Рисунок 18" descr="ind1.gif"/>
          <p:cNvPicPr>
            <a:picLocks noChangeAspect="1"/>
          </p:cNvPicPr>
          <p:nvPr/>
        </p:nvPicPr>
        <p:blipFill>
          <a:blip r:embed="rId8" cstate="print"/>
          <a:srcRect l="3125" t="14473" r="50000" b="18421"/>
          <a:stretch>
            <a:fillRect/>
          </a:stretch>
        </p:blipFill>
        <p:spPr>
          <a:xfrm>
            <a:off x="1403648" y="4005064"/>
            <a:ext cx="1050559" cy="35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jumo_logo_m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4005064"/>
            <a:ext cx="1181833" cy="399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i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80312" y="3573016"/>
            <a:ext cx="1080120" cy="1080120"/>
          </a:xfrm>
          <a:prstGeom prst="rect">
            <a:avLst/>
          </a:prstGeom>
        </p:spPr>
      </p:pic>
      <p:pic>
        <p:nvPicPr>
          <p:cNvPr id="23" name="Рисунок 22" descr="logo_wika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48064" y="3933056"/>
            <a:ext cx="1325601" cy="478086"/>
          </a:xfrm>
          <a:prstGeom prst="rect">
            <a:avLst/>
          </a:prstGeom>
        </p:spPr>
      </p:pic>
      <p:pic>
        <p:nvPicPr>
          <p:cNvPr id="24" name="Рисунок 23" descr="logo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55776" y="2852936"/>
            <a:ext cx="1896719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омрон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076056" y="2996952"/>
            <a:ext cx="1368152" cy="446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 descr="3-datchik-ifm-electronic-ifm-elektronik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43808" y="4869160"/>
            <a:ext cx="766097" cy="764704"/>
          </a:xfrm>
          <a:prstGeom prst="rect">
            <a:avLst/>
          </a:prstGeom>
        </p:spPr>
      </p:pic>
      <p:pic>
        <p:nvPicPr>
          <p:cNvPr id="28" name="Рисунок 27" descr="se_logo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716016" y="5085184"/>
            <a:ext cx="1352550" cy="571500"/>
          </a:xfrm>
          <a:prstGeom prst="rect">
            <a:avLst/>
          </a:prstGeom>
        </p:spPr>
      </p:pic>
      <p:sp>
        <p:nvSpPr>
          <p:cNvPr id="30" name="Текст 13"/>
          <p:cNvSpPr txBox="1">
            <a:spLocks/>
          </p:cNvSpPr>
          <p:nvPr/>
        </p:nvSpPr>
        <p:spPr>
          <a:xfrm>
            <a:off x="899592" y="332656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Наши поставщики комплектующих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403648" y="260648"/>
            <a:ext cx="8028384" cy="4320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Сертификаты,  лицензии, рекомендации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764704"/>
            <a:ext cx="3894618" cy="551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403648" y="260648"/>
            <a:ext cx="8028384" cy="4320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Сертификаты,  лицензии, рекомендации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3524" y="1052736"/>
            <a:ext cx="6753390" cy="476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403648" y="260648"/>
            <a:ext cx="8028384" cy="4320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Лицензии, сертификаты, рекомендации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124744"/>
            <a:ext cx="3467209" cy="492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099784"/>
            <a:ext cx="3384376" cy="484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403648" y="260648"/>
            <a:ext cx="8028384" cy="4320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Лицензии, сертификаты, рекомендации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052736"/>
            <a:ext cx="338471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060848"/>
            <a:ext cx="4536504" cy="322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79512" y="188640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rgbClr val="700000"/>
                </a:solidFill>
                <a:latin typeface="Cambria" pitchFamily="18" charset="0"/>
              </a:rPr>
              <a:t>Р Е Ф Е Р Е Н С – Л И С Т</a:t>
            </a:r>
            <a:endParaRPr lang="ru-RU" sz="2400" u="sng" dirty="0" smtClean="0">
              <a:solidFill>
                <a:srgbClr val="700000"/>
              </a:solidFill>
              <a:latin typeface="Cambria" pitchFamily="18" charset="0"/>
            </a:endParaRPr>
          </a:p>
        </p:txBody>
      </p:sp>
      <p:pic>
        <p:nvPicPr>
          <p:cNvPr id="10" name="Picture 2" descr="7d0f0fa0237d23644d36e3746c2c743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556792"/>
            <a:ext cx="2016224" cy="695450"/>
          </a:xfrm>
          <a:prstGeom prst="rect">
            <a:avLst/>
          </a:prstGeom>
          <a:noFill/>
        </p:spPr>
      </p:pic>
      <p:pic>
        <p:nvPicPr>
          <p:cNvPr id="16" name="Picture 8" descr="http://korenovka.com/images/stories/logokizk.jpg"/>
          <p:cNvPicPr>
            <a:picLocks noChangeAspect="1" noChangeArrowheads="1"/>
          </p:cNvPicPr>
          <p:nvPr/>
        </p:nvPicPr>
        <p:blipFill>
          <a:blip r:embed="rId5" cstate="print"/>
          <a:srcRect l="5185" r="6666"/>
          <a:stretch>
            <a:fillRect/>
          </a:stretch>
        </p:blipFill>
        <p:spPr bwMode="auto">
          <a:xfrm>
            <a:off x="2771800" y="1484784"/>
            <a:ext cx="952105" cy="1008112"/>
          </a:xfrm>
          <a:prstGeom prst="rect">
            <a:avLst/>
          </a:prstGeom>
          <a:noFill/>
        </p:spPr>
      </p:pic>
      <p:pic>
        <p:nvPicPr>
          <p:cNvPr id="18" name="Рисунок 17" descr="ed435e2d70ca40c12ec3f7cbe3ba4a5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2708920"/>
            <a:ext cx="1274299" cy="648072"/>
          </a:xfrm>
          <a:prstGeom prst="rect">
            <a:avLst/>
          </a:prstGeom>
        </p:spPr>
      </p:pic>
      <p:pic>
        <p:nvPicPr>
          <p:cNvPr id="21" name="Picture 10" descr="&amp;Ocy;&amp;Ocy;&amp;Ocy; &quot;&amp;Mcy;&amp;Tcy;&amp;Kcy; &quot;&amp;Mcy;&amp;Icy;&amp;Lcy;&amp;Kcy;&amp;Ocy;&amp;Mcy;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3068960"/>
            <a:ext cx="936104" cy="1061850"/>
          </a:xfrm>
          <a:prstGeom prst="rect">
            <a:avLst/>
          </a:prstGeom>
          <a:noFill/>
        </p:spPr>
      </p:pic>
      <p:pic>
        <p:nvPicPr>
          <p:cNvPr id="22" name="Picture 24" descr="&amp;Kcy;&amp;acy;&amp;rcy;&amp;tcy;&amp;icy;&amp;ncy;&amp;kcy;&amp;icy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5229200"/>
            <a:ext cx="760404" cy="792088"/>
          </a:xfrm>
          <a:prstGeom prst="rect">
            <a:avLst/>
          </a:prstGeom>
          <a:noFill/>
        </p:spPr>
      </p:pic>
      <p:pic>
        <p:nvPicPr>
          <p:cNvPr id="23" name="Picture 14" descr="http://im3-tub-ru.yandex.net/i?id=96657493-68-72&amp;n=21"/>
          <p:cNvPicPr>
            <a:picLocks noChangeAspect="1" noChangeArrowheads="1"/>
          </p:cNvPicPr>
          <p:nvPr/>
        </p:nvPicPr>
        <p:blipFill>
          <a:blip r:embed="rId9" cstate="print"/>
          <a:srcRect r="4762" b="4051"/>
          <a:stretch>
            <a:fillRect/>
          </a:stretch>
        </p:blipFill>
        <p:spPr bwMode="auto">
          <a:xfrm>
            <a:off x="7308304" y="4365104"/>
            <a:ext cx="1296144" cy="583265"/>
          </a:xfrm>
          <a:prstGeom prst="rect">
            <a:avLst/>
          </a:prstGeom>
          <a:noFill/>
        </p:spPr>
      </p:pic>
      <p:pic>
        <p:nvPicPr>
          <p:cNvPr id="24" name="Picture 18" descr="Kraun Grou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3645024"/>
            <a:ext cx="2361866" cy="576064"/>
          </a:xfrm>
          <a:prstGeom prst="rect">
            <a:avLst/>
          </a:prstGeom>
          <a:noFill/>
        </p:spPr>
      </p:pic>
      <p:pic>
        <p:nvPicPr>
          <p:cNvPr id="25" name="Picture 6" descr="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2320" y="3356992"/>
            <a:ext cx="969536" cy="63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logo-smal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373216"/>
            <a:ext cx="2699792" cy="64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2" descr="&amp;Lcy;&amp;ocy;&amp;gcy;&amp;ocy;&amp;tcy;&amp;icy;&amp;pcy;"/>
          <p:cNvPicPr>
            <a:picLocks noChangeAspect="1" noChangeArrowheads="1"/>
          </p:cNvPicPr>
          <p:nvPr/>
        </p:nvPicPr>
        <p:blipFill>
          <a:blip r:embed="rId13" cstate="print"/>
          <a:srcRect l="14052" t="7598" r="22246" b="5026"/>
          <a:stretch>
            <a:fillRect/>
          </a:stretch>
        </p:blipFill>
        <p:spPr bwMode="auto">
          <a:xfrm>
            <a:off x="2843808" y="3068960"/>
            <a:ext cx="864096" cy="876803"/>
          </a:xfrm>
          <a:prstGeom prst="rect">
            <a:avLst/>
          </a:prstGeom>
          <a:noFill/>
        </p:spPr>
      </p:pic>
      <p:pic>
        <p:nvPicPr>
          <p:cNvPr id="30" name="Picture 22" descr="http://im6-tub-ru.yandex.net/i?id=65684398-04-72&amp;n=21"/>
          <p:cNvPicPr>
            <a:picLocks noChangeAspect="1" noChangeArrowheads="1"/>
          </p:cNvPicPr>
          <p:nvPr/>
        </p:nvPicPr>
        <p:blipFill>
          <a:blip r:embed="rId14" cstate="print"/>
          <a:srcRect t="10352" b="6832"/>
          <a:stretch>
            <a:fillRect/>
          </a:stretch>
        </p:blipFill>
        <p:spPr bwMode="auto">
          <a:xfrm>
            <a:off x="7164288" y="5301208"/>
            <a:ext cx="1512168" cy="525971"/>
          </a:xfrm>
          <a:prstGeom prst="rect">
            <a:avLst/>
          </a:prstGeom>
          <a:noFill/>
        </p:spPr>
      </p:pic>
      <p:pic>
        <p:nvPicPr>
          <p:cNvPr id="1026" name="Picture 2" descr="main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7544" y="1628800"/>
            <a:ext cx="1728192" cy="72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80112" y="1484784"/>
            <a:ext cx="936104" cy="94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Ervolder_NU\Desktop\molokozavod-petropavlovskiy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139952" y="2492896"/>
            <a:ext cx="936104" cy="1248139"/>
          </a:xfrm>
          <a:prstGeom prst="rect">
            <a:avLst/>
          </a:prstGeom>
          <a:noFill/>
        </p:spPr>
      </p:pic>
      <p:pic>
        <p:nvPicPr>
          <p:cNvPr id="1029" name="Picture 5" descr="C:\Users\Ervolder_NU\Desktop\images.jpg"/>
          <p:cNvPicPr>
            <a:picLocks noChangeAspect="1" noChangeArrowheads="1"/>
          </p:cNvPicPr>
          <p:nvPr/>
        </p:nvPicPr>
        <p:blipFill>
          <a:blip r:embed="rId18" cstate="print"/>
          <a:srcRect l="17268" t="6475" r="17977" b="15819"/>
          <a:stretch>
            <a:fillRect/>
          </a:stretch>
        </p:blipFill>
        <p:spPr bwMode="auto">
          <a:xfrm>
            <a:off x="4211960" y="4149080"/>
            <a:ext cx="990110" cy="792088"/>
          </a:xfrm>
          <a:prstGeom prst="rect">
            <a:avLst/>
          </a:prstGeom>
          <a:noFill/>
        </p:spPr>
      </p:pic>
      <p:pic>
        <p:nvPicPr>
          <p:cNvPr id="1030" name="Picture 6" descr="C:\Users\Ervolder_NU\Desktop\logo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139952" y="1052736"/>
            <a:ext cx="936104" cy="936104"/>
          </a:xfrm>
          <a:prstGeom prst="rect">
            <a:avLst/>
          </a:prstGeom>
          <a:noFill/>
        </p:spPr>
      </p:pic>
      <p:pic>
        <p:nvPicPr>
          <p:cNvPr id="3" name="Picture 2" descr="C:\Users\Ervolder_NU\Desktop\Iogurt-A5_новый_размер (1)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83568" y="4581128"/>
            <a:ext cx="1415647" cy="580132"/>
          </a:xfrm>
          <a:prstGeom prst="rect">
            <a:avLst/>
          </a:prstGeom>
          <a:noFill/>
        </p:spPr>
      </p:pic>
      <p:pic>
        <p:nvPicPr>
          <p:cNvPr id="4" name="Picture 2" descr="image00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203848" y="5229200"/>
            <a:ext cx="729233" cy="99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Ervolder_NU\Desktop\logo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308304" y="2636912"/>
            <a:ext cx="1196065" cy="385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484784"/>
            <a:ext cx="41764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itchFamily="18" charset="0"/>
              <a:cs typeface="Proxy 1" pitchFamily="2" charset="0"/>
            </a:endParaRPr>
          </a:p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  <a:cs typeface="Proxy 1" pitchFamily="2" charset="0"/>
              </a:rPr>
              <a:t>Наш адрес: </a:t>
            </a:r>
          </a:p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  <a:cs typeface="Proxy 1" pitchFamily="2" charset="0"/>
              </a:rPr>
              <a:t>  </a:t>
            </a:r>
          </a:p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  <a:cs typeface="Proxy 1" pitchFamily="2" charset="0"/>
              </a:rPr>
              <a:t>г. М</a:t>
            </a:r>
            <a:r>
              <a:rPr lang="ru-RU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  <a:cs typeface="Proxy 1" pitchFamily="2" charset="0"/>
              </a:rPr>
              <a:t>ытищи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  <a:cs typeface="Proxy 1" pitchFamily="2" charset="0"/>
              </a:rPr>
              <a:t>, </a:t>
            </a:r>
            <a:r>
              <a:rPr lang="ru-RU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  <a:cs typeface="Proxy 1" pitchFamily="2" charset="0"/>
              </a:rPr>
              <a:t>МО,   </a:t>
            </a:r>
          </a:p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  <a:cs typeface="Proxy 1" pitchFamily="2" charset="0"/>
              </a:rPr>
              <a:t>Олимпийский пр-т,  </a:t>
            </a:r>
          </a:p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  <a:cs typeface="Proxy 1" pitchFamily="2" charset="0"/>
              </a:rPr>
              <a:t>вл. 29, стр. 2 </a:t>
            </a:r>
          </a:p>
          <a:p>
            <a:pPr algn="ctr"/>
            <a:r>
              <a:rPr lang="ru-RU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  <a:cs typeface="Proxy 1" pitchFamily="2" charset="0"/>
              </a:rPr>
              <a:t>т. +7 (495) 926 06 53</a:t>
            </a:r>
          </a:p>
          <a:p>
            <a:pPr algn="ctr"/>
            <a:r>
              <a:rPr lang="ru-RU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  <a:cs typeface="Proxy 1" pitchFamily="2" charset="0"/>
              </a:rPr>
              <a:t>  </a:t>
            </a:r>
            <a:r>
              <a:rPr lang="ru-RU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2B517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  <a:cs typeface="Proxy 1" pitchFamily="2" charset="0"/>
                <a:hlinkClick r:id="rId2"/>
              </a:rPr>
              <a:t>www.utngroup.ru</a:t>
            </a:r>
            <a:endParaRPr lang="ru-RU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22B517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mbria" pitchFamily="18" charset="0"/>
              <a:cs typeface="Proxy 1" pitchFamily="2" charset="0"/>
            </a:endParaRPr>
          </a:p>
          <a:p>
            <a:pPr algn="ctr"/>
            <a:endParaRPr lang="ru-RU" sz="2000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22B517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mbria" pitchFamily="18" charset="0"/>
              <a:cs typeface="Proxy 1" pitchFamily="2" charset="0"/>
            </a:endParaRPr>
          </a:p>
          <a:p>
            <a:pPr algn="ctr"/>
            <a:endParaRPr lang="ru-RU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7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0" name="Текст 13"/>
          <p:cNvSpPr txBox="1">
            <a:spLocks/>
          </p:cNvSpPr>
          <p:nvPr/>
        </p:nvSpPr>
        <p:spPr>
          <a:xfrm>
            <a:off x="1331640" y="260648"/>
            <a:ext cx="8064896" cy="5760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u="sng" dirty="0" smtClean="0">
                <a:solidFill>
                  <a:srgbClr val="006600"/>
                </a:solidFill>
                <a:latin typeface="Cambria" pitchFamily="18" charset="0"/>
              </a:rPr>
              <a:t>ПРИГЛАШАЕМ   К   СОТРУДНИЧЕСТВУ! </a:t>
            </a:r>
            <a:endParaRPr lang="ru-RU" sz="2000" u="sng" dirty="0" smtClean="0">
              <a:solidFill>
                <a:srgbClr val="006600"/>
              </a:solidFill>
              <a:latin typeface="Cambria" pitchFamily="18" charset="0"/>
            </a:endParaRPr>
          </a:p>
        </p:txBody>
      </p:sp>
      <p:sp>
        <p:nvSpPr>
          <p:cNvPr id="6" name="Текст 13"/>
          <p:cNvSpPr txBox="1">
            <a:spLocks/>
          </p:cNvSpPr>
          <p:nvPr/>
        </p:nvSpPr>
        <p:spPr>
          <a:xfrm>
            <a:off x="683568" y="5589240"/>
            <a:ext cx="8064896" cy="5760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u="sng" dirty="0" smtClean="0">
                <a:solidFill>
                  <a:srgbClr val="006600"/>
                </a:solidFill>
                <a:latin typeface="Cambria" pitchFamily="18" charset="0"/>
              </a:rPr>
              <a:t>Спасибо за внимание! </a:t>
            </a:r>
            <a:endParaRPr lang="ru-RU" sz="2000" u="sng" dirty="0" smtClean="0">
              <a:solidFill>
                <a:srgbClr val="006600"/>
              </a:solidFill>
              <a:latin typeface="Cambria" pitchFamily="18" charset="0"/>
            </a:endParaRPr>
          </a:p>
        </p:txBody>
      </p:sp>
      <p:pic>
        <p:nvPicPr>
          <p:cNvPr id="8" name="Picture 4" descr="C:\Users\Ervolder_NU\Desktop\0021771_1343811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124744"/>
            <a:ext cx="3672408" cy="3803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6874727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996952"/>
            <a:ext cx="69127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   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187624" y="332656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Технологическое проектирование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1268760"/>
            <a:ext cx="565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Технологическая схема (здесь - участок приемки)</a:t>
            </a:r>
            <a:endParaRPr lang="ru-RU" dirty="0"/>
          </a:p>
        </p:txBody>
      </p:sp>
      <p:pic>
        <p:nvPicPr>
          <p:cNvPr id="11" name="Picture 5" descr="C:\Users\Ervolder_NU\Desktop\Технологическая схема Курск молоко 02092014-Mod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72816"/>
            <a:ext cx="8280920" cy="3843977"/>
          </a:xfrm>
          <a:prstGeom prst="rect">
            <a:avLst/>
          </a:prstGeom>
          <a:noFill/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996952"/>
            <a:ext cx="69127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   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187624" y="332656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Технологическое проектирование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1268760"/>
            <a:ext cx="322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Расстановка оборудования</a:t>
            </a:r>
            <a:endParaRPr lang="ru-RU" dirty="0"/>
          </a:p>
        </p:txBody>
      </p:sp>
      <p:pic>
        <p:nvPicPr>
          <p:cNvPr id="3075" name="Picture 3" descr="C:\Users\Ervolder_NU\Desktop\Расстановка_19.06.14-Model.jpg"/>
          <p:cNvPicPr>
            <a:picLocks noChangeAspect="1" noChangeArrowheads="1"/>
          </p:cNvPicPr>
          <p:nvPr/>
        </p:nvPicPr>
        <p:blipFill>
          <a:blip r:embed="rId4" cstate="print"/>
          <a:srcRect l="9142" t="17797" r="37835"/>
          <a:stretch>
            <a:fillRect/>
          </a:stretch>
        </p:blipFill>
        <p:spPr bwMode="auto">
          <a:xfrm>
            <a:off x="971600" y="1772816"/>
            <a:ext cx="2520280" cy="4014185"/>
          </a:xfrm>
          <a:prstGeom prst="rect">
            <a:avLst/>
          </a:prstGeom>
          <a:noFill/>
        </p:spPr>
      </p:pic>
      <p:pic>
        <p:nvPicPr>
          <p:cNvPr id="3076" name="Picture 4" descr="C:\Users\Ervolder_NU\Desktop\Расстановка оборудования-Mod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1844824"/>
            <a:ext cx="4644008" cy="3163434"/>
          </a:xfrm>
          <a:prstGeom prst="rect">
            <a:avLst/>
          </a:prstGeom>
          <a:noFill/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187624" y="332656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Технологическое проектирование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1196752"/>
            <a:ext cx="3743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Расстановка оборудования в 3</a:t>
            </a:r>
            <a:r>
              <a:rPr lang="en-US" i="1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D</a:t>
            </a:r>
            <a:endParaRPr lang="ru-RU" dirty="0"/>
          </a:p>
        </p:txBody>
      </p:sp>
      <p:pic>
        <p:nvPicPr>
          <p:cNvPr id="7172" name="Picture 4" descr="C:\Users\Ervolder_NU\Desktop\1.jpg"/>
          <p:cNvPicPr>
            <a:picLocks noChangeAspect="1" noChangeArrowheads="1"/>
          </p:cNvPicPr>
          <p:nvPr/>
        </p:nvPicPr>
        <p:blipFill>
          <a:blip r:embed="rId4" cstate="print"/>
          <a:srcRect l="5970" t="3740" r="5971" b="12112"/>
          <a:stretch>
            <a:fillRect/>
          </a:stretch>
        </p:blipFill>
        <p:spPr bwMode="auto">
          <a:xfrm>
            <a:off x="467544" y="1916832"/>
            <a:ext cx="4248472" cy="3240360"/>
          </a:xfrm>
          <a:prstGeom prst="rect">
            <a:avLst/>
          </a:prstGeom>
          <a:noFill/>
        </p:spPr>
      </p:pic>
      <p:pic>
        <p:nvPicPr>
          <p:cNvPr id="11" name="Рисунок 10" descr="2.jpg"/>
          <p:cNvPicPr>
            <a:picLocks noChangeAspect="1"/>
          </p:cNvPicPr>
          <p:nvPr/>
        </p:nvPicPr>
        <p:blipFill>
          <a:blip r:embed="rId5" cstate="print"/>
          <a:srcRect l="7447" r="5054" b="4176"/>
          <a:stretch>
            <a:fillRect/>
          </a:stretch>
        </p:blipFill>
        <p:spPr>
          <a:xfrm>
            <a:off x="4860032" y="1916832"/>
            <a:ext cx="4007814" cy="3240360"/>
          </a:xfrm>
          <a:prstGeom prst="rect">
            <a:avLst/>
          </a:prstGeom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259632" y="260648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Оборудование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95495" y="1196752"/>
            <a:ext cx="36754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МОДУЛИ ПРИЕМКИ МОЛОКА</a:t>
            </a:r>
            <a:endParaRPr lang="ru-RU" sz="2000" dirty="0"/>
          </a:p>
        </p:txBody>
      </p:sp>
      <p:pic>
        <p:nvPicPr>
          <p:cNvPr id="11" name="Рисунок 10" descr="Модуль приемки молока2"/>
          <p:cNvPicPr/>
          <p:nvPr/>
        </p:nvPicPr>
        <p:blipFill>
          <a:blip r:embed="rId4" cstate="print">
            <a:lum bright="20000" contrast="20000"/>
          </a:blip>
          <a:srcRect l="23248" t="8997" r="29829" b="12000"/>
          <a:stretch>
            <a:fillRect/>
          </a:stretch>
        </p:blipFill>
        <p:spPr bwMode="auto">
          <a:xfrm>
            <a:off x="683568" y="1988840"/>
            <a:ext cx="345638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55976" y="1988840"/>
            <a:ext cx="4320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160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Комплект поставки </a:t>
            </a:r>
            <a:endParaRPr lang="ru-RU" sz="1050" b="0" dirty="0" smtClean="0">
              <a:solidFill>
                <a:srgbClr val="2F2B20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-модуль на раме с регулируемыми опорами</a:t>
            </a:r>
            <a:endParaRPr lang="ru-RU" sz="1050" b="0" dirty="0" smtClean="0">
              <a:solidFill>
                <a:srgbClr val="2F2B20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-массовый или объемный расходомер</a:t>
            </a:r>
            <a:endParaRPr lang="ru-RU" sz="1050" b="0" dirty="0" smtClean="0">
              <a:solidFill>
                <a:srgbClr val="2F2B20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-воздухоотделитель</a:t>
            </a:r>
            <a:endParaRPr lang="ru-RU" sz="1050" b="0" dirty="0" smtClean="0">
              <a:solidFill>
                <a:srgbClr val="2F2B20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-фильтр</a:t>
            </a:r>
            <a:endParaRPr lang="ru-RU" sz="1050" b="0" dirty="0" smtClean="0">
              <a:solidFill>
                <a:srgbClr val="2F2B20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-перекачивающий насос</a:t>
            </a:r>
            <a:endParaRPr lang="ru-RU" sz="1050" b="0" dirty="0" smtClean="0">
              <a:solidFill>
                <a:srgbClr val="2F2B20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-система клапанов</a:t>
            </a:r>
            <a:endParaRPr lang="ru-RU" sz="1050" b="0" dirty="0" smtClean="0">
              <a:solidFill>
                <a:srgbClr val="2F2B20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-пульт управления с </a:t>
            </a:r>
            <a:r>
              <a:rPr lang="en-US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PLC </a:t>
            </a:r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сенсорной панелью</a:t>
            </a:r>
          </a:p>
          <a:p>
            <a:pPr lvl="0" algn="l" eaLnBrk="0" hangingPunct="0"/>
            <a:endParaRPr lang="ru-RU" sz="1600" b="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-охладитель - опция</a:t>
            </a:r>
            <a:endParaRPr lang="ru-RU" sz="3600" b="0" dirty="0" smtClean="0">
              <a:solidFill>
                <a:srgbClr val="2F2B2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259632" y="260648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Оборудование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21152" y="1196752"/>
            <a:ext cx="52241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МОДУЛЬ СМЕШИВАНИЯ СУХИХ ВЕЩЕСТВ</a:t>
            </a:r>
            <a:endParaRPr lang="ru-RU" sz="2000" dirty="0"/>
          </a:p>
        </p:txBody>
      </p:sp>
      <p:pic>
        <p:nvPicPr>
          <p:cNvPr id="11" name="Рисунок 10" descr="Диспергатор.jpg"/>
          <p:cNvPicPr/>
          <p:nvPr/>
        </p:nvPicPr>
        <p:blipFill>
          <a:blip r:embed="rId4" cstate="print"/>
          <a:srcRect l="9406" r="4574"/>
          <a:stretch>
            <a:fillRect/>
          </a:stretch>
        </p:blipFill>
        <p:spPr>
          <a:xfrm>
            <a:off x="1115616" y="2204864"/>
            <a:ext cx="3287878" cy="276497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644008" y="2276872"/>
            <a:ext cx="36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160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Комплект поставки </a:t>
            </a:r>
            <a:endParaRPr lang="ru-RU" sz="1050" b="0" dirty="0" smtClean="0">
              <a:solidFill>
                <a:srgbClr val="2F2B20"/>
              </a:solidFill>
              <a:latin typeface="Arial" pitchFamily="34" charset="0"/>
              <a:cs typeface="Arial" pitchFamily="34" charset="0"/>
            </a:endParaRP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-устройство смешивания на раме </a:t>
            </a: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-обвязка</a:t>
            </a:r>
          </a:p>
          <a:p>
            <a:pPr lvl="0" algn="l" eaLnBrk="0" hangingPunct="0"/>
            <a:r>
              <a:rPr lang="ru-RU" sz="1600" b="0" dirty="0" smtClean="0">
                <a:solidFill>
                  <a:srgbClr val="2F2B2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-пульт управления 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NIkita\Рабочий стол\ut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5" y="4416"/>
            <a:ext cx="1550249" cy="1124744"/>
          </a:xfrm>
          <a:prstGeom prst="rect">
            <a:avLst/>
          </a:prstGeom>
          <a:noFill/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1187624" y="188640"/>
            <a:ext cx="8964488" cy="990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u="sng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Оборудование</a:t>
            </a:r>
            <a:endParaRPr lang="ru-RU" sz="2400" u="sng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1124744"/>
            <a:ext cx="6775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9CBEBD">
                    <a:lumMod val="50000"/>
                  </a:srgbClr>
                </a:solidFill>
                <a:latin typeface="Cambria" pitchFamily="18" charset="0"/>
              </a:rPr>
              <a:t>ПАСТЕРИЗАЦИОННО-ОХЛАДИТЕЛЬНЫЕ КОМПЛЕКСЫ</a:t>
            </a:r>
            <a:endParaRPr lang="ru-RU" sz="2000" dirty="0"/>
          </a:p>
        </p:txBody>
      </p:sp>
      <p:pic>
        <p:nvPicPr>
          <p:cNvPr id="7" name="Рисунок 6" descr="Z:\Отдел продаж\Эрвольдер\МАРКЕТИНГ\ВЫСТАВКИ\Молочная Индустрия 2014\Плакаты,   the last\Панель 1-2.png"/>
          <p:cNvPicPr/>
          <p:nvPr/>
        </p:nvPicPr>
        <p:blipFill>
          <a:blip r:embed="rId4" cstate="print"/>
          <a:srcRect l="12988" r="10626" b="10027"/>
          <a:stretch>
            <a:fillRect/>
          </a:stretch>
        </p:blipFill>
        <p:spPr bwMode="auto">
          <a:xfrm>
            <a:off x="1763688" y="1700808"/>
            <a:ext cx="5996346" cy="3797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0" y="6381328"/>
            <a:ext cx="9144000" cy="476672"/>
          </a:xfrm>
          <a:prstGeom prst="round2DiagRect">
            <a:avLst/>
          </a:prstGeom>
          <a:solidFill>
            <a:srgbClr val="C1F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«Ю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Ти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3200" spc="-30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Эн</a:t>
            </a:r>
            <a:r>
              <a:rPr lang="ru-RU" sz="3200" spc="-30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групп»  </a:t>
            </a:r>
            <a:endParaRPr lang="ru-RU" sz="3200" spc="-30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51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5117</TotalTime>
  <Words>754</Words>
  <Application>Microsoft Office PowerPoint</Application>
  <PresentationFormat>Экран (4:3)</PresentationFormat>
  <Paragraphs>302</Paragraphs>
  <Slides>36</Slides>
  <Notes>35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Utn</dc:title>
  <dc:creator>Nikdemo</dc:creator>
  <cp:lastModifiedBy>Ervolder_NU</cp:lastModifiedBy>
  <cp:revision>735</cp:revision>
  <dcterms:created xsi:type="dcterms:W3CDTF">2010-04-03T08:20:06Z</dcterms:created>
  <dcterms:modified xsi:type="dcterms:W3CDTF">2015-09-02T11:39:25Z</dcterms:modified>
</cp:coreProperties>
</file>