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71" r:id="rId9"/>
    <p:sldId id="273" r:id="rId10"/>
    <p:sldId id="272" r:id="rId11"/>
    <p:sldId id="269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DAD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-108" y="-9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118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BF9114-51D1-4B3C-9D12-F00A5C4D6123}" type="datetimeFigureOut">
              <a:rPr lang="ru-RU" smtClean="0"/>
              <a:pPr/>
              <a:t>27.11.2021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1E6B21-A921-418A-8B51-88961D6A36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4039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5A93D65E-439C-4909-9B9A-F3FD79AB58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7847" y="495149"/>
            <a:ext cx="4972306" cy="58677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0312" y="4139773"/>
            <a:ext cx="4972306" cy="565578"/>
          </a:xfrm>
        </p:spPr>
        <p:txBody>
          <a:bodyPr lIns="36000" tIns="36000" rIns="36000" bIns="36000" anchor="t" anchorCtr="0">
            <a:noAutofit/>
          </a:bodyPr>
          <a:lstStyle>
            <a:lvl1pPr algn="r"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0312" y="4852975"/>
            <a:ext cx="4974086" cy="995500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E83ED4C9-EC2E-4F1B-B79F-DE0BF03923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5171" y="997966"/>
            <a:ext cx="4419827" cy="280684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CCEEACBC-D741-4E76-BAA6-A171A4D5CC8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98541" y="6020059"/>
            <a:ext cx="514376" cy="51437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2D0567C8-92EB-4A98-B3AC-05FB3FAA538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55548" y="6020059"/>
            <a:ext cx="514376" cy="51437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EBCF0A03-8FB2-427A-A266-D884FFF4E9A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2554" y="6020059"/>
            <a:ext cx="514376" cy="51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1201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Lines">
            <a:extLst>
              <a:ext uri="{FF2B5EF4-FFF2-40B4-BE49-F238E27FC236}">
                <a16:creationId xmlns:a16="http://schemas.microsoft.com/office/drawing/2014/main" xmlns="" id="{2E695F9B-DCE4-463D-AA46-117E4E218A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383" y="1413301"/>
            <a:ext cx="10541542" cy="5232669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226916"/>
            <a:ext cx="5157787" cy="496274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199" y="1226916"/>
            <a:ext cx="5711591" cy="4962746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11" name="animals">
            <a:extLst>
              <a:ext uri="{FF2B5EF4-FFF2-40B4-BE49-F238E27FC236}">
                <a16:creationId xmlns:a16="http://schemas.microsoft.com/office/drawing/2014/main" xmlns="" id="{4EE5497F-FCF7-4140-A6ED-89092CC540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341" y="6045944"/>
            <a:ext cx="514376" cy="51437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DCF64487-EEAC-48F6-9AC3-4416239942F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05963" y="6327933"/>
            <a:ext cx="877829" cy="41098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7315DA77-EC7C-4D05-A5DD-A08B32912D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340" y="316423"/>
            <a:ext cx="11513449" cy="565578"/>
          </a:xfrm>
        </p:spPr>
        <p:txBody>
          <a:bodyPr lIns="36000" tIns="36000" rIns="36000" bIns="36000" anchor="t" anchorCtr="0">
            <a:noAutofit/>
          </a:bodyPr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34852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Lines">
            <a:extLst>
              <a:ext uri="{FF2B5EF4-FFF2-40B4-BE49-F238E27FC236}">
                <a16:creationId xmlns:a16="http://schemas.microsoft.com/office/drawing/2014/main" xmlns="" id="{2E695F9B-DCE4-463D-AA46-117E4E218A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383" y="1413301"/>
            <a:ext cx="10541542" cy="5232669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1226917"/>
            <a:ext cx="2338840" cy="2265220"/>
          </a:xfrm>
        </p:spPr>
        <p:txBody>
          <a:bodyPr/>
          <a:lstStyle>
            <a:lvl1pPr marL="0" indent="0">
              <a:buNone/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199" y="1226916"/>
            <a:ext cx="5711591" cy="473337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11" name="animals">
            <a:extLst>
              <a:ext uri="{FF2B5EF4-FFF2-40B4-BE49-F238E27FC236}">
                <a16:creationId xmlns:a16="http://schemas.microsoft.com/office/drawing/2014/main" xmlns="" id="{4EE5497F-FCF7-4140-A6ED-89092CC540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341" y="6045944"/>
            <a:ext cx="514376" cy="51437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DCF64487-EEAC-48F6-9AC3-4416239942F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05963" y="6327933"/>
            <a:ext cx="877829" cy="410984"/>
          </a:xfrm>
          <a:prstGeom prst="rect">
            <a:avLst/>
          </a:prstGeo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xmlns="" id="{7F1901DC-2881-4E1C-948E-E2C30EFC322F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3505994" y="1226917"/>
            <a:ext cx="2338840" cy="2265220"/>
          </a:xfrm>
        </p:spPr>
        <p:txBody>
          <a:bodyPr/>
          <a:lstStyle>
            <a:lvl1pPr marL="0" indent="0">
              <a:buNone/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xmlns="" id="{05EE4848-EBFE-4F2C-93F8-917DC9A3C015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39789" y="3695074"/>
            <a:ext cx="2338840" cy="2265220"/>
          </a:xfrm>
        </p:spPr>
        <p:txBody>
          <a:bodyPr/>
          <a:lstStyle>
            <a:lvl1pPr marL="0" indent="0">
              <a:buNone/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endParaRPr lang="en-US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xmlns="" id="{33990578-1029-429E-BC35-10E826562CDD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3505994" y="3695074"/>
            <a:ext cx="2338840" cy="2265220"/>
          </a:xfrm>
        </p:spPr>
        <p:txBody>
          <a:bodyPr/>
          <a:lstStyle>
            <a:lvl1pPr marL="0" indent="0">
              <a:buNone/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A943940F-5576-47E5-99EF-78ED4DAA3E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340" y="316423"/>
            <a:ext cx="11513449" cy="565578"/>
          </a:xfrm>
        </p:spPr>
        <p:txBody>
          <a:bodyPr lIns="36000" tIns="36000" rIns="36000" bIns="36000" anchor="t" anchorCtr="0">
            <a:noAutofit/>
          </a:bodyPr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49051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Lines">
            <a:extLst>
              <a:ext uri="{FF2B5EF4-FFF2-40B4-BE49-F238E27FC236}">
                <a16:creationId xmlns:a16="http://schemas.microsoft.com/office/drawing/2014/main" xmlns="" id="{2E695F9B-DCE4-463D-AA46-117E4E218A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383" y="1413301"/>
            <a:ext cx="10541542" cy="5232669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199" y="1226916"/>
            <a:ext cx="5711591" cy="4962746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11" name="animals">
            <a:extLst>
              <a:ext uri="{FF2B5EF4-FFF2-40B4-BE49-F238E27FC236}">
                <a16:creationId xmlns:a16="http://schemas.microsoft.com/office/drawing/2014/main" xmlns="" id="{4EE5497F-FCF7-4140-A6ED-89092CC540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341" y="6045944"/>
            <a:ext cx="514376" cy="51437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DCF64487-EEAC-48F6-9AC3-4416239942F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05963" y="6327933"/>
            <a:ext cx="877829" cy="410984"/>
          </a:xfrm>
          <a:prstGeom prst="rect">
            <a:avLst/>
          </a:prstGeom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xmlns="" id="{B94F052B-6423-4D85-AE85-6798B0EF0B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9789" y="1226916"/>
            <a:ext cx="4959128" cy="4962746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882C4935-4B01-49C6-BCC7-823053D243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340" y="316423"/>
            <a:ext cx="11513449" cy="565578"/>
          </a:xfrm>
        </p:spPr>
        <p:txBody>
          <a:bodyPr lIns="36000" tIns="36000" rIns="36000" bIns="36000" anchor="t" anchorCtr="0">
            <a:noAutofit/>
          </a:bodyPr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62656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Lines">
            <a:extLst>
              <a:ext uri="{FF2B5EF4-FFF2-40B4-BE49-F238E27FC236}">
                <a16:creationId xmlns:a16="http://schemas.microsoft.com/office/drawing/2014/main" xmlns="" id="{F0B9D5EF-D1D5-4CA9-BB26-9A7A7CE88D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383" y="1413301"/>
            <a:ext cx="10541542" cy="5232669"/>
          </a:xfrm>
          <a:prstGeom prst="rect">
            <a:avLst/>
          </a:prstGeom>
        </p:spPr>
      </p:pic>
      <p:pic>
        <p:nvPicPr>
          <p:cNvPr id="5" name="animals">
            <a:extLst>
              <a:ext uri="{FF2B5EF4-FFF2-40B4-BE49-F238E27FC236}">
                <a16:creationId xmlns:a16="http://schemas.microsoft.com/office/drawing/2014/main" xmlns="" id="{9ACA1E5C-AA11-4BEB-984E-9B320C4F10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341" y="6045944"/>
            <a:ext cx="514376" cy="5143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341" y="312486"/>
            <a:ext cx="11513450" cy="410984"/>
          </a:xfrm>
        </p:spPr>
        <p:txBody>
          <a:bodyPr lIns="36000" tIns="36000" rIns="36000" bIns="36000" anchor="t" anchorCtr="0">
            <a:noAutofit/>
          </a:bodyPr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4716" y="1413301"/>
            <a:ext cx="10999075" cy="4546993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EB671B6-EE02-4BC4-BF61-36CE221CF45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05963" y="6327933"/>
            <a:ext cx="877829" cy="41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5203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Lines">
            <a:extLst>
              <a:ext uri="{FF2B5EF4-FFF2-40B4-BE49-F238E27FC236}">
                <a16:creationId xmlns:a16="http://schemas.microsoft.com/office/drawing/2014/main" xmlns="" id="{F0B9D5EF-D1D5-4CA9-BB26-9A7A7CE88D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383" y="1413301"/>
            <a:ext cx="10541542" cy="52326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341" y="312486"/>
            <a:ext cx="11513450" cy="410984"/>
          </a:xfrm>
        </p:spPr>
        <p:txBody>
          <a:bodyPr lIns="36000" tIns="36000" rIns="36000" bIns="36000" anchor="t" anchorCtr="0">
            <a:noAutofit/>
          </a:bodyPr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4716" y="1413301"/>
            <a:ext cx="10999075" cy="4546993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EB671B6-EE02-4BC4-BF61-36CE221CF4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05963" y="6327933"/>
            <a:ext cx="877829" cy="41098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F192DE5-1666-449F-91C8-1A3469E8F2A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340" y="6031138"/>
            <a:ext cx="514376" cy="51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4011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Lines">
            <a:extLst>
              <a:ext uri="{FF2B5EF4-FFF2-40B4-BE49-F238E27FC236}">
                <a16:creationId xmlns:a16="http://schemas.microsoft.com/office/drawing/2014/main" xmlns="" id="{F0B9D5EF-D1D5-4CA9-BB26-9A7A7CE88D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383" y="1413301"/>
            <a:ext cx="10541542" cy="52326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341" y="312486"/>
            <a:ext cx="11513450" cy="410984"/>
          </a:xfrm>
        </p:spPr>
        <p:txBody>
          <a:bodyPr lIns="36000" tIns="36000" rIns="36000" bIns="36000" anchor="t" anchorCtr="0">
            <a:noAutofit/>
          </a:bodyPr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4716" y="1413301"/>
            <a:ext cx="10999075" cy="4546993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EB671B6-EE02-4BC4-BF61-36CE221CF4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05963" y="6327933"/>
            <a:ext cx="877829" cy="41098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D64B16E-B7A6-4EF9-AED7-1182EA72A41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340" y="6045944"/>
            <a:ext cx="514376" cy="51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2256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Lines">
            <a:extLst>
              <a:ext uri="{FF2B5EF4-FFF2-40B4-BE49-F238E27FC236}">
                <a16:creationId xmlns:a16="http://schemas.microsoft.com/office/drawing/2014/main" xmlns="" id="{F0B9D5EF-D1D5-4CA9-BB26-9A7A7CE88D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383" y="1413301"/>
            <a:ext cx="10541542" cy="52326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341" y="312486"/>
            <a:ext cx="11513450" cy="410984"/>
          </a:xfrm>
        </p:spPr>
        <p:txBody>
          <a:bodyPr lIns="36000" tIns="36000" rIns="36000" bIns="36000" anchor="t" anchorCtr="0">
            <a:noAutofit/>
          </a:bodyPr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4716" y="1413301"/>
            <a:ext cx="10999075" cy="4546993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EB671B6-EE02-4BC4-BF61-36CE221CF4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05963" y="6327933"/>
            <a:ext cx="877829" cy="41098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4C11CB2-E41A-498F-94DF-170DB0AB74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8056" y="6070745"/>
            <a:ext cx="514376" cy="51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4408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967A1E0-F719-4F08-91D0-D8AE711B14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2D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5A93D65E-439C-4909-9B9A-F3FD79AB58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7847" y="495149"/>
            <a:ext cx="4972306" cy="58677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1848" y="2136965"/>
            <a:ext cx="4972306" cy="565578"/>
          </a:xfrm>
        </p:spPr>
        <p:txBody>
          <a:bodyPr lIns="36000" tIns="36000" rIns="36000" bIns="36000" anchor="t" anchorCtr="0">
            <a:noAutofit/>
          </a:bodyPr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5524B53-85DD-46AA-A2BF-F0BD1722A4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1847" y="5970664"/>
            <a:ext cx="1397072" cy="65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5250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5A93D65E-439C-4909-9B9A-F3FD79AB58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7847" y="495149"/>
            <a:ext cx="4972306" cy="586770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E83ED4C9-EC2E-4F1B-B79F-DE0BF03923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5171" y="997966"/>
            <a:ext cx="4419827" cy="280684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CCEEACBC-D741-4E76-BAA6-A171A4D5CC8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98541" y="6020059"/>
            <a:ext cx="514376" cy="51437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2D0567C8-92EB-4A98-B3AC-05FB3FAA538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55548" y="6020059"/>
            <a:ext cx="514376" cy="51437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EBCF0A03-8FB2-427A-A266-D884FFF4E9A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2554" y="6020059"/>
            <a:ext cx="514376" cy="51437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A8B2C56-7EB2-485D-B981-C75548AC9A3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93760" y="5915278"/>
            <a:ext cx="723937" cy="72393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78FE3C0-C335-4017-B5FE-5EFD1C67353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1847" y="5970664"/>
            <a:ext cx="1397072" cy="65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9497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5A93D65E-439C-4909-9B9A-F3FD79AB58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7847" y="495149"/>
            <a:ext cx="4972306" cy="586770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E83ED4C9-EC2E-4F1B-B79F-DE0BF03923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5171" y="997966"/>
            <a:ext cx="4419827" cy="280684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CCEEACBC-D741-4E76-BAA6-A171A4D5CC8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98541" y="6020059"/>
            <a:ext cx="514376" cy="51437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2D0567C8-92EB-4A98-B3AC-05FB3FAA538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55548" y="6020059"/>
            <a:ext cx="514376" cy="51437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EBCF0A03-8FB2-427A-A266-D884FFF4E9A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2554" y="6020059"/>
            <a:ext cx="514376" cy="51437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78FE3C0-C335-4017-B5FE-5EFD1C67353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1847" y="5970664"/>
            <a:ext cx="1397072" cy="65408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2E4B14C-DA28-44C2-B5AA-F60031E3BEE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50767" y="5900811"/>
            <a:ext cx="723937" cy="72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3461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5A93D65E-439C-4909-9B9A-F3FD79AB58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7847" y="495149"/>
            <a:ext cx="4972306" cy="586770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E83ED4C9-EC2E-4F1B-B79F-DE0BF03923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5171" y="997966"/>
            <a:ext cx="4419827" cy="280684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CCEEACBC-D741-4E76-BAA6-A171A4D5CC8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98541" y="6020059"/>
            <a:ext cx="514376" cy="51437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2D0567C8-92EB-4A98-B3AC-05FB3FAA538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55548" y="6020059"/>
            <a:ext cx="514376" cy="51437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EBCF0A03-8FB2-427A-A266-D884FFF4E9A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2554" y="6020059"/>
            <a:ext cx="514376" cy="51437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78FE3C0-C335-4017-B5FE-5EFD1C67353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1847" y="5970664"/>
            <a:ext cx="1397072" cy="65408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30B0040-3480-4BEC-927E-0CEBCA6BCA5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04598" y="5900811"/>
            <a:ext cx="730288" cy="72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0692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9E056-8D65-41F6-8B06-46B42D72D754}" type="datetimeFigureOut">
              <a:rPr lang="ru-RU" smtClean="0"/>
              <a:pPr/>
              <a:t>27.11.2021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D0EF2-5AFF-449F-AED1-7F595D0401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0727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89" r:id="rId3"/>
    <p:sldLayoutId id="2147483690" r:id="rId4"/>
    <p:sldLayoutId id="2147483691" r:id="rId5"/>
    <p:sldLayoutId id="2147483685" r:id="rId6"/>
    <p:sldLayoutId id="2147483686" r:id="rId7"/>
    <p:sldLayoutId id="2147483687" r:id="rId8"/>
    <p:sldLayoutId id="2147483688" r:id="rId9"/>
    <p:sldLayoutId id="2147483677" r:id="rId10"/>
    <p:sldLayoutId id="2147483693" r:id="rId11"/>
    <p:sldLayoutId id="214748369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02EF3F-E138-41C6-928C-8DA3C5E745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Зоонозы крупного рогатого скота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F569F0D-AA42-4599-9A27-B19FC270CA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0312" y="5250093"/>
            <a:ext cx="4974086" cy="598381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Эксперт Молочного </a:t>
            </a:r>
            <a:r>
              <a:rPr lang="ru-RU" dirty="0" smtClean="0"/>
              <a:t>Союза </a:t>
            </a:r>
            <a:r>
              <a:rPr lang="ru-RU" dirty="0" smtClean="0"/>
              <a:t>России</a:t>
            </a:r>
          </a:p>
          <a:p>
            <a:r>
              <a:rPr lang="ru-RU" dirty="0" smtClean="0"/>
              <a:t>Репина </a:t>
            </a:r>
            <a:r>
              <a:rPr lang="ru-RU" dirty="0" smtClean="0"/>
              <a:t>Елена А. </a:t>
            </a:r>
            <a:endParaRPr lang="ru-RU" dirty="0"/>
          </a:p>
        </p:txBody>
      </p:sp>
      <p:pic>
        <p:nvPicPr>
          <p:cNvPr id="4" name="MSD_AH">
            <a:extLst>
              <a:ext uri="{FF2B5EF4-FFF2-40B4-BE49-F238E27FC236}">
                <a16:creationId xmlns:a16="http://schemas.microsoft.com/office/drawing/2014/main" xmlns="" id="{6823573A-944C-47E4-BC8B-1800611636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7228" y="610410"/>
            <a:ext cx="1397072" cy="65408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99AAB9D-5382-4250-9B7E-C9DCEC501E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55663" y="509442"/>
            <a:ext cx="926955" cy="736598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6EDAF734-1AB1-4A91-BBAC-1C29E13B19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89408" y="612876"/>
            <a:ext cx="1771147" cy="55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3171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err="1" smtClean="0"/>
              <a:t>РНК-вирус</a:t>
            </a:r>
            <a:r>
              <a:rPr lang="ru-RU" dirty="0" smtClean="0"/>
              <a:t>, сем.</a:t>
            </a:r>
            <a:r>
              <a:rPr lang="en-US" dirty="0" err="1" smtClean="0"/>
              <a:t>Retroviridae</a:t>
            </a:r>
            <a:r>
              <a:rPr lang="en-US" dirty="0" smtClean="0"/>
              <a:t>, </a:t>
            </a:r>
            <a:r>
              <a:rPr lang="ru-RU" dirty="0" smtClean="0"/>
              <a:t>род </a:t>
            </a:r>
            <a:r>
              <a:rPr lang="en-US" dirty="0" err="1" smtClean="0"/>
              <a:t>Deltaretrovirus</a:t>
            </a:r>
            <a:r>
              <a:rPr lang="ru-RU" dirty="0" smtClean="0"/>
              <a:t>;</a:t>
            </a:r>
            <a:endParaRPr lang="en-US" dirty="0" smtClean="0"/>
          </a:p>
          <a:p>
            <a:r>
              <a:rPr lang="ru-RU" dirty="0" smtClean="0"/>
              <a:t>Молоко больных животных содержит канцерогенные метаболиты;</a:t>
            </a:r>
          </a:p>
          <a:p>
            <a:r>
              <a:rPr lang="ru-RU" dirty="0" smtClean="0"/>
              <a:t>Вирус лейкоза КРС способен реплицировать </a:t>
            </a:r>
            <a:r>
              <a:rPr lang="ru-RU" dirty="0" err="1" smtClean="0"/>
              <a:t>провирусную</a:t>
            </a:r>
            <a:r>
              <a:rPr lang="ru-RU" dirty="0" smtClean="0"/>
              <a:t> ДНК в тканях человека, что дает возможность предположить роль пускового фактора </a:t>
            </a:r>
            <a:r>
              <a:rPr lang="ru-RU" dirty="0" err="1" smtClean="0"/>
              <a:t>онкопроцесса</a:t>
            </a:r>
            <a:endParaRPr lang="ru-RU" dirty="0" smtClean="0"/>
          </a:p>
          <a:p>
            <a:r>
              <a:rPr lang="ru-RU" dirty="0" smtClean="0"/>
              <a:t>В период с 2000 по 2020 год сдано на убой </a:t>
            </a:r>
            <a:r>
              <a:rPr lang="ru-RU" dirty="0" smtClean="0"/>
              <a:t>857 236 голов </a:t>
            </a:r>
            <a:r>
              <a:rPr lang="ru-RU" dirty="0" smtClean="0"/>
              <a:t>КРС</a:t>
            </a:r>
          </a:p>
          <a:p>
            <a:r>
              <a:rPr lang="ru-RU" dirty="0" smtClean="0"/>
              <a:t>Ущерб от недополученного молока с 2010 по 2020 </a:t>
            </a:r>
            <a:r>
              <a:rPr lang="ru-RU" dirty="0" err="1" smtClean="0"/>
              <a:t>гг</a:t>
            </a:r>
            <a:r>
              <a:rPr lang="ru-RU" dirty="0" smtClean="0"/>
              <a:t> – 3,5 млрд.рублей</a:t>
            </a:r>
          </a:p>
          <a:p>
            <a:r>
              <a:rPr lang="ru-RU" dirty="0" smtClean="0"/>
              <a:t>В</a:t>
            </a:r>
            <a:r>
              <a:rPr lang="en-US" dirty="0" smtClean="0"/>
              <a:t> </a:t>
            </a:r>
            <a:r>
              <a:rPr lang="en-US" dirty="0" err="1" smtClean="0"/>
              <a:t>официальных</a:t>
            </a:r>
            <a:r>
              <a:rPr lang="en-US" dirty="0" smtClean="0"/>
              <a:t> </a:t>
            </a:r>
            <a:r>
              <a:rPr lang="en-US" dirty="0" err="1" smtClean="0"/>
              <a:t>отчетах</a:t>
            </a:r>
            <a:r>
              <a:rPr lang="en-US" dirty="0" smtClean="0"/>
              <a:t> </a:t>
            </a:r>
            <a:r>
              <a:rPr lang="en-US" dirty="0" err="1" smtClean="0"/>
              <a:t>указывается</a:t>
            </a:r>
            <a:r>
              <a:rPr lang="en-US" dirty="0" smtClean="0"/>
              <a:t> </a:t>
            </a:r>
            <a:r>
              <a:rPr lang="en-US" dirty="0" err="1" smtClean="0"/>
              <a:t>невозможность</a:t>
            </a:r>
            <a:r>
              <a:rPr lang="en-US" dirty="0" smtClean="0"/>
              <a:t> </a:t>
            </a:r>
            <a:r>
              <a:rPr lang="en-US" dirty="0" err="1" smtClean="0"/>
              <a:t>объективной</a:t>
            </a:r>
            <a:r>
              <a:rPr lang="en-US" dirty="0" smtClean="0"/>
              <a:t> </a:t>
            </a:r>
            <a:r>
              <a:rPr lang="en-US" dirty="0" err="1" smtClean="0"/>
              <a:t>оценки</a:t>
            </a:r>
            <a:r>
              <a:rPr lang="en-US" dirty="0" smtClean="0"/>
              <a:t> </a:t>
            </a:r>
            <a:r>
              <a:rPr lang="en-US" dirty="0" err="1" smtClean="0"/>
              <a:t>ситуации</a:t>
            </a:r>
            <a:r>
              <a:rPr lang="en-US" dirty="0" smtClean="0"/>
              <a:t> </a:t>
            </a:r>
            <a:r>
              <a:rPr lang="en-US" dirty="0" err="1" smtClean="0"/>
              <a:t>по</a:t>
            </a:r>
            <a:r>
              <a:rPr lang="en-US" dirty="0" smtClean="0"/>
              <a:t> </a:t>
            </a:r>
            <a:r>
              <a:rPr lang="en-US" dirty="0" err="1" smtClean="0"/>
              <a:t>лейкозу</a:t>
            </a:r>
            <a:r>
              <a:rPr lang="en-US" dirty="0" smtClean="0"/>
              <a:t> </a:t>
            </a:r>
            <a:r>
              <a:rPr lang="en-US" dirty="0" smtClean="0"/>
              <a:t>КРС</a:t>
            </a:r>
            <a:r>
              <a:rPr lang="ru-RU" dirty="0" smtClean="0"/>
              <a:t> (проверяется от 54% до 62% списочного поголовья)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00100" y="316423"/>
            <a:ext cx="11083689" cy="565578"/>
          </a:xfrm>
        </p:spPr>
        <p:txBody>
          <a:bodyPr/>
          <a:lstStyle/>
          <a:p>
            <a:r>
              <a:rPr lang="ru-RU" dirty="0" smtClean="0"/>
              <a:t>Лейкоз</a:t>
            </a: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700" y="1530516"/>
            <a:ext cx="6113912" cy="405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7150299F-FBF9-40AD-A425-54E1B45AE2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74059" y="1226916"/>
            <a:ext cx="11009731" cy="473337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Ф</a:t>
            </a:r>
            <a:r>
              <a:rPr lang="ru-RU" dirty="0" smtClean="0"/>
              <a:t>инансирование НИР в направлении инфекционных заболеваний.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dirty="0" smtClean="0"/>
              <a:t>Разработка и внедрение актуальных правил профилактики и ликвидации инфекционных заболеваний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dirty="0" smtClean="0"/>
              <a:t>Доступность лабораторной диагностики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У</a:t>
            </a:r>
            <a:r>
              <a:rPr lang="ru-RU" dirty="0" smtClean="0"/>
              <a:t>жесточение ответственности за нарушение правил </a:t>
            </a:r>
            <a:r>
              <a:rPr lang="ru-RU" dirty="0" err="1" smtClean="0"/>
              <a:t>карантинирования</a:t>
            </a:r>
            <a:r>
              <a:rPr lang="ru-RU" dirty="0" smtClean="0"/>
              <a:t> животных, блокирование нелегального перемещения животных.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dirty="0" smtClean="0"/>
              <a:t> Отслеживание эффективности </a:t>
            </a:r>
            <a:r>
              <a:rPr lang="ru-RU" dirty="0" err="1" smtClean="0"/>
              <a:t>вакцинопрофилактики</a:t>
            </a:r>
            <a:r>
              <a:rPr lang="ru-RU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dirty="0" smtClean="0"/>
              <a:t>Организация разъяснительных обучающих мероприятий для специалистов на местах.</a:t>
            </a:r>
          </a:p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8724AD45-4CBB-4A36-BD51-6A644B6FE5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353" y="316423"/>
            <a:ext cx="11134165" cy="565578"/>
          </a:xfrm>
        </p:spPr>
        <p:txBody>
          <a:bodyPr/>
          <a:lstStyle/>
          <a:p>
            <a:r>
              <a:rPr lang="ru-RU" dirty="0" smtClean="0"/>
              <a:t>Пути решения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02319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50496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93211F-D38C-4066-BC35-3C3CC9E03B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0013" y="312486"/>
            <a:ext cx="11133778" cy="410984"/>
          </a:xfrm>
        </p:spPr>
        <p:txBody>
          <a:bodyPr/>
          <a:lstStyle/>
          <a:p>
            <a:r>
              <a:rPr lang="ru-RU" dirty="0" smtClean="0"/>
              <a:t>Основные зоонозы крупного рогатого скота 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sz="2000" dirty="0" smtClean="0"/>
              <a:t>по данным ИАЦ </a:t>
            </a:r>
            <a:r>
              <a:rPr lang="ru-RU" sz="2000" dirty="0" err="1" smtClean="0"/>
              <a:t>Россельхознадзора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13BCADE-56F1-42BA-8004-01A8CD5226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4717" y="1413301"/>
            <a:ext cx="4620733" cy="454699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БЕШЕНСТВО – </a:t>
            </a:r>
            <a:r>
              <a:rPr lang="ru-RU" dirty="0" err="1" smtClean="0"/>
              <a:t>природноочаговое</a:t>
            </a:r>
            <a:r>
              <a:rPr lang="ru-RU" dirty="0" smtClean="0"/>
              <a:t> заболевание, стойкое неблагополучие, по заболеваемости – убывающий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БРУЦЕЛЛЕЗ </a:t>
            </a:r>
            <a:r>
              <a:rPr lang="ru-RU" dirty="0" smtClean="0"/>
              <a:t>– стойкое неблагополучие</a:t>
            </a:r>
            <a:r>
              <a:rPr lang="ru-RU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dirty="0" smtClean="0"/>
              <a:t>ЯЩУР </a:t>
            </a:r>
            <a:r>
              <a:rPr lang="ru-RU" dirty="0" smtClean="0"/>
              <a:t>- угроза заноса на территорию Российской Федерации сохраняется, особенно в регионы, граничащие с </a:t>
            </a:r>
            <a:r>
              <a:rPr lang="ru-RU" dirty="0" err="1" smtClean="0"/>
              <a:t>эндемичными</a:t>
            </a:r>
            <a:r>
              <a:rPr lang="ru-RU" dirty="0" smtClean="0"/>
              <a:t> </a:t>
            </a:r>
            <a:r>
              <a:rPr lang="ru-RU" dirty="0" smtClean="0"/>
              <a:t>странами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ЛЕПТОСПИРОЗ – </a:t>
            </a:r>
            <a:r>
              <a:rPr lang="ru-RU" dirty="0" err="1" smtClean="0"/>
              <a:t>природноочаговая</a:t>
            </a:r>
            <a:r>
              <a:rPr lang="ru-RU" dirty="0" smtClean="0"/>
              <a:t> и синантропная </a:t>
            </a:r>
            <a:r>
              <a:rPr lang="ru-RU" dirty="0" err="1" smtClean="0"/>
              <a:t>эндемичность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dirty="0" smtClean="0"/>
              <a:t>СИБИРСКАЯ ЯЗВА – </a:t>
            </a:r>
            <a:r>
              <a:rPr lang="ru-RU" dirty="0" err="1" smtClean="0"/>
              <a:t>эндемичная</a:t>
            </a:r>
            <a:r>
              <a:rPr lang="ru-RU" dirty="0" smtClean="0"/>
              <a:t> </a:t>
            </a:r>
            <a:r>
              <a:rPr lang="ru-RU" dirty="0" err="1" smtClean="0"/>
              <a:t>опастность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dirty="0" smtClean="0"/>
              <a:t>ТУБЕРКУЛЕЗ – риск распространения сохраняется, многолетний тренд - убывающий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ЛЕЙКОЗ -  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xmlns="" id="{313BCADE-56F1-42BA-8004-01A8CD5226A4}"/>
              </a:ext>
            </a:extLst>
          </p:cNvPr>
          <p:cNvSpPr txBox="1">
            <a:spLocks/>
          </p:cNvSpPr>
          <p:nvPr/>
        </p:nvSpPr>
        <p:spPr>
          <a:xfrm>
            <a:off x="6675917" y="1432351"/>
            <a:ext cx="4849334" cy="4546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1" y="1229799"/>
            <a:ext cx="6457950" cy="4771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238438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B4CB7232-BDF8-4D86-89A5-779A798DCC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1036320"/>
            <a:ext cx="9265920" cy="4190999"/>
          </a:xfrm>
        </p:spPr>
        <p:txBody>
          <a:bodyPr/>
          <a:lstStyle/>
          <a:p>
            <a:pPr algn="ctr"/>
            <a:r>
              <a:rPr lang="ru-RU" sz="3200" u="sng" dirty="0" smtClean="0"/>
              <a:t>Все производители</a:t>
            </a:r>
            <a:r>
              <a:rPr lang="ru-RU" sz="3200" dirty="0" smtClean="0"/>
              <a:t>, независимо от уровня и масштабов производства, должны привлекаться к разработке и осуществлению программ по профилактике заболеваний и охране здоровья животных, повышению уровня безопасности пищевых продуктов.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55748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5F874DFA-7113-42A5-A10F-2D3C245F37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851" y="312486"/>
            <a:ext cx="10989939" cy="410984"/>
          </a:xfrm>
        </p:spPr>
        <p:txBody>
          <a:bodyPr/>
          <a:lstStyle/>
          <a:p>
            <a:r>
              <a:rPr lang="ru-RU" dirty="0" smtClean="0"/>
              <a:t>Ящур</a:t>
            </a:r>
            <a:endParaRPr lang="ru-RU" dirty="0"/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xmlns="" id="{06529A45-0931-4863-8F02-380B9782FF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4717" y="1413301"/>
            <a:ext cx="6954466" cy="454699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dirty="0" err="1" smtClean="0"/>
              <a:t>Высококонтагиозное</a:t>
            </a:r>
            <a:r>
              <a:rPr lang="ru-RU" dirty="0" smtClean="0"/>
              <a:t> заболевание вирусной природы, характеризуется эрозивными поражениями слизистых оболочек;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Глобальная стратегия борьбы с ящуром. Цель: сокращение и ликвидация ящура к 2027 году.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Территория РФ имеет статус МЭБ «Свободна от ящура без применения  вакцинации», проводится вакцинация </a:t>
            </a:r>
            <a:r>
              <a:rPr lang="ru-RU" dirty="0" smtClean="0"/>
              <a:t>животных в пограничных районах (граничащих с неблагополучными по ящуру странами).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5" name="Подзаголовок 3">
            <a:extLst>
              <a:ext uri="{FF2B5EF4-FFF2-40B4-BE49-F238E27FC236}">
                <a16:creationId xmlns:a16="http://schemas.microsoft.com/office/drawing/2014/main" xmlns="" id="{06529A45-0931-4863-8F02-380B9782FFB6}"/>
              </a:ext>
            </a:extLst>
          </p:cNvPr>
          <p:cNvSpPr txBox="1">
            <a:spLocks/>
          </p:cNvSpPr>
          <p:nvPr/>
        </p:nvSpPr>
        <p:spPr>
          <a:xfrm>
            <a:off x="8743307" y="1051994"/>
            <a:ext cx="3203826" cy="4546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81663" y="1215573"/>
            <a:ext cx="2815119" cy="3994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822277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A645DD81-CAE5-41E6-A95D-05F59D0FF5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3029" y="312486"/>
            <a:ext cx="11020762" cy="410984"/>
          </a:xfrm>
        </p:spPr>
        <p:txBody>
          <a:bodyPr/>
          <a:lstStyle/>
          <a:p>
            <a:r>
              <a:rPr lang="ru-RU" dirty="0" smtClean="0"/>
              <a:t>Бешенство</a:t>
            </a:r>
            <a:endParaRPr lang="ru-RU" dirty="0"/>
          </a:p>
        </p:txBody>
      </p:sp>
      <p:sp>
        <p:nvSpPr>
          <p:cNvPr id="7" name="Подзаголовок 6">
            <a:extLst>
              <a:ext uri="{FF2B5EF4-FFF2-40B4-BE49-F238E27FC236}">
                <a16:creationId xmlns:a16="http://schemas.microsoft.com/office/drawing/2014/main" xmlns="" id="{4EFB2446-32CB-4E78-9C1C-005AB8AC34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78256" y="1218092"/>
            <a:ext cx="2075380" cy="454699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О</a:t>
            </a:r>
            <a:endParaRPr lang="ru-RU" dirty="0"/>
          </a:p>
        </p:txBody>
      </p:sp>
      <p:sp>
        <p:nvSpPr>
          <p:cNvPr id="4" name="Подзаголовок 6">
            <a:extLst>
              <a:ext uri="{FF2B5EF4-FFF2-40B4-BE49-F238E27FC236}">
                <a16:creationId xmlns:a16="http://schemas.microsoft.com/office/drawing/2014/main" xmlns="" id="{4EFB2446-32CB-4E78-9C1C-005AB8AC3424}"/>
              </a:ext>
            </a:extLst>
          </p:cNvPr>
          <p:cNvSpPr txBox="1">
            <a:spLocks/>
          </p:cNvSpPr>
          <p:nvPr/>
        </p:nvSpPr>
        <p:spPr>
          <a:xfrm>
            <a:off x="727753" y="1195831"/>
            <a:ext cx="4758648" cy="4722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defTabSz="9144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ru-RU" sz="1400" dirty="0" smtClean="0"/>
              <a:t> 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Бешенство – </a:t>
            </a:r>
            <a:r>
              <a:rPr lang="ru-RU" sz="1400" dirty="0" err="1" smtClean="0">
                <a:solidFill>
                  <a:schemeClr val="bg2">
                    <a:lumMod val="50000"/>
                  </a:schemeClr>
                </a:solidFill>
              </a:rPr>
              <a:t>природноочаговое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bg2">
                    <a:lumMod val="50000"/>
                  </a:schemeClr>
                </a:solidFill>
              </a:rPr>
              <a:t>особоопастное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 заболевание вирусной природы </a:t>
            </a:r>
          </a:p>
          <a:p>
            <a:pPr lvl="0" defTabSz="9144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ru-RU" sz="1400" u="sng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400" u="sng" dirty="0" smtClean="0">
                <a:solidFill>
                  <a:schemeClr val="bg2">
                    <a:lumMod val="50000"/>
                  </a:schemeClr>
                </a:solidFill>
              </a:rPr>
              <a:t>Бешенство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 является приоритетным зоонозным заболеванием для всех 53 стран-членов МЭБ Европейского региона.</a:t>
            </a:r>
            <a:endParaRPr lang="ru-RU" sz="1400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0" defTabSz="9144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 Каждый 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год 28 сентября отмечается Всемирный день борьбы с 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бешенством 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(WRD) - это день действий и повышения осведомленности, солидарности и 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празднования.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lvl="0" defTabSz="9144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Глобальный стратегический план по ликвидации смертности людей от бешенства, передаваемого собаками «Ноль 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смертей от бешенства среди людей к 2030 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году». </a:t>
            </a:r>
          </a:p>
          <a:p>
            <a:pPr lvl="0" defTabSz="9144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Решение 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проблемы  - вакцинация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7848" y="929503"/>
            <a:ext cx="6420724" cy="4556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594989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E502C7-88C4-4BEE-89D1-96F06B3A18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1933" y="312485"/>
            <a:ext cx="11061858" cy="808391"/>
          </a:xfrm>
        </p:spPr>
        <p:txBody>
          <a:bodyPr/>
          <a:lstStyle/>
          <a:p>
            <a:r>
              <a:rPr lang="ru-RU" dirty="0" smtClean="0"/>
              <a:t>Сибирская язва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1800" dirty="0" smtClean="0"/>
              <a:t>(по данным отчета Ставропольского  НИ противочумного института)</a:t>
            </a:r>
            <a:endParaRPr lang="ru-RU" sz="18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574D3FD-43D9-4142-9834-44B1684A6D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960" y="1331108"/>
            <a:ext cx="5929343" cy="454699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dirty="0" err="1" smtClean="0"/>
              <a:t>Особоопасное</a:t>
            </a:r>
            <a:r>
              <a:rPr lang="ru-RU" dirty="0" smtClean="0"/>
              <a:t> заболевание всех видов животных и </a:t>
            </a:r>
            <a:r>
              <a:rPr lang="ru-RU" dirty="0" smtClean="0"/>
              <a:t>человека, </a:t>
            </a:r>
            <a:r>
              <a:rPr lang="ru-RU" dirty="0" smtClean="0"/>
              <a:t>бактериальной природы.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dirty="0" smtClean="0"/>
              <a:t>Стационарное неблагополучие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С 1900 года на территории РФ  более 70 тысяч вспышек заболевания;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dirty="0" smtClean="0"/>
              <a:t>Свыше 35 тыс. стационарно неблагополучных пунктов (24 % территории страны), 8-14 тыс.сибиреязвенных захоронений;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dirty="0" smtClean="0"/>
              <a:t>Большая часть СЯЗ не соответствует ветеринарно-санитарным нормам содержания и не имеет хозяйственной принадлежности;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В зоны затопления попадают 192 СЯЗ (ЦФО – 153, УФО – 21, ПФО – 8, ДФО – 5, СКФО – 3, СФО – 2);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1/3 СЯЗ расположения в зоне жилой застройки;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Наличие «моровых полей» (значительные площади, где наблюдался массовый падеж, не имеют четких границ);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Ве</a:t>
            </a:r>
            <a:r>
              <a:rPr lang="ru-RU" dirty="0" smtClean="0"/>
              <a:t>роятность вскрытия почвенных очагов при изменении климатических условий и </a:t>
            </a:r>
            <a:r>
              <a:rPr lang="ru-RU" dirty="0" err="1" smtClean="0"/>
              <a:t>хоз.деятельности</a:t>
            </a:r>
            <a:r>
              <a:rPr lang="ru-RU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xmlns="" id="{9574D3FD-43D9-4142-9834-44B1684A6DEE}"/>
              </a:ext>
            </a:extLst>
          </p:cNvPr>
          <p:cNvSpPr txBox="1">
            <a:spLocks/>
          </p:cNvSpPr>
          <p:nvPr/>
        </p:nvSpPr>
        <p:spPr>
          <a:xfrm>
            <a:off x="7025640" y="3816683"/>
            <a:ext cx="4586920" cy="1502077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0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класс – нет данных о вспышках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400" baseline="0" dirty="0" smtClean="0">
                <a:solidFill>
                  <a:schemeClr val="accent3"/>
                </a:solidFill>
              </a:rPr>
              <a:t>1</a:t>
            </a:r>
            <a:r>
              <a:rPr lang="ru-RU" sz="1400" dirty="0" smtClean="0">
                <a:solidFill>
                  <a:schemeClr val="accent3"/>
                </a:solidFill>
              </a:rPr>
              <a:t> класс – 1-4 СНП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класс – 5-9 СНП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400" dirty="0" smtClean="0">
                <a:solidFill>
                  <a:schemeClr val="accent3"/>
                </a:solidFill>
              </a:rPr>
              <a:t>3класс – 10-19 СНП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 класс – 20-39 СНП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400" dirty="0" smtClean="0">
                <a:solidFill>
                  <a:schemeClr val="accent3"/>
                </a:solidFill>
              </a:rPr>
              <a:t>5 класс – 40-59 СНП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 класс – 60-79 СНП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400" dirty="0" smtClean="0">
                <a:solidFill>
                  <a:schemeClr val="accent3"/>
                </a:solidFill>
              </a:rPr>
              <a:t>7 класс – 80 и более СНП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9767" y="1101948"/>
            <a:ext cx="543877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400069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2588FF-8B64-49EA-A94E-E0E2A1AC59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480" y="316423"/>
            <a:ext cx="11091309" cy="565578"/>
          </a:xfrm>
        </p:spPr>
        <p:txBody>
          <a:bodyPr/>
          <a:lstStyle/>
          <a:p>
            <a:r>
              <a:rPr lang="ru-RU" dirty="0" smtClean="0"/>
              <a:t>Бруцеллез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B6E92D4-D324-4CD3-B623-A5E253568ED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 smtClean="0"/>
              <a:t>Высококонтагиозный</a:t>
            </a:r>
            <a:r>
              <a:rPr lang="ru-RU" dirty="0" smtClean="0"/>
              <a:t> зооноз, вызываемый </a:t>
            </a:r>
            <a:r>
              <a:rPr lang="ru-RU" dirty="0" err="1" smtClean="0"/>
              <a:t>бактериами</a:t>
            </a:r>
            <a:r>
              <a:rPr lang="ru-RU" dirty="0" smtClean="0"/>
              <a:t> семейства </a:t>
            </a:r>
            <a:r>
              <a:rPr lang="en-US" dirty="0" err="1" smtClean="0"/>
              <a:t>Brucella</a:t>
            </a:r>
            <a:endParaRPr lang="ru-RU" dirty="0" smtClean="0"/>
          </a:p>
          <a:p>
            <a:r>
              <a:rPr lang="ru-RU" dirty="0" smtClean="0"/>
              <a:t>Многолетний тренд – нарастающий;</a:t>
            </a:r>
          </a:p>
          <a:p>
            <a:r>
              <a:rPr lang="ru-RU" dirty="0" smtClean="0"/>
              <a:t>В 2020 году выявлено 430 неблагополучных пунктов (НП0; 1кв 2021 – 69 НП</a:t>
            </a:r>
          </a:p>
          <a:p>
            <a:r>
              <a:rPr lang="ru-RU" dirty="0" smtClean="0"/>
              <a:t>Риск распространения высокий из-за нелегального перемещения животных, особенно из </a:t>
            </a:r>
            <a:r>
              <a:rPr lang="ru-RU" dirty="0" err="1" smtClean="0"/>
              <a:t>эндемичных</a:t>
            </a:r>
            <a:r>
              <a:rPr lang="ru-RU" dirty="0" smtClean="0"/>
              <a:t> районов.</a:t>
            </a:r>
          </a:p>
          <a:p>
            <a:r>
              <a:rPr lang="ru-RU" dirty="0" smtClean="0"/>
              <a:t>Новые правила ликвидации бруцеллеза вступают в силу с марта 2022 года, сроком действия до 1 марта 2028 года.</a:t>
            </a:r>
          </a:p>
          <a:p>
            <a:r>
              <a:rPr lang="ru-RU" dirty="0" smtClean="0"/>
              <a:t>В неблагополучных зонах проводится обязательная </a:t>
            </a:r>
            <a:r>
              <a:rPr lang="ru-RU" dirty="0" err="1" smtClean="0"/>
              <a:t>вакцинопрофилактика</a:t>
            </a:r>
            <a:r>
              <a:rPr lang="ru-RU" dirty="0" smtClean="0"/>
              <a:t> (КРС -</a:t>
            </a:r>
            <a:r>
              <a:rPr lang="ru-RU" dirty="0" err="1" smtClean="0"/>
              <a:t>шт</a:t>
            </a:r>
            <a:r>
              <a:rPr lang="ru-RU" dirty="0" smtClean="0"/>
              <a:t> 82, МРС – шт19);</a:t>
            </a:r>
          </a:p>
          <a:p>
            <a:r>
              <a:rPr lang="ru-RU" dirty="0" smtClean="0"/>
              <a:t>Ежегодное  серологическое исследование всего поголовья КРС и МРС в стране</a:t>
            </a:r>
          </a:p>
          <a:p>
            <a:r>
              <a:rPr lang="ru-RU" dirty="0" smtClean="0"/>
              <a:t>Стойкое неблагополучие</a:t>
            </a:r>
          </a:p>
          <a:p>
            <a:endParaRPr lang="ru-RU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D68BA97-0A01-481D-917A-900B8941A3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5213" y="1288552"/>
            <a:ext cx="5818187" cy="4378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698856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Хроническое заболевание, общее для животных и человека, вызываемое бактерией </a:t>
            </a:r>
            <a:r>
              <a:rPr lang="en-US" dirty="0" smtClean="0"/>
              <a:t>Mycobacterium </a:t>
            </a:r>
            <a:r>
              <a:rPr lang="en-US" dirty="0" err="1" smtClean="0"/>
              <a:t>bovis</a:t>
            </a:r>
            <a:r>
              <a:rPr lang="ru-RU" dirty="0" smtClean="0"/>
              <a:t>.</a:t>
            </a:r>
          </a:p>
          <a:p>
            <a:r>
              <a:rPr lang="ru-RU" dirty="0" smtClean="0"/>
              <a:t>Диагностика – стандартной реакцией ГЗТ  (аллергическая проба);</a:t>
            </a:r>
          </a:p>
          <a:p>
            <a:r>
              <a:rPr lang="ru-RU" dirty="0" smtClean="0"/>
              <a:t>В 2020 году – 3 НП, в 1 </a:t>
            </a:r>
            <a:r>
              <a:rPr lang="ru-RU" dirty="0" err="1" smtClean="0"/>
              <a:t>кв</a:t>
            </a:r>
            <a:r>
              <a:rPr lang="ru-RU" dirty="0" smtClean="0"/>
              <a:t> 2021 – новых НП не зафиксировано, переходящий 1 (Омская обл.)</a:t>
            </a:r>
          </a:p>
          <a:p>
            <a:r>
              <a:rPr lang="ru-RU" dirty="0" smtClean="0"/>
              <a:t>Ситуация стабильная, тренд убывающий</a:t>
            </a:r>
          </a:p>
          <a:p>
            <a:r>
              <a:rPr lang="ru-RU" dirty="0" smtClean="0"/>
              <a:t>За 2020 год проведено 25 660,073 тыс.аллергических исследований КРС.</a:t>
            </a:r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57250" y="316423"/>
            <a:ext cx="11026539" cy="565578"/>
          </a:xfrm>
        </p:spPr>
        <p:txBody>
          <a:bodyPr/>
          <a:lstStyle/>
          <a:p>
            <a:r>
              <a:rPr lang="ru-RU" dirty="0" smtClean="0"/>
              <a:t>Туберкулез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7699" y="429898"/>
            <a:ext cx="5806651" cy="429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2"/>
          </p:nvPr>
        </p:nvSpPr>
        <p:spPr>
          <a:xfrm>
            <a:off x="571501" y="1226916"/>
            <a:ext cx="4953000" cy="4962747"/>
          </a:xfrm>
        </p:spPr>
        <p:txBody>
          <a:bodyPr/>
          <a:lstStyle/>
          <a:p>
            <a:r>
              <a:rPr lang="ru-RU" dirty="0" smtClean="0"/>
              <a:t>Острое инфекционное заболевание, характеризуется системным поражением органов и интоксикацией.</a:t>
            </a:r>
          </a:p>
          <a:p>
            <a:r>
              <a:rPr lang="ru-RU" dirty="0" smtClean="0"/>
              <a:t>Возбудитель – бактерии рода </a:t>
            </a:r>
            <a:r>
              <a:rPr lang="en-US" dirty="0" err="1" smtClean="0"/>
              <a:t>Leptospira</a:t>
            </a:r>
            <a:endParaRPr lang="ru-RU" dirty="0" smtClean="0"/>
          </a:p>
          <a:p>
            <a:r>
              <a:rPr lang="ru-RU" dirty="0" smtClean="0"/>
              <a:t>В 2020 году выявлено 118 НП по лептоспирозу КРС,  13 НП </a:t>
            </a:r>
            <a:r>
              <a:rPr lang="ru-RU" dirty="0" smtClean="0"/>
              <a:t> </a:t>
            </a:r>
            <a:r>
              <a:rPr lang="ru-RU" dirty="0" smtClean="0"/>
              <a:t>- свиней, 3 НП МРС, 7 НП –среди собак</a:t>
            </a:r>
          </a:p>
          <a:p>
            <a:r>
              <a:rPr lang="ru-RU" dirty="0" smtClean="0"/>
              <a:t>Многолетний тренд по КРС- восходящий</a:t>
            </a:r>
          </a:p>
          <a:p>
            <a:r>
              <a:rPr lang="ru-RU" dirty="0" err="1" smtClean="0"/>
              <a:t>Вакцинопрофилактика</a:t>
            </a:r>
            <a:r>
              <a:rPr lang="ru-RU" dirty="0" smtClean="0"/>
              <a:t>  - 8988,272 </a:t>
            </a:r>
            <a:r>
              <a:rPr lang="ru-RU" dirty="0" err="1" smtClean="0"/>
              <a:t>тыс.головообработок</a:t>
            </a:r>
            <a:r>
              <a:rPr lang="ru-RU" dirty="0" smtClean="0"/>
              <a:t> КРС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04850" y="316423"/>
            <a:ext cx="11178939" cy="565578"/>
          </a:xfrm>
        </p:spPr>
        <p:txBody>
          <a:bodyPr/>
          <a:lstStyle/>
          <a:p>
            <a:r>
              <a:rPr lang="ru-RU" dirty="0" smtClean="0"/>
              <a:t>Лептоспироз</a:t>
            </a: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0700" y="1116874"/>
            <a:ext cx="6153151" cy="4714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MSD_AH_colors">
      <a:dk1>
        <a:srgbClr val="343C47"/>
      </a:dk1>
      <a:lt1>
        <a:srgbClr val="FFFFFF"/>
      </a:lt1>
      <a:dk2>
        <a:srgbClr val="00857C"/>
      </a:dk2>
      <a:lt2>
        <a:srgbClr val="FFFFFF"/>
      </a:lt2>
      <a:accent1>
        <a:srgbClr val="80C2BD"/>
      </a:accent1>
      <a:accent2>
        <a:srgbClr val="B2DAD8"/>
      </a:accent2>
      <a:accent3>
        <a:srgbClr val="888E93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7F7F7F"/>
      </a:folHlink>
    </a:clrScheme>
    <a:fontScheme name="MSD_AH_fonts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36000" tIns="36000" rIns="36000" bIns="36000" rtlCol="0" anchor="t" anchorCtr="0">
        <a:no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1657</TotalTime>
  <Words>702</Words>
  <Application>Microsoft Office PowerPoint</Application>
  <PresentationFormat>Произвольный</PresentationFormat>
  <Paragraphs>84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Зоонозы крупного рогатого скота</vt:lpstr>
      <vt:lpstr>Основные зоонозы крупного рогатого скота  (по данным ИАЦ Россельхознадзора)</vt:lpstr>
      <vt:lpstr>Все производители, независимо от уровня и масштабов производства, должны привлекаться к разработке и осуществлению программ по профилактике заболеваний и охране здоровья животных, повышению уровня безопасности пищевых продуктов. </vt:lpstr>
      <vt:lpstr>Ящур</vt:lpstr>
      <vt:lpstr>Бешенство</vt:lpstr>
      <vt:lpstr>Сибирская язва  (по данным отчета Ставропольского  НИ противочумного института)</vt:lpstr>
      <vt:lpstr>Бруцеллез</vt:lpstr>
      <vt:lpstr>Туберкулез</vt:lpstr>
      <vt:lpstr>Лептоспироз</vt:lpstr>
      <vt:lpstr>Лейкоз</vt:lpstr>
      <vt:lpstr>Пути решения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Рафек Билялетдинов</dc:creator>
  <cp:lastModifiedBy>Admin</cp:lastModifiedBy>
  <cp:revision>49</cp:revision>
  <dcterms:created xsi:type="dcterms:W3CDTF">2021-10-11T09:02:49Z</dcterms:created>
  <dcterms:modified xsi:type="dcterms:W3CDTF">2021-11-28T15:48:25Z</dcterms:modified>
</cp:coreProperties>
</file>