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tags/tag2.xml" ContentType="application/vnd.openxmlformats-officedocument.presentationml.tags+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tags/tag14.xml" ContentType="application/vnd.openxmlformats-officedocument.presentationml.tags+xml"/>
  <Default Extension="xlsx" ContentType="application/vnd.openxmlformats-officedocument.spreadsheetml.sheet"/>
  <Override PartName="/ppt/notesSlides/notesSlide7.xml" ContentType="application/vnd.openxmlformats-officedocument.presentationml.notesSlide+xml"/>
  <Override PartName="/ppt/notesSlides/notesSlide10.xml" ContentType="application/vnd.openxmlformats-officedocument.presentationml.notesSlide+xml"/>
  <Override PartName="/ppt/tags/tag12.xml" ContentType="application/vnd.openxmlformats-officedocument.presentationml.tag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834" r:id="rId1"/>
  </p:sldMasterIdLst>
  <p:notesMasterIdLst>
    <p:notesMasterId r:id="rId25"/>
  </p:notesMasterIdLst>
  <p:handoutMasterIdLst>
    <p:handoutMasterId r:id="rId26"/>
  </p:handoutMasterIdLst>
  <p:sldIdLst>
    <p:sldId id="715" r:id="rId2"/>
    <p:sldId id="675" r:id="rId3"/>
    <p:sldId id="719" r:id="rId4"/>
    <p:sldId id="718" r:id="rId5"/>
    <p:sldId id="716" r:id="rId6"/>
    <p:sldId id="687" r:id="rId7"/>
    <p:sldId id="686" r:id="rId8"/>
    <p:sldId id="684" r:id="rId9"/>
    <p:sldId id="690" r:id="rId10"/>
    <p:sldId id="713" r:id="rId11"/>
    <p:sldId id="720" r:id="rId12"/>
    <p:sldId id="714" r:id="rId13"/>
    <p:sldId id="717" r:id="rId14"/>
    <p:sldId id="721" r:id="rId15"/>
    <p:sldId id="724" r:id="rId16"/>
    <p:sldId id="725" r:id="rId17"/>
    <p:sldId id="726" r:id="rId18"/>
    <p:sldId id="727" r:id="rId19"/>
    <p:sldId id="732" r:id="rId20"/>
    <p:sldId id="728" r:id="rId21"/>
    <p:sldId id="731" r:id="rId22"/>
    <p:sldId id="722" r:id="rId23"/>
    <p:sldId id="540" r:id="rId24"/>
  </p:sldIdLst>
  <p:sldSz cx="9144000" cy="6858000" type="screen4x3"/>
  <p:notesSz cx="6669088" cy="9872663"/>
  <p:kinsoku lang="ja-JP" invalStChars="、。，．・：；？！゛゜ヽヾゝゞ々ー’”）〕］｝〉》」』】°‰′″℃￠％ぁぃぅぇぉっゃゅょゎァィゥェォッャュョヮヵヶ!%),.:;?]}｡｣､･ｧｨｩｪｫｬｭｮｯｰﾞﾟ" invalEndChars="‘“（〔［｛〈《「『【￥＄$([\{｢￡"/>
  <p:defaultTextStyle>
    <a:defPPr>
      <a:defRPr lang="en-GB"/>
    </a:defPPr>
    <a:lvl1pPr algn="l" rtl="0" eaLnBrk="0" fontAlgn="base" hangingPunct="0">
      <a:spcBef>
        <a:spcPct val="0"/>
      </a:spcBef>
      <a:spcAft>
        <a:spcPct val="0"/>
      </a:spcAft>
      <a:defRPr sz="1000" kern="1200">
        <a:solidFill>
          <a:schemeClr val="tx1"/>
        </a:solidFill>
        <a:latin typeface="Arial" charset="0"/>
        <a:ea typeface="Arial Unicode MS" pitchFamily="34" charset="-128"/>
        <a:cs typeface="Arial Unicode MS" pitchFamily="34" charset="-128"/>
      </a:defRPr>
    </a:lvl1pPr>
    <a:lvl2pPr marL="457200" algn="l" rtl="0" eaLnBrk="0" fontAlgn="base" hangingPunct="0">
      <a:spcBef>
        <a:spcPct val="0"/>
      </a:spcBef>
      <a:spcAft>
        <a:spcPct val="0"/>
      </a:spcAft>
      <a:defRPr sz="1000" kern="1200">
        <a:solidFill>
          <a:schemeClr val="tx1"/>
        </a:solidFill>
        <a:latin typeface="Arial" charset="0"/>
        <a:ea typeface="Arial Unicode MS" pitchFamily="34" charset="-128"/>
        <a:cs typeface="Arial Unicode MS" pitchFamily="34" charset="-128"/>
      </a:defRPr>
    </a:lvl2pPr>
    <a:lvl3pPr marL="914400" algn="l" rtl="0" eaLnBrk="0" fontAlgn="base" hangingPunct="0">
      <a:spcBef>
        <a:spcPct val="0"/>
      </a:spcBef>
      <a:spcAft>
        <a:spcPct val="0"/>
      </a:spcAft>
      <a:defRPr sz="1000" kern="1200">
        <a:solidFill>
          <a:schemeClr val="tx1"/>
        </a:solidFill>
        <a:latin typeface="Arial" charset="0"/>
        <a:ea typeface="Arial Unicode MS" pitchFamily="34" charset="-128"/>
        <a:cs typeface="Arial Unicode MS" pitchFamily="34" charset="-128"/>
      </a:defRPr>
    </a:lvl3pPr>
    <a:lvl4pPr marL="1371600" algn="l" rtl="0" eaLnBrk="0" fontAlgn="base" hangingPunct="0">
      <a:spcBef>
        <a:spcPct val="0"/>
      </a:spcBef>
      <a:spcAft>
        <a:spcPct val="0"/>
      </a:spcAft>
      <a:defRPr sz="1000" kern="1200">
        <a:solidFill>
          <a:schemeClr val="tx1"/>
        </a:solidFill>
        <a:latin typeface="Arial" charset="0"/>
        <a:ea typeface="Arial Unicode MS" pitchFamily="34" charset="-128"/>
        <a:cs typeface="Arial Unicode MS" pitchFamily="34" charset="-128"/>
      </a:defRPr>
    </a:lvl4pPr>
    <a:lvl5pPr marL="1828800" algn="l" rtl="0" eaLnBrk="0" fontAlgn="base" hangingPunct="0">
      <a:spcBef>
        <a:spcPct val="0"/>
      </a:spcBef>
      <a:spcAft>
        <a:spcPct val="0"/>
      </a:spcAft>
      <a:defRPr sz="10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10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10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10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1000" kern="1200">
        <a:solidFill>
          <a:schemeClr val="tx1"/>
        </a:solidFill>
        <a:latin typeface="Arial" charset="0"/>
        <a:ea typeface="Arial Unicode MS" pitchFamily="34" charset="-128"/>
        <a:cs typeface="Arial Unicode MS" pitchFamily="34"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221A86"/>
    <a:srgbClr val="1A90E0"/>
    <a:srgbClr val="1EAFDC"/>
    <a:srgbClr val="000066"/>
    <a:srgbClr val="103D82"/>
    <a:srgbClr val="F8B323"/>
    <a:srgbClr val="77AD1C"/>
    <a:srgbClr val="2DCD46"/>
    <a:srgbClr val="FE7D19"/>
    <a:srgbClr val="33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377" autoAdjust="0"/>
    <p:restoredTop sz="98430" autoAdjust="0"/>
  </p:normalViewPr>
  <p:slideViewPr>
    <p:cSldViewPr snapToGrid="0">
      <p:cViewPr>
        <p:scale>
          <a:sx n="90" d="100"/>
          <a:sy n="90" d="100"/>
        </p:scale>
        <p:origin x="-1474" y="38"/>
      </p:cViewPr>
      <p:guideLst>
        <p:guide orient="horz" pos="4229"/>
        <p:guide orient="horz" pos="4227"/>
        <p:guide orient="horz" pos="1246"/>
        <p:guide orient="horz" pos="799"/>
        <p:guide orient="horz" pos="451"/>
        <p:guide pos="5683"/>
        <p:guide pos="4959"/>
        <p:guide pos="4576"/>
        <p:guide pos="284"/>
        <p:guide pos="5704"/>
        <p:guide pos="112"/>
        <p:guide pos="5478"/>
      </p:guideLst>
    </p:cSldViewPr>
  </p:slideViewPr>
  <p:notesTextViewPr>
    <p:cViewPr>
      <p:scale>
        <a:sx n="66" d="100"/>
        <a:sy n="66" d="100"/>
      </p:scale>
      <p:origin x="0" y="0"/>
    </p:cViewPr>
  </p:notesTextViewPr>
  <p:sorterViewPr>
    <p:cViewPr>
      <p:scale>
        <a:sx n="80" d="100"/>
        <a:sy n="80" d="100"/>
      </p:scale>
      <p:origin x="0" y="29238"/>
    </p:cViewPr>
  </p:sorterViewPr>
  <p:notesViewPr>
    <p:cSldViewPr snapToGrid="0">
      <p:cViewPr>
        <p:scale>
          <a:sx n="75" d="100"/>
          <a:sy n="75" d="100"/>
        </p:scale>
        <p:origin x="-2232" y="-78"/>
      </p:cViewPr>
      <p:guideLst>
        <p:guide orient="horz" pos="3110"/>
        <p:guide pos="210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0067114093959757"/>
          <c:y val="3.7288135593220459E-2"/>
          <c:w val="0.90044742729306493"/>
          <c:h val="0.84576271186440677"/>
        </c:manualLayout>
      </c:layout>
      <c:barChart>
        <c:barDir val="col"/>
        <c:grouping val="clustered"/>
        <c:ser>
          <c:idx val="0"/>
          <c:order val="0"/>
          <c:tx>
            <c:strRef>
              <c:f>Sheet1!$A$2</c:f>
              <c:strCache>
                <c:ptCount val="1"/>
                <c:pt idx="0">
                  <c:v>2008 г.</c:v>
                </c:pt>
              </c:strCache>
            </c:strRef>
          </c:tx>
          <c:spPr>
            <a:solidFill>
              <a:schemeClr val="accent2"/>
            </a:solidFill>
            <a:ln w="6829">
              <a:solidFill>
                <a:schemeClr val="tx1"/>
              </a:solidFill>
              <a:prstDash val="solid"/>
            </a:ln>
          </c:spPr>
          <c:dPt>
            <c:idx val="4"/>
            <c:spPr>
              <a:solidFill>
                <a:schemeClr val="accent2"/>
              </a:solidFill>
              <a:ln w="6829">
                <a:solidFill>
                  <a:schemeClr val="tx1"/>
                </a:solidFill>
                <a:prstDash val="solid"/>
              </a:ln>
            </c:spPr>
          </c:dPt>
          <c:dLbls>
            <c:spPr>
              <a:noFill/>
              <a:ln w="13659">
                <a:noFill/>
              </a:ln>
            </c:spPr>
            <c:txPr>
              <a:bodyPr/>
              <a:lstStyle/>
              <a:p>
                <a:pPr>
                  <a:defRPr sz="968" b="1" i="0" u="none" strike="noStrike" baseline="0">
                    <a:solidFill>
                      <a:schemeClr val="tx1"/>
                    </a:solidFill>
                    <a:latin typeface="Arial"/>
                    <a:ea typeface="Arial"/>
                    <a:cs typeface="Arial"/>
                  </a:defRPr>
                </a:pPr>
                <a:endParaRPr lang="en-US"/>
              </a:p>
            </c:txPr>
            <c:showVal val="1"/>
          </c:dLbls>
          <c:cat>
            <c:numRef>
              <c:f>Sheet1!$B$1:$E$1</c:f>
              <c:numCache>
                <c:formatCode>General</c:formatCode>
                <c:ptCount val="4"/>
              </c:numCache>
            </c:numRef>
          </c:cat>
          <c:val>
            <c:numRef>
              <c:f>Sheet1!$B$2:$E$2</c:f>
              <c:numCache>
                <c:formatCode>General</c:formatCode>
                <c:ptCount val="4"/>
                <c:pt idx="0">
                  <c:v>30529</c:v>
                </c:pt>
                <c:pt idx="1">
                  <c:v>14678</c:v>
                </c:pt>
                <c:pt idx="2" formatCode="0">
                  <c:v>14047</c:v>
                </c:pt>
                <c:pt idx="3" formatCode="0">
                  <c:v>1804</c:v>
                </c:pt>
              </c:numCache>
            </c:numRef>
          </c:val>
        </c:ser>
        <c:ser>
          <c:idx val="1"/>
          <c:order val="1"/>
          <c:tx>
            <c:strRef>
              <c:f>Sheet1!$A$3</c:f>
              <c:strCache>
                <c:ptCount val="1"/>
                <c:pt idx="0">
                  <c:v>2009 г.</c:v>
                </c:pt>
              </c:strCache>
            </c:strRef>
          </c:tx>
          <c:spPr>
            <a:solidFill>
              <a:schemeClr val="accent1">
                <a:lumMod val="60000"/>
                <a:lumOff val="40000"/>
              </a:schemeClr>
            </a:solidFill>
            <a:ln w="6829">
              <a:solidFill>
                <a:schemeClr val="tx1"/>
              </a:solidFill>
              <a:prstDash val="solid"/>
            </a:ln>
          </c:spPr>
          <c:dLbls>
            <c:spPr>
              <a:noFill/>
              <a:ln w="13659">
                <a:noFill/>
              </a:ln>
            </c:spPr>
            <c:txPr>
              <a:bodyPr/>
              <a:lstStyle/>
              <a:p>
                <a:pPr>
                  <a:defRPr sz="968" b="1" i="0" u="none" strike="noStrike" baseline="0">
                    <a:solidFill>
                      <a:schemeClr val="tx1"/>
                    </a:solidFill>
                    <a:latin typeface="Arial"/>
                    <a:ea typeface="Arial"/>
                    <a:cs typeface="Arial"/>
                  </a:defRPr>
                </a:pPr>
                <a:endParaRPr lang="en-US"/>
              </a:p>
            </c:txPr>
            <c:showVal val="1"/>
          </c:dLbls>
          <c:cat>
            <c:numRef>
              <c:f>Sheet1!$B$1:$E$1</c:f>
              <c:numCache>
                <c:formatCode>General</c:formatCode>
                <c:ptCount val="4"/>
              </c:numCache>
            </c:numRef>
          </c:cat>
          <c:val>
            <c:numRef>
              <c:f>Sheet1!$B$3:$E$3</c:f>
              <c:numCache>
                <c:formatCode>General</c:formatCode>
                <c:ptCount val="4"/>
                <c:pt idx="0">
                  <c:v>30553</c:v>
                </c:pt>
                <c:pt idx="1">
                  <c:v>14282</c:v>
                </c:pt>
                <c:pt idx="2">
                  <c:v>14358</c:v>
                </c:pt>
                <c:pt idx="3">
                  <c:v>1913</c:v>
                </c:pt>
              </c:numCache>
            </c:numRef>
          </c:val>
        </c:ser>
        <c:gapWidth val="50"/>
        <c:axId val="109066112"/>
        <c:axId val="114507776"/>
      </c:barChart>
      <c:catAx>
        <c:axId val="109066112"/>
        <c:scaling>
          <c:orientation val="minMax"/>
        </c:scaling>
        <c:axPos val="b"/>
        <c:numFmt formatCode="General" sourceLinked="1"/>
        <c:tickLblPos val="nextTo"/>
        <c:spPr>
          <a:ln w="13659">
            <a:solidFill>
              <a:schemeClr val="tx1"/>
            </a:solidFill>
            <a:prstDash val="solid"/>
          </a:ln>
        </c:spPr>
        <c:txPr>
          <a:bodyPr rot="0" vert="horz"/>
          <a:lstStyle/>
          <a:p>
            <a:pPr>
              <a:defRPr sz="901" b="1" i="0" u="none" strike="noStrike" baseline="0">
                <a:solidFill>
                  <a:schemeClr val="tx1"/>
                </a:solidFill>
                <a:latin typeface="Arial"/>
                <a:ea typeface="Arial"/>
                <a:cs typeface="Arial"/>
              </a:defRPr>
            </a:pPr>
            <a:endParaRPr lang="en-US"/>
          </a:p>
        </c:txPr>
        <c:crossAx val="114507776"/>
        <c:crosses val="autoZero"/>
        <c:auto val="1"/>
        <c:lblAlgn val="ctr"/>
        <c:lblOffset val="100"/>
        <c:tickLblSkip val="1"/>
        <c:tickMarkSkip val="1"/>
      </c:catAx>
      <c:valAx>
        <c:axId val="114507776"/>
        <c:scaling>
          <c:orientation val="minMax"/>
        </c:scaling>
        <c:axPos val="l"/>
        <c:numFmt formatCode="General" sourceLinked="1"/>
        <c:tickLblPos val="nextTo"/>
        <c:spPr>
          <a:ln w="20489">
            <a:solidFill>
              <a:schemeClr val="tx1"/>
            </a:solidFill>
            <a:prstDash val="solid"/>
          </a:ln>
        </c:spPr>
        <c:txPr>
          <a:bodyPr rot="0" vert="horz"/>
          <a:lstStyle/>
          <a:p>
            <a:pPr>
              <a:defRPr sz="968" b="1" i="0" u="none" strike="noStrike" baseline="0">
                <a:solidFill>
                  <a:schemeClr val="tx1"/>
                </a:solidFill>
                <a:latin typeface="Arial"/>
                <a:ea typeface="Arial"/>
                <a:cs typeface="Arial"/>
              </a:defRPr>
            </a:pPr>
            <a:endParaRPr lang="en-US"/>
          </a:p>
        </c:txPr>
        <c:crossAx val="109066112"/>
        <c:crosses val="autoZero"/>
        <c:crossBetween val="between"/>
      </c:valAx>
      <c:spPr>
        <a:noFill/>
        <a:ln w="25312">
          <a:noFill/>
        </a:ln>
      </c:spPr>
    </c:plotArea>
    <c:plotVisOnly val="1"/>
    <c:dispBlanksAs val="gap"/>
  </c:chart>
  <c:spPr>
    <a:noFill/>
    <a:ln>
      <a:noFill/>
    </a:ln>
  </c:spPr>
  <c:txPr>
    <a:bodyPr/>
    <a:lstStyle/>
    <a:p>
      <a:pPr>
        <a:defRPr sz="968" b="1" i="0" u="none" strike="noStrike" baseline="0">
          <a:solidFill>
            <a:schemeClr val="tx1"/>
          </a:solidFill>
          <a:latin typeface="Arial"/>
          <a:ea typeface="Arial"/>
          <a:cs typeface="Arial"/>
        </a:defRPr>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idx="2"/>
          </p:nvPr>
        </p:nvSpPr>
        <p:spPr bwMode="auto">
          <a:xfrm>
            <a:off x="1038225" y="868363"/>
            <a:ext cx="4592638" cy="3444875"/>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889317" y="4690819"/>
            <a:ext cx="4873324" cy="4439777"/>
          </a:xfrm>
          <a:prstGeom prst="rect">
            <a:avLst/>
          </a:prstGeom>
          <a:noFill/>
          <a:ln w="12700">
            <a:noFill/>
            <a:miter lim="800000"/>
            <a:headEnd/>
            <a:tailEnd/>
          </a:ln>
          <a:effectLst/>
        </p:spPr>
        <p:txBody>
          <a:bodyPr vert="horz" wrap="square" lIns="91076" tIns="44739" rIns="91076" bIns="44739"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052" name="Rectangle 4"/>
          <p:cNvSpPr>
            <a:spLocks noGrp="1" noChangeArrowheads="1"/>
          </p:cNvSpPr>
          <p:nvPr>
            <p:ph type="hdr" sz="quarter"/>
          </p:nvPr>
        </p:nvSpPr>
        <p:spPr bwMode="auto">
          <a:xfrm>
            <a:off x="459455" y="254199"/>
            <a:ext cx="2990343" cy="249461"/>
          </a:xfrm>
          <a:prstGeom prst="rect">
            <a:avLst/>
          </a:prstGeom>
          <a:noFill/>
          <a:ln w="9525">
            <a:noFill/>
            <a:miter lim="800000"/>
            <a:headEnd/>
            <a:tailEnd/>
          </a:ln>
          <a:effectLst/>
        </p:spPr>
        <p:txBody>
          <a:bodyPr vert="horz" wrap="square" lIns="93710" tIns="46855" rIns="93710" bIns="46855" numCol="1" anchor="t" anchorCtr="0" compatLnSpc="1">
            <a:prstTxWarp prst="textNoShape">
              <a:avLst/>
            </a:prstTxWarp>
          </a:bodyPr>
          <a:lstStyle>
            <a:lvl1pPr defTabSz="935742">
              <a:defRPr sz="1200">
                <a:ea typeface="+mn-ea"/>
                <a:cs typeface="+mn-cs"/>
              </a:defRPr>
            </a:lvl1pPr>
          </a:lstStyle>
          <a:p>
            <a:pPr>
              <a:defRPr/>
            </a:pPr>
            <a:r>
              <a:rPr lang="en-US" altLang="en-GB"/>
              <a:t>www.delaval.com</a:t>
            </a:r>
          </a:p>
        </p:txBody>
      </p:sp>
      <p:sp>
        <p:nvSpPr>
          <p:cNvPr id="2053" name="Rectangle 5"/>
          <p:cNvSpPr>
            <a:spLocks noGrp="1" noChangeArrowheads="1"/>
          </p:cNvSpPr>
          <p:nvPr>
            <p:ph type="dt" idx="1"/>
          </p:nvPr>
        </p:nvSpPr>
        <p:spPr bwMode="auto">
          <a:xfrm>
            <a:off x="3449797" y="254199"/>
            <a:ext cx="2990343" cy="249461"/>
          </a:xfrm>
          <a:prstGeom prst="rect">
            <a:avLst/>
          </a:prstGeom>
          <a:noFill/>
          <a:ln w="9525">
            <a:noFill/>
            <a:miter lim="800000"/>
            <a:headEnd/>
            <a:tailEnd/>
          </a:ln>
          <a:effectLst/>
        </p:spPr>
        <p:txBody>
          <a:bodyPr vert="horz" wrap="square" lIns="93710" tIns="46855" rIns="93710" bIns="46855" numCol="1" anchor="t" anchorCtr="0" compatLnSpc="1">
            <a:prstTxWarp prst="textNoShape">
              <a:avLst/>
            </a:prstTxWarp>
          </a:bodyPr>
          <a:lstStyle>
            <a:lvl1pPr algn="r" defTabSz="935742">
              <a:defRPr sz="1200"/>
            </a:lvl1pPr>
          </a:lstStyle>
          <a:p>
            <a:pPr>
              <a:defRPr/>
            </a:pPr>
            <a:fld id="{219CC7B9-621B-46C0-9D10-477C40D5E6F8}" type="datetime8">
              <a:rPr lang="en-US"/>
              <a:pPr>
                <a:defRPr/>
              </a:pPr>
              <a:t>9/7/2015 8:49 PM</a:t>
            </a:fld>
            <a:endParaRPr lang="en-US" altLang="en-GB"/>
          </a:p>
        </p:txBody>
      </p:sp>
      <p:sp>
        <p:nvSpPr>
          <p:cNvPr id="2054" name="Rectangle 6"/>
          <p:cNvSpPr>
            <a:spLocks noGrp="1" noChangeArrowheads="1"/>
          </p:cNvSpPr>
          <p:nvPr>
            <p:ph type="ftr" sz="quarter" idx="4"/>
          </p:nvPr>
        </p:nvSpPr>
        <p:spPr bwMode="auto">
          <a:xfrm>
            <a:off x="644793" y="9329534"/>
            <a:ext cx="3392170" cy="255777"/>
          </a:xfrm>
          <a:prstGeom prst="rect">
            <a:avLst/>
          </a:prstGeom>
          <a:noFill/>
          <a:ln w="9525">
            <a:noFill/>
            <a:miter lim="800000"/>
            <a:headEnd/>
            <a:tailEnd/>
          </a:ln>
          <a:effectLst/>
        </p:spPr>
        <p:txBody>
          <a:bodyPr vert="horz" wrap="square" lIns="93710" tIns="46855" rIns="93710" bIns="46855" numCol="1" anchor="b" anchorCtr="0" compatLnSpc="1">
            <a:prstTxWarp prst="textNoShape">
              <a:avLst/>
            </a:prstTxWarp>
          </a:bodyPr>
          <a:lstStyle>
            <a:lvl1pPr defTabSz="935742">
              <a:defRPr sz="1200">
                <a:ea typeface="+mn-ea"/>
                <a:cs typeface="+mn-cs"/>
              </a:defRPr>
            </a:lvl1pPr>
          </a:lstStyle>
          <a:p>
            <a:pPr>
              <a:defRPr/>
            </a:pPr>
            <a:r>
              <a:rPr lang="en-US" altLang="en-GB"/>
              <a:t>© DeLaval 2003   Presentation Name/Ref</a:t>
            </a:r>
          </a:p>
        </p:txBody>
      </p:sp>
      <p:sp>
        <p:nvSpPr>
          <p:cNvPr id="2055" name="Rectangle 7"/>
          <p:cNvSpPr>
            <a:spLocks noGrp="1" noChangeArrowheads="1"/>
          </p:cNvSpPr>
          <p:nvPr>
            <p:ph type="sldNum" sz="quarter" idx="5"/>
          </p:nvPr>
        </p:nvSpPr>
        <p:spPr bwMode="auto">
          <a:xfrm>
            <a:off x="4577407" y="9326376"/>
            <a:ext cx="1795763" cy="249461"/>
          </a:xfrm>
          <a:prstGeom prst="rect">
            <a:avLst/>
          </a:prstGeom>
          <a:noFill/>
          <a:ln w="9525">
            <a:noFill/>
            <a:miter lim="800000"/>
            <a:headEnd/>
            <a:tailEnd/>
          </a:ln>
          <a:effectLst/>
        </p:spPr>
        <p:txBody>
          <a:bodyPr vert="horz" wrap="square" lIns="93710" tIns="46855" rIns="93710" bIns="46855" numCol="1" anchor="b" anchorCtr="0" compatLnSpc="1">
            <a:prstTxWarp prst="textNoShape">
              <a:avLst/>
            </a:prstTxWarp>
          </a:bodyPr>
          <a:lstStyle>
            <a:lvl1pPr algn="r" defTabSz="935742">
              <a:defRPr sz="1200"/>
            </a:lvl1pPr>
          </a:lstStyle>
          <a:p>
            <a:pPr>
              <a:defRPr/>
            </a:pPr>
            <a:fld id="{8E6108CF-3494-4F2F-ADA1-1F0D7AB2A893}" type="slidenum">
              <a:rPr lang="en-US" altLang="en-GB"/>
              <a:pPr>
                <a:defRPr/>
              </a:pPr>
              <a:t>‹#›</a:t>
            </a:fld>
            <a:endParaRPr lang="en-US" altLang="en-GB"/>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Instructions how to use the </a:t>
            </a:r>
            <a:r>
              <a:rPr lang="en-US" b="1" dirty="0" err="1" smtClean="0"/>
              <a:t>DeLaval</a:t>
            </a:r>
            <a:r>
              <a:rPr lang="en-US" b="1" dirty="0" smtClean="0"/>
              <a:t> presentation template</a:t>
            </a:r>
            <a:endParaRPr lang="en-US" dirty="0" smtClean="0"/>
          </a:p>
          <a:p>
            <a:endParaRPr lang="en-US" dirty="0" smtClean="0"/>
          </a:p>
          <a:p>
            <a:r>
              <a:rPr lang="en-US" b="1" dirty="0" smtClean="0"/>
              <a:t>Title slide</a:t>
            </a:r>
          </a:p>
          <a:p>
            <a:endParaRPr lang="en-US" b="1" dirty="0" smtClean="0"/>
          </a:p>
          <a:p>
            <a:r>
              <a:rPr lang="en-US" b="1" dirty="0" smtClean="0"/>
              <a:t>Pictures in title</a:t>
            </a:r>
            <a:r>
              <a:rPr lang="en-US" b="1" baseline="0" dirty="0" smtClean="0"/>
              <a:t> slide</a:t>
            </a:r>
            <a:endParaRPr lang="en-US" b="1" dirty="0" smtClean="0"/>
          </a:p>
          <a:p>
            <a:r>
              <a:rPr lang="en-US" dirty="0" smtClean="0"/>
              <a:t>Select Title slide (3 available), click on arrow in the “Layout”-button on “Home tab” (button next to “New Slide”). </a:t>
            </a:r>
            <a:br>
              <a:rPr lang="en-US" dirty="0" smtClean="0"/>
            </a:br>
            <a:r>
              <a:rPr lang="en-US" dirty="0" smtClean="0"/>
              <a:t>Choose Slide Layout “First slide”, “First slide (2)”  or “First slide (3)” .</a:t>
            </a:r>
          </a:p>
          <a:p>
            <a:pPr marL="169564" indent="-169564">
              <a:buFont typeface="Arial" pitchFamily="34" charset="0"/>
              <a:buChar char="•"/>
            </a:pPr>
            <a:endParaRPr lang="en-US" dirty="0" smtClean="0"/>
          </a:p>
          <a:p>
            <a:pPr defTabSz="904342" eaLnBrk="1" fontAlgn="auto" hangingPunct="1">
              <a:spcBef>
                <a:spcPts val="0"/>
              </a:spcBef>
              <a:spcAft>
                <a:spcPts val="0"/>
              </a:spcAft>
              <a:defRPr/>
            </a:pPr>
            <a:r>
              <a:rPr lang="en-US" b="1" dirty="0" smtClean="0"/>
              <a:t>Change</a:t>
            </a:r>
            <a:r>
              <a:rPr lang="en-US" b="1" baseline="0" dirty="0" smtClean="0"/>
              <a:t> </a:t>
            </a:r>
            <a:r>
              <a:rPr lang="en-US" b="1" dirty="0" smtClean="0"/>
              <a:t>Pictures in title</a:t>
            </a:r>
            <a:r>
              <a:rPr lang="en-US" b="1" baseline="0" dirty="0" smtClean="0"/>
              <a:t> slide</a:t>
            </a:r>
            <a:endParaRPr lang="en-US" b="1" dirty="0" smtClean="0"/>
          </a:p>
          <a:p>
            <a:pPr defTabSz="904342" eaLnBrk="1" fontAlgn="auto" hangingPunct="1">
              <a:spcBef>
                <a:spcPts val="0"/>
              </a:spcBef>
              <a:spcAft>
                <a:spcPts val="0"/>
              </a:spcAft>
              <a:defRPr/>
            </a:pPr>
            <a:r>
              <a:rPr lang="en-US" dirty="0" smtClean="0"/>
              <a:t>To use another picture background you need to go to tab “View” and the “Slide Master”-button. Right-click on picture and choose “Change picture”. </a:t>
            </a:r>
          </a:p>
          <a:p>
            <a:pPr defTabSz="904342" eaLnBrk="1" fontAlgn="auto" hangingPunct="1">
              <a:spcBef>
                <a:spcPts val="0"/>
              </a:spcBef>
              <a:spcAft>
                <a:spcPts val="0"/>
              </a:spcAft>
              <a:defRPr/>
            </a:pPr>
            <a:endParaRPr lang="en-US" dirty="0" smtClean="0"/>
          </a:p>
          <a:p>
            <a:r>
              <a:rPr lang="en-US" b="1" dirty="0" smtClean="0"/>
              <a:t>New Slide</a:t>
            </a:r>
          </a:p>
          <a:p>
            <a:r>
              <a:rPr lang="en-US" dirty="0" smtClean="0"/>
              <a:t>For New Slide (page) click on arrow in the “New Slide”-button on “Home tab”. Choose Slide Layout (10 different layouts).</a:t>
            </a:r>
          </a:p>
          <a:p>
            <a:endParaRPr lang="en-US" dirty="0" smtClean="0"/>
          </a:p>
          <a:p>
            <a:r>
              <a:rPr lang="en-US" b="1" dirty="0" smtClean="0"/>
              <a:t>Classification, logo and</a:t>
            </a:r>
            <a:r>
              <a:rPr lang="en-US" b="1" baseline="0" dirty="0" smtClean="0"/>
              <a:t> </a:t>
            </a:r>
            <a:r>
              <a:rPr lang="en-US" b="1" dirty="0" smtClean="0"/>
              <a:t>Header and Footers</a:t>
            </a:r>
          </a:p>
          <a:p>
            <a:r>
              <a:rPr lang="en-US" dirty="0" smtClean="0"/>
              <a:t>See</a:t>
            </a:r>
            <a:r>
              <a:rPr lang="en-US" baseline="0" dirty="0" smtClean="0"/>
              <a:t> next slide</a:t>
            </a:r>
          </a:p>
          <a:p>
            <a:endParaRPr lang="en-US" baseline="0" dirty="0" smtClean="0"/>
          </a:p>
          <a:p>
            <a:r>
              <a:rPr lang="en-US" b="1" baseline="0" dirty="0" smtClean="0"/>
              <a:t>Colors </a:t>
            </a:r>
          </a:p>
          <a:p>
            <a:r>
              <a:rPr lang="en-US" b="0" baseline="0" dirty="0" smtClean="0"/>
              <a:t>See third slide</a:t>
            </a:r>
            <a:endParaRPr lang="en-US" b="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683CBE4-2550-41AF-9C23-1462CFFC57D6}" type="slidenum">
              <a:rPr lang="en-US" smtClean="0"/>
              <a:pPr/>
              <a:t>1</a:t>
            </a:fld>
            <a:endParaRPr lang="en-US"/>
          </a:p>
        </p:txBody>
      </p:sp>
    </p:spTree>
    <p:extLst>
      <p:ext uri="{BB962C8B-B14F-4D97-AF65-F5344CB8AC3E}">
        <p14:creationId xmlns="" xmlns:p14="http://schemas.microsoft.com/office/powerpoint/2010/main" val="40993053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dirty="0" smtClean="0">
              <a:latin typeface="+mn-lt"/>
            </a:endParaRPr>
          </a:p>
        </p:txBody>
      </p:sp>
      <p:sp>
        <p:nvSpPr>
          <p:cNvPr id="4" name="Platshållare för bildnummer 3"/>
          <p:cNvSpPr>
            <a:spLocks noGrp="1"/>
          </p:cNvSpPr>
          <p:nvPr>
            <p:ph type="sldNum" sz="quarter" idx="10"/>
          </p:nvPr>
        </p:nvSpPr>
        <p:spPr/>
        <p:txBody>
          <a:bodyPr/>
          <a:lstStyle/>
          <a:p>
            <a:fld id="{65670C46-7ABE-4800-B692-9D1571B3E916}" type="slidenum">
              <a:rPr lang="en-US" smtClean="0"/>
              <a:pPr/>
              <a:t>13</a:t>
            </a:fld>
            <a:endParaRPr lang="en-US" dirty="0"/>
          </a:p>
        </p:txBody>
      </p:sp>
    </p:spTree>
    <p:extLst>
      <p:ext uri="{BB962C8B-B14F-4D97-AF65-F5344CB8AC3E}">
        <p14:creationId xmlns:p14="http://schemas.microsoft.com/office/powerpoint/2010/main" xmlns="" val="509397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dirty="0" smtClean="0">
              <a:latin typeface="+mn-lt"/>
            </a:endParaRPr>
          </a:p>
        </p:txBody>
      </p:sp>
      <p:sp>
        <p:nvSpPr>
          <p:cNvPr id="4" name="Platshållare för bildnummer 3"/>
          <p:cNvSpPr>
            <a:spLocks noGrp="1"/>
          </p:cNvSpPr>
          <p:nvPr>
            <p:ph type="sldNum" sz="quarter" idx="10"/>
          </p:nvPr>
        </p:nvSpPr>
        <p:spPr/>
        <p:txBody>
          <a:bodyPr/>
          <a:lstStyle/>
          <a:p>
            <a:fld id="{65670C46-7ABE-4800-B692-9D1571B3E916}" type="slidenum">
              <a:rPr lang="en-US" smtClean="0"/>
              <a:pPr/>
              <a:t>14</a:t>
            </a:fld>
            <a:endParaRPr lang="en-US"/>
          </a:p>
        </p:txBody>
      </p:sp>
    </p:spTree>
    <p:extLst>
      <p:ext uri="{BB962C8B-B14F-4D97-AF65-F5344CB8AC3E}">
        <p14:creationId xmlns:p14="http://schemas.microsoft.com/office/powerpoint/2010/main" xmlns="" val="5093974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9BEA22E-2338-4D16-9332-C83857BB5E81}" type="slidenum">
              <a:rPr lang="ru-RU" smtClean="0"/>
              <a:pPr/>
              <a:t>15</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04171">
              <a:defRPr/>
            </a:pPr>
            <a:r>
              <a:rPr lang="en-US" dirty="0" smtClean="0"/>
              <a:t>Describe the expected development for the key customer segments . The overall picture on how the customer segments will (is expected) to develop up to 2015.</a:t>
            </a:r>
          </a:p>
          <a:p>
            <a:pPr defTabSz="904171">
              <a:defRPr/>
            </a:pPr>
            <a:r>
              <a:rPr lang="en-US" dirty="0" smtClean="0"/>
              <a:t>The actual segmentation data split between the customer segments in terms of DeLaval sales in 2010 is shown on the right upper side. </a:t>
            </a:r>
          </a:p>
          <a:p>
            <a:endParaRPr lang="en-US" dirty="0" smtClean="0"/>
          </a:p>
          <a:p>
            <a:r>
              <a:rPr lang="en-US" dirty="0" smtClean="0"/>
              <a:t>In the lower boxes describe the key opportunities and challenges for the most important segments. For example, related to how the segments will develop, movements of customers between segments etc.</a:t>
            </a:r>
          </a:p>
          <a:p>
            <a:endParaRPr lang="en-US" dirty="0"/>
          </a:p>
        </p:txBody>
      </p:sp>
      <p:sp>
        <p:nvSpPr>
          <p:cNvPr id="4" name="Platshållare för sidhuvud 3"/>
          <p:cNvSpPr>
            <a:spLocks noGrp="1"/>
          </p:cNvSpPr>
          <p:nvPr>
            <p:ph type="hdr" sz="quarter" idx="10"/>
          </p:nvPr>
        </p:nvSpPr>
        <p:spPr/>
        <p:txBody>
          <a:bodyPr/>
          <a:lstStyle/>
          <a:p>
            <a:pPr>
              <a:defRPr/>
            </a:pPr>
            <a:r>
              <a:rPr lang="en-US" smtClean="0"/>
              <a:t>www.delaval.com</a:t>
            </a:r>
            <a:endParaRPr lang="en-US"/>
          </a:p>
        </p:txBody>
      </p:sp>
      <p:sp>
        <p:nvSpPr>
          <p:cNvPr id="5" name="Platshållare för sidfot 4"/>
          <p:cNvSpPr>
            <a:spLocks noGrp="1"/>
          </p:cNvSpPr>
          <p:nvPr>
            <p:ph type="ftr" sz="quarter" idx="11"/>
          </p:nvPr>
        </p:nvSpPr>
        <p:spPr/>
        <p:txBody>
          <a:bodyPr/>
          <a:lstStyle/>
          <a:p>
            <a:pPr>
              <a:defRPr/>
            </a:pPr>
            <a:r>
              <a:rPr lang="en-US" smtClean="0"/>
              <a:t>© DeLaval 2008</a:t>
            </a:r>
            <a:endParaRPr lang="en-US"/>
          </a:p>
        </p:txBody>
      </p:sp>
      <p:sp>
        <p:nvSpPr>
          <p:cNvPr id="6" name="Platshållare för bildnummer 5"/>
          <p:cNvSpPr>
            <a:spLocks noGrp="1"/>
          </p:cNvSpPr>
          <p:nvPr>
            <p:ph type="sldNum" sz="quarter" idx="12"/>
          </p:nvPr>
        </p:nvSpPr>
        <p:spPr/>
        <p:txBody>
          <a:bodyPr/>
          <a:lstStyle/>
          <a:p>
            <a:pPr>
              <a:defRPr/>
            </a:pPr>
            <a:fld id="{B9AF2235-7569-4FA4-9F62-7E632750E7F4}" type="slidenum">
              <a:rPr lang="en-US" smtClean="0"/>
              <a:pPr>
                <a:defRPr/>
              </a:pPr>
              <a:t>16</a:t>
            </a:fld>
            <a:endParaRPr lang="en-US"/>
          </a:p>
        </p:txBody>
      </p:sp>
    </p:spTree>
    <p:extLst>
      <p:ext uri="{BB962C8B-B14F-4D97-AF65-F5344CB8AC3E}">
        <p14:creationId xmlns="" xmlns:p14="http://schemas.microsoft.com/office/powerpoint/2010/main" val="14702080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683CBE4-2550-41AF-9C23-1462CFFC57D6}" type="slidenum">
              <a:rPr lang="en-US" smtClean="0"/>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683CBE4-2550-41AF-9C23-1462CFFC57D6}" type="slidenum">
              <a:rPr lang="en-US" smtClean="0"/>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29" indent="-171429" defTabSz="914289" eaLnBrk="1" fontAlgn="auto" hangingPunct="1">
              <a:spcBef>
                <a:spcPts val="0"/>
              </a:spcBef>
              <a:spcAft>
                <a:spcPts val="0"/>
              </a:spcAft>
              <a:defRPr/>
            </a:pPr>
            <a:endParaRPr lang="sv-SE" i="1" dirty="0" smtClean="0"/>
          </a:p>
          <a:p>
            <a:pPr marL="171429" indent="-171429" defTabSz="914289" eaLnBrk="1" fontAlgn="auto" hangingPunct="1">
              <a:spcBef>
                <a:spcPts val="0"/>
              </a:spcBef>
              <a:spcAft>
                <a:spcPts val="0"/>
              </a:spcAft>
              <a:defRPr/>
            </a:pPr>
            <a:r>
              <a:rPr lang="en-US" dirty="0" smtClean="0"/>
              <a:t>We believe that food production should be sustainable. By this we mean reducing the environmental footprint of farms, while improving food production,</a:t>
            </a:r>
            <a:r>
              <a:rPr lang="en-US" baseline="0" dirty="0" smtClean="0"/>
              <a:t> </a:t>
            </a:r>
            <a:r>
              <a:rPr lang="en-US" dirty="0" smtClean="0"/>
              <a:t>farm profitability and the well-being of the people and animals involved. Or, put another way, to increase resource efficiency and do more with less. </a:t>
            </a:r>
          </a:p>
          <a:p>
            <a:pPr marL="171429" indent="-171429" defTabSz="914289" eaLnBrk="1" fontAlgn="auto" hangingPunct="1">
              <a:spcBef>
                <a:spcPts val="0"/>
              </a:spcBef>
              <a:spcAft>
                <a:spcPts val="0"/>
              </a:spcAft>
              <a:defRPr/>
            </a:pPr>
            <a:endParaRPr lang="sv-SE" dirty="0" smtClean="0"/>
          </a:p>
          <a:p>
            <a:pPr marL="171429" indent="-171429" defTabSz="914289" eaLnBrk="1" fontAlgn="auto" hangingPunct="1">
              <a:spcBef>
                <a:spcPts val="0"/>
              </a:spcBef>
              <a:spcAft>
                <a:spcPts val="0"/>
              </a:spcAft>
              <a:defRPr/>
            </a:pPr>
            <a:r>
              <a:rPr lang="sv-SE" dirty="0" err="1" smtClean="0"/>
              <a:t>We</a:t>
            </a:r>
            <a:r>
              <a:rPr lang="sv-SE" dirty="0" smtClean="0"/>
              <a:t> believe this is a </a:t>
            </a:r>
            <a:r>
              <a:rPr lang="sv-SE" dirty="0" err="1" smtClean="0"/>
              <a:t>necessity</a:t>
            </a:r>
            <a:r>
              <a:rPr lang="sv-SE" dirty="0" smtClean="0"/>
              <a:t> </a:t>
            </a:r>
            <a:r>
              <a:rPr lang="sv-SE" dirty="0" err="1" smtClean="0"/>
              <a:t>based</a:t>
            </a:r>
            <a:r>
              <a:rPr lang="sv-SE" dirty="0" smtClean="0"/>
              <a:t> on the </a:t>
            </a:r>
            <a:r>
              <a:rPr lang="sv-SE" dirty="0" err="1" smtClean="0"/>
              <a:t>current</a:t>
            </a:r>
            <a:r>
              <a:rPr lang="sv-SE" dirty="0" smtClean="0"/>
              <a:t> </a:t>
            </a:r>
            <a:r>
              <a:rPr lang="sv-SE" dirty="0" err="1" smtClean="0"/>
              <a:t>challenges</a:t>
            </a:r>
            <a:r>
              <a:rPr lang="sv-SE" dirty="0" smtClean="0"/>
              <a:t> </a:t>
            </a:r>
            <a:r>
              <a:rPr lang="sv-SE" dirty="0" err="1" smtClean="0"/>
              <a:t>faced</a:t>
            </a:r>
            <a:r>
              <a:rPr lang="sv-SE" dirty="0" smtClean="0"/>
              <a:t> by our </a:t>
            </a:r>
            <a:r>
              <a:rPr lang="sv-SE" dirty="0" err="1" smtClean="0"/>
              <a:t>industry</a:t>
            </a:r>
            <a:r>
              <a:rPr lang="sv-SE" dirty="0" smtClean="0"/>
              <a:t> as a </a:t>
            </a:r>
            <a:r>
              <a:rPr lang="sv-SE" dirty="0" err="1" smtClean="0"/>
              <a:t>whole</a:t>
            </a:r>
            <a:endParaRPr lang="sv-SE" dirty="0"/>
          </a:p>
        </p:txBody>
      </p:sp>
      <p:sp>
        <p:nvSpPr>
          <p:cNvPr id="4" name="Slide Number Placeholder 3"/>
          <p:cNvSpPr>
            <a:spLocks noGrp="1"/>
          </p:cNvSpPr>
          <p:nvPr>
            <p:ph type="sldNum" sz="quarter" idx="10"/>
          </p:nvPr>
        </p:nvSpPr>
        <p:spPr/>
        <p:txBody>
          <a:bodyPr/>
          <a:lstStyle/>
          <a:p>
            <a:fld id="{E683CBE4-2550-41AF-9C23-1462CFFC57D6}"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29" indent="-171429" defTabSz="914289" eaLnBrk="1" fontAlgn="auto" hangingPunct="1">
              <a:spcBef>
                <a:spcPts val="0"/>
              </a:spcBef>
              <a:spcAft>
                <a:spcPts val="0"/>
              </a:spcAft>
              <a:defRPr/>
            </a:pPr>
            <a:endParaRPr lang="sv-SE" i="1" dirty="0" smtClean="0"/>
          </a:p>
          <a:p>
            <a:pPr marL="171429" indent="-171429" defTabSz="914289" eaLnBrk="1" fontAlgn="auto" hangingPunct="1">
              <a:spcBef>
                <a:spcPts val="0"/>
              </a:spcBef>
              <a:spcAft>
                <a:spcPts val="0"/>
              </a:spcAft>
              <a:defRPr/>
            </a:pPr>
            <a:r>
              <a:rPr lang="en-US" dirty="0" smtClean="0"/>
              <a:t>We believe that food production should be sustainable. By this we mean reducing the environmental footprint of farms, while improving food production,</a:t>
            </a:r>
            <a:r>
              <a:rPr lang="en-US" baseline="0" dirty="0" smtClean="0"/>
              <a:t> </a:t>
            </a:r>
            <a:r>
              <a:rPr lang="en-US" dirty="0" smtClean="0"/>
              <a:t>farm profitability and the well-being of the people and animals involved. Or, put another way, to increase resource efficiency and do more with less. </a:t>
            </a:r>
          </a:p>
          <a:p>
            <a:pPr marL="171429" indent="-171429" defTabSz="914289" eaLnBrk="1" fontAlgn="auto" hangingPunct="1">
              <a:spcBef>
                <a:spcPts val="0"/>
              </a:spcBef>
              <a:spcAft>
                <a:spcPts val="0"/>
              </a:spcAft>
              <a:defRPr/>
            </a:pPr>
            <a:endParaRPr lang="sv-SE" dirty="0" smtClean="0"/>
          </a:p>
          <a:p>
            <a:pPr marL="171429" indent="-171429" defTabSz="914289" eaLnBrk="1" fontAlgn="auto" hangingPunct="1">
              <a:spcBef>
                <a:spcPts val="0"/>
              </a:spcBef>
              <a:spcAft>
                <a:spcPts val="0"/>
              </a:spcAft>
              <a:defRPr/>
            </a:pPr>
            <a:r>
              <a:rPr lang="sv-SE" dirty="0" err="1" smtClean="0"/>
              <a:t>We</a:t>
            </a:r>
            <a:r>
              <a:rPr lang="sv-SE" dirty="0" smtClean="0"/>
              <a:t> believe this is a </a:t>
            </a:r>
            <a:r>
              <a:rPr lang="sv-SE" dirty="0" err="1" smtClean="0"/>
              <a:t>necessity</a:t>
            </a:r>
            <a:r>
              <a:rPr lang="sv-SE" dirty="0" smtClean="0"/>
              <a:t> </a:t>
            </a:r>
            <a:r>
              <a:rPr lang="sv-SE" dirty="0" err="1" smtClean="0"/>
              <a:t>based</a:t>
            </a:r>
            <a:r>
              <a:rPr lang="sv-SE" dirty="0" smtClean="0"/>
              <a:t> on the </a:t>
            </a:r>
            <a:r>
              <a:rPr lang="sv-SE" dirty="0" err="1" smtClean="0"/>
              <a:t>current</a:t>
            </a:r>
            <a:r>
              <a:rPr lang="sv-SE" dirty="0" smtClean="0"/>
              <a:t> </a:t>
            </a:r>
            <a:r>
              <a:rPr lang="sv-SE" dirty="0" err="1" smtClean="0"/>
              <a:t>challenges</a:t>
            </a:r>
            <a:r>
              <a:rPr lang="sv-SE" dirty="0" smtClean="0"/>
              <a:t> </a:t>
            </a:r>
            <a:r>
              <a:rPr lang="sv-SE" dirty="0" err="1" smtClean="0"/>
              <a:t>faced</a:t>
            </a:r>
            <a:r>
              <a:rPr lang="sv-SE" dirty="0" smtClean="0"/>
              <a:t> by our </a:t>
            </a:r>
            <a:r>
              <a:rPr lang="sv-SE" dirty="0" err="1" smtClean="0"/>
              <a:t>industry</a:t>
            </a:r>
            <a:r>
              <a:rPr lang="sv-SE" dirty="0" smtClean="0"/>
              <a:t> as a </a:t>
            </a:r>
            <a:r>
              <a:rPr lang="sv-SE" dirty="0" err="1" smtClean="0"/>
              <a:t>whole</a:t>
            </a:r>
            <a:endParaRPr lang="sv-SE" dirty="0"/>
          </a:p>
        </p:txBody>
      </p:sp>
      <p:sp>
        <p:nvSpPr>
          <p:cNvPr id="4" name="Slide Number Placeholder 3"/>
          <p:cNvSpPr>
            <a:spLocks noGrp="1"/>
          </p:cNvSpPr>
          <p:nvPr>
            <p:ph type="sldNum" sz="quarter" idx="10"/>
          </p:nvPr>
        </p:nvSpPr>
        <p:spPr/>
        <p:txBody>
          <a:bodyPr/>
          <a:lstStyle/>
          <a:p>
            <a:fld id="{E683CBE4-2550-41AF-9C23-1462CFFC57D6}"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eaLnBrk="1" hangingPunct="1"/>
            <a:r>
              <a:rPr lang="en-US" dirty="0" smtClean="0"/>
              <a:t>DeLaval is part of the Tetra Laval Group. The chairman of the Tetra Laval Board is Mr. Larry G. Pillard.</a:t>
            </a:r>
          </a:p>
          <a:p>
            <a:pPr eaLnBrk="1" hangingPunct="1"/>
            <a:r>
              <a:rPr lang="en-US" dirty="0" smtClean="0"/>
              <a:t/>
            </a:r>
            <a:br>
              <a:rPr lang="en-US" dirty="0" smtClean="0"/>
            </a:br>
            <a:r>
              <a:rPr lang="en-US" dirty="0" smtClean="0"/>
              <a:t>Tetra Laval is owned by the Rausing family who acquired DeLaval in 1991. The group also includes Tetra Pak and Sidel.</a:t>
            </a:r>
            <a:br>
              <a:rPr lang="en-US" dirty="0" smtClean="0"/>
            </a:br>
            <a:r>
              <a:rPr lang="en-US" dirty="0" smtClean="0"/>
              <a:t/>
            </a:r>
            <a:br>
              <a:rPr lang="en-US" dirty="0" smtClean="0"/>
            </a:br>
            <a:r>
              <a:rPr lang="en-US" dirty="0" smtClean="0"/>
              <a:t>The founder of Tetra Pak, Ruben Rausing, was also an entrepreneur with the same passion and vision as Gustaf de Laval to improve and develop the dairy industry. Ruben Rausing also ran the Simonstorp dairy farm, where he worked with milk production. He was also very much involved with the Food and Agriculture Organization of the United Nations (FAO).</a:t>
            </a:r>
            <a:br>
              <a:rPr lang="en-US" dirty="0" smtClean="0"/>
            </a:br>
            <a:endParaRPr lang="en-US" dirty="0" smtClean="0"/>
          </a:p>
          <a:p>
            <a:pPr eaLnBrk="1" hangingPunct="1"/>
            <a:r>
              <a:rPr lang="en-US" dirty="0" smtClean="0"/>
              <a:t>One of many advantages of being a family owned company is the long term commitment to the business. </a:t>
            </a:r>
          </a:p>
          <a:p>
            <a:pPr eaLnBrk="1" hangingPunct="1"/>
            <a:endParaRPr lang="en-US" dirty="0" smtClean="0"/>
          </a:p>
          <a:p>
            <a:pPr eaLnBrk="1" hangingPunct="1"/>
            <a:r>
              <a:rPr lang="sv-SE" dirty="0" err="1" smtClean="0"/>
              <a:t>Producing</a:t>
            </a:r>
            <a:r>
              <a:rPr lang="sv-SE" dirty="0" smtClean="0"/>
              <a:t> </a:t>
            </a:r>
            <a:r>
              <a:rPr lang="sv-SE" dirty="0" err="1" smtClean="0"/>
              <a:t>milk</a:t>
            </a:r>
            <a:r>
              <a:rPr lang="sv-SE" dirty="0" smtClean="0"/>
              <a:t> is a </a:t>
            </a:r>
            <a:r>
              <a:rPr lang="sv-SE" dirty="0" err="1" smtClean="0"/>
              <a:t>complex</a:t>
            </a:r>
            <a:r>
              <a:rPr lang="sv-SE" dirty="0" smtClean="0"/>
              <a:t> process and today, in a </a:t>
            </a:r>
            <a:r>
              <a:rPr lang="sv-SE" dirty="0" err="1" smtClean="0"/>
              <a:t>competitive</a:t>
            </a:r>
            <a:r>
              <a:rPr lang="sv-SE" dirty="0" smtClean="0"/>
              <a:t> market, </a:t>
            </a:r>
            <a:r>
              <a:rPr lang="sv-SE" dirty="0" err="1" smtClean="0"/>
              <a:t>there</a:t>
            </a:r>
            <a:r>
              <a:rPr lang="sv-SE" dirty="0" smtClean="0"/>
              <a:t> is </a:t>
            </a:r>
            <a:r>
              <a:rPr lang="sv-SE" dirty="0" err="1" smtClean="0"/>
              <a:t>little</a:t>
            </a:r>
            <a:r>
              <a:rPr lang="sv-SE" dirty="0" smtClean="0"/>
              <a:t> margin for </a:t>
            </a:r>
            <a:r>
              <a:rPr lang="sv-SE" dirty="0" err="1" smtClean="0"/>
              <a:t>error</a:t>
            </a:r>
            <a:r>
              <a:rPr lang="sv-SE" dirty="0" smtClean="0"/>
              <a:t>. That is </a:t>
            </a:r>
            <a:r>
              <a:rPr lang="sv-SE" dirty="0" err="1" smtClean="0"/>
              <a:t>why</a:t>
            </a:r>
            <a:r>
              <a:rPr lang="sv-SE" dirty="0" smtClean="0"/>
              <a:t> </a:t>
            </a:r>
            <a:r>
              <a:rPr lang="sv-SE" dirty="0" err="1" smtClean="0"/>
              <a:t>being</a:t>
            </a:r>
            <a:r>
              <a:rPr lang="sv-SE" dirty="0" smtClean="0"/>
              <a:t> a part of the Tetra Laval Group matters, </a:t>
            </a:r>
            <a:r>
              <a:rPr lang="sv-SE" dirty="0" err="1" smtClean="0"/>
              <a:t>because</a:t>
            </a:r>
            <a:r>
              <a:rPr lang="sv-SE" dirty="0" smtClean="0"/>
              <a:t> Tetra Laval covers the </a:t>
            </a:r>
            <a:r>
              <a:rPr lang="sv-SE" dirty="0" err="1" smtClean="0"/>
              <a:t>whole</a:t>
            </a:r>
            <a:r>
              <a:rPr lang="sv-SE" dirty="0" smtClean="0"/>
              <a:t> </a:t>
            </a:r>
            <a:r>
              <a:rPr lang="sv-SE" dirty="0" err="1" smtClean="0"/>
              <a:t>value</a:t>
            </a:r>
            <a:r>
              <a:rPr lang="sv-SE" dirty="0" smtClean="0"/>
              <a:t> </a:t>
            </a:r>
            <a:r>
              <a:rPr lang="sv-SE" dirty="0" err="1" smtClean="0"/>
              <a:t>chain</a:t>
            </a:r>
            <a:r>
              <a:rPr lang="sv-SE" dirty="0" smtClean="0"/>
              <a:t> –from </a:t>
            </a:r>
            <a:r>
              <a:rPr lang="sv-SE" dirty="0" err="1" smtClean="0"/>
              <a:t>cow</a:t>
            </a:r>
            <a:r>
              <a:rPr lang="sv-SE" dirty="0" smtClean="0"/>
              <a:t> to </a:t>
            </a:r>
            <a:r>
              <a:rPr lang="sv-SE" dirty="0" err="1" smtClean="0"/>
              <a:t>consumer</a:t>
            </a:r>
            <a:r>
              <a:rPr lang="sv-SE" dirty="0" smtClean="0"/>
              <a:t>.</a:t>
            </a:r>
          </a:p>
          <a:p>
            <a:pPr eaLnBrk="1" hangingPunct="1"/>
            <a:endParaRPr lang="sv-SE" dirty="0" smtClean="0"/>
          </a:p>
          <a:p>
            <a:pPr eaLnBrk="1" hangingPunct="1"/>
            <a:r>
              <a:rPr lang="en-GB" dirty="0" smtClean="0"/>
              <a:t>Consumer demands on food quality and safety are growing, placing additional requirements on milk producers. Throughout its history DeLaval has always focused on making life easier for the dairy farmer and increasing the profitability and sustainability on farm so the farmer, in turn, can ensure quality end products to consumers. </a:t>
            </a:r>
          </a:p>
          <a:p>
            <a:pPr eaLnBrk="1" hangingPunct="1"/>
            <a:endParaRPr lang="en-US" dirty="0" smtClean="0"/>
          </a:p>
          <a:p>
            <a:pPr eaLnBrk="1" hangingPunct="1"/>
            <a:r>
              <a:rPr lang="en-GB" dirty="0" smtClean="0"/>
              <a:t>Tetra Laval plays a leading role in helping the worlds’ food producers get their products to the consumer in a safe, efficient and sustainable way.</a:t>
            </a:r>
          </a:p>
          <a:p>
            <a:pPr eaLnBrk="1" hangingPunct="1"/>
            <a:endParaRPr lang="en-GB" dirty="0" smtClean="0"/>
          </a:p>
          <a:p>
            <a:pPr eaLnBrk="1" hangingPunct="1"/>
            <a:r>
              <a:rPr lang="en-GB" dirty="0" smtClean="0"/>
              <a:t>Although the three companies constitute three independent industry groups, Tetra Pak, DeLaval and </a:t>
            </a:r>
            <a:r>
              <a:rPr lang="en-GB" dirty="0" err="1" smtClean="0"/>
              <a:t>Sidel</a:t>
            </a:r>
            <a:r>
              <a:rPr lang="en-GB" dirty="0" smtClean="0"/>
              <a:t> share a common view on the important cornerstones of the business: innovation, food safety, and sustainability.</a:t>
            </a:r>
          </a:p>
          <a:p>
            <a:endParaRPr lang="sv-SE" dirty="0" smtClean="0"/>
          </a:p>
          <a:p>
            <a:pPr eaLnBrk="1" hangingPunct="1"/>
            <a:endParaRPr lang="en-US" dirty="0" smtClean="0"/>
          </a:p>
        </p:txBody>
      </p:sp>
      <p:sp>
        <p:nvSpPr>
          <p:cNvPr id="4" name="Slide Number Placeholder 3"/>
          <p:cNvSpPr>
            <a:spLocks noGrp="1"/>
          </p:cNvSpPr>
          <p:nvPr>
            <p:ph type="sldNum" sz="quarter" idx="10"/>
          </p:nvPr>
        </p:nvSpPr>
        <p:spPr/>
        <p:txBody>
          <a:bodyPr/>
          <a:lstStyle/>
          <a:p>
            <a:fld id="{E683CBE4-2550-41AF-9C23-1462CFFC57D6}"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80000"/>
              </a:lnSpc>
            </a:pPr>
            <a:r>
              <a:rPr lang="en-GB" dirty="0" smtClean="0"/>
              <a:t>Research and development has been essential to the steady progress of </a:t>
            </a:r>
            <a:r>
              <a:rPr lang="en-GB" dirty="0" err="1" smtClean="0"/>
              <a:t>DeLaval</a:t>
            </a:r>
            <a:r>
              <a:rPr lang="en-GB" dirty="0" smtClean="0"/>
              <a:t> over the last century. </a:t>
            </a:r>
          </a:p>
          <a:p>
            <a:pPr eaLnBrk="1" hangingPunct="1">
              <a:lnSpc>
                <a:spcPct val="80000"/>
              </a:lnSpc>
            </a:pPr>
            <a:r>
              <a:rPr lang="en-GB" dirty="0" smtClean="0"/>
              <a:t>We see our R&amp;D initiatives as the key for long-term growth and maintaining a leading position.</a:t>
            </a:r>
          </a:p>
          <a:p>
            <a:pPr eaLnBrk="1" hangingPunct="1">
              <a:lnSpc>
                <a:spcPct val="80000"/>
              </a:lnSpc>
            </a:pPr>
            <a:endParaRPr lang="en-US" dirty="0" smtClean="0"/>
          </a:p>
          <a:p>
            <a:pPr eaLnBrk="1" hangingPunct="1">
              <a:lnSpc>
                <a:spcPct val="80000"/>
              </a:lnSpc>
            </a:pPr>
            <a:r>
              <a:rPr lang="en-US" dirty="0" smtClean="0"/>
              <a:t>It started with the revolutionary cream separator in 1878, the milking carousel already in the 1930’s (America international) and all the way through to the complex robotic milking machine in 1998, to the </a:t>
            </a:r>
            <a:r>
              <a:rPr lang="en-US" dirty="0" err="1" smtClean="0"/>
              <a:t>sofisticated</a:t>
            </a:r>
            <a:r>
              <a:rPr lang="en-US" dirty="0" smtClean="0"/>
              <a:t> Herd Navigator management system. </a:t>
            </a:r>
            <a:endParaRPr lang="en-GB" dirty="0" smtClean="0"/>
          </a:p>
          <a:p>
            <a:pPr eaLnBrk="1" hangingPunct="1">
              <a:lnSpc>
                <a:spcPct val="80000"/>
              </a:lnSpc>
            </a:pPr>
            <a:endParaRPr lang="en-GB" sz="1000" dirty="0" smtClean="0"/>
          </a:p>
          <a:p>
            <a:pPr eaLnBrk="1" hangingPunct="1">
              <a:lnSpc>
                <a:spcPct val="80000"/>
              </a:lnSpc>
            </a:pPr>
            <a:r>
              <a:rPr lang="en-US" dirty="0" smtClean="0"/>
              <a:t>We especially focus on strengthening our research and innovation projects in automation and herd management solutions. We are also increasing our focus on Sustainable Dairy Farming helping our customers reduce the environmental impact while supporting both animal welfare and profitability.   </a:t>
            </a:r>
            <a:endParaRPr lang="en-GB" sz="1000" dirty="0" smtClean="0"/>
          </a:p>
          <a:p>
            <a:pPr eaLnBrk="1" hangingPunct="1">
              <a:lnSpc>
                <a:spcPct val="80000"/>
              </a:lnSpc>
            </a:pPr>
            <a:endParaRPr lang="en-US" sz="1000" dirty="0" smtClean="0"/>
          </a:p>
          <a:p>
            <a:pPr eaLnBrk="1" hangingPunct="1">
              <a:lnSpc>
                <a:spcPct val="80000"/>
              </a:lnSpc>
            </a:pPr>
            <a:endParaRPr lang="en-US" sz="1000" dirty="0" smtClean="0"/>
          </a:p>
          <a:p>
            <a:pPr eaLnBrk="1" hangingPunct="1">
              <a:lnSpc>
                <a:spcPct val="80000"/>
              </a:lnSpc>
            </a:pPr>
            <a:endParaRPr lang="en-US" sz="1000" dirty="0" smtClean="0"/>
          </a:p>
        </p:txBody>
      </p:sp>
      <p:sp>
        <p:nvSpPr>
          <p:cNvPr id="4" name="Slide Number Placeholder 3"/>
          <p:cNvSpPr>
            <a:spLocks noGrp="1"/>
          </p:cNvSpPr>
          <p:nvPr>
            <p:ph type="sldNum" sz="quarter" idx="10"/>
          </p:nvPr>
        </p:nvSpPr>
        <p:spPr/>
        <p:txBody>
          <a:bodyPr/>
          <a:lstStyle/>
          <a:p>
            <a:fld id="{E683CBE4-2550-41AF-9C23-1462CFFC57D6}"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u-RU" dirty="0"/>
          </a:p>
        </p:txBody>
      </p:sp>
      <p:sp>
        <p:nvSpPr>
          <p:cNvPr id="4" name="Slide Number Placeholder 3"/>
          <p:cNvSpPr>
            <a:spLocks noGrp="1"/>
          </p:cNvSpPr>
          <p:nvPr>
            <p:ph type="sldNum" sz="quarter" idx="10"/>
          </p:nvPr>
        </p:nvSpPr>
        <p:spPr/>
        <p:txBody>
          <a:bodyPr/>
          <a:lstStyle/>
          <a:p>
            <a:fld id="{E683CBE4-2550-41AF-9C23-1462CFFC57D6}"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683CBE4-2550-41AF-9C23-1462CFFC57D6}"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670C46-7ABE-4800-B692-9D1571B3E916}"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dirty="0" smtClean="0">
              <a:latin typeface="+mn-lt"/>
            </a:endParaRPr>
          </a:p>
        </p:txBody>
      </p:sp>
      <p:sp>
        <p:nvSpPr>
          <p:cNvPr id="4" name="Platshållare för bildnummer 3"/>
          <p:cNvSpPr>
            <a:spLocks noGrp="1"/>
          </p:cNvSpPr>
          <p:nvPr>
            <p:ph type="sldNum" sz="quarter" idx="10"/>
          </p:nvPr>
        </p:nvSpPr>
        <p:spPr/>
        <p:txBody>
          <a:bodyPr/>
          <a:lstStyle/>
          <a:p>
            <a:fld id="{65670C46-7ABE-4800-B692-9D1571B3E916}" type="slidenum">
              <a:rPr lang="en-US" smtClean="0"/>
              <a:pPr/>
              <a:t>11</a:t>
            </a:fld>
            <a:endParaRPr lang="en-US"/>
          </a:p>
        </p:txBody>
      </p:sp>
    </p:spTree>
    <p:extLst>
      <p:ext uri="{BB962C8B-B14F-4D97-AF65-F5344CB8AC3E}">
        <p14:creationId xmlns:p14="http://schemas.microsoft.com/office/powerpoint/2010/main" xmlns="" val="509397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dirty="0" smtClean="0">
              <a:latin typeface="+mn-lt"/>
            </a:endParaRPr>
          </a:p>
        </p:txBody>
      </p:sp>
      <p:sp>
        <p:nvSpPr>
          <p:cNvPr id="4" name="Platshållare för bildnummer 3"/>
          <p:cNvSpPr>
            <a:spLocks noGrp="1"/>
          </p:cNvSpPr>
          <p:nvPr>
            <p:ph type="sldNum" sz="quarter" idx="10"/>
          </p:nvPr>
        </p:nvSpPr>
        <p:spPr/>
        <p:txBody>
          <a:bodyPr/>
          <a:lstStyle/>
          <a:p>
            <a:fld id="{65670C46-7ABE-4800-B692-9D1571B3E916}" type="slidenum">
              <a:rPr lang="en-US" smtClean="0"/>
              <a:pPr/>
              <a:t>12</a:t>
            </a:fld>
            <a:endParaRPr lang="en-US"/>
          </a:p>
        </p:txBody>
      </p:sp>
    </p:spTree>
    <p:extLst>
      <p:ext uri="{BB962C8B-B14F-4D97-AF65-F5344CB8AC3E}">
        <p14:creationId xmlns:p14="http://schemas.microsoft.com/office/powerpoint/2010/main" xmlns="" val="509397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US"/>
          </a:p>
        </p:txBody>
      </p:sp>
      <p:sp>
        <p:nvSpPr>
          <p:cNvPr id="10" name="Subtitle"/>
          <p:cNvSpPr>
            <a:spLocks noGrp="1"/>
          </p:cNvSpPr>
          <p:nvPr>
            <p:ph type="body" sz="quarter" idx="13" hasCustomPrompt="1"/>
          </p:nvPr>
        </p:nvSpPr>
        <p:spPr>
          <a:xfrm>
            <a:off x="531361" y="704577"/>
            <a:ext cx="8071224" cy="1040332"/>
          </a:xfrm>
        </p:spPr>
        <p:txBody>
          <a:bodyPr>
            <a:normAutofit/>
          </a:bodyPr>
          <a:lstStyle>
            <a:lvl1pPr marL="0" indent="0">
              <a:lnSpc>
                <a:spcPct val="85000"/>
              </a:lnSpc>
              <a:buFontTx/>
              <a:buNone/>
              <a:defRPr sz="2500" b="1">
                <a:solidFill>
                  <a:schemeClr val="accent3"/>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Sub-title</a:t>
            </a: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11"/>
          <p:cNvSpPr>
            <a:spLocks noGrp="1"/>
          </p:cNvSpPr>
          <p:nvPr>
            <p:ph type="dt" sz="half" idx="14"/>
          </p:nvPr>
        </p:nvSpPr>
        <p:spPr/>
        <p:txBody>
          <a:bodyPr/>
          <a:lstStyle/>
          <a:p>
            <a:endParaRPr>
              <a:solidFill>
                <a:srgbClr val="103D82"/>
              </a:solidFill>
            </a:endParaRPr>
          </a:p>
        </p:txBody>
      </p:sp>
      <p:sp>
        <p:nvSpPr>
          <p:cNvPr id="13" name="Footer Placeholder 12"/>
          <p:cNvSpPr>
            <a:spLocks noGrp="1"/>
          </p:cNvSpPr>
          <p:nvPr>
            <p:ph type="ftr" sz="quarter" idx="15"/>
          </p:nvPr>
        </p:nvSpPr>
        <p:spPr/>
        <p:txBody>
          <a:bodyPr/>
          <a:lstStyle/>
          <a:p>
            <a:r>
              <a:rPr lang="en-US" smtClean="0">
                <a:solidFill>
                  <a:srgbClr val="103D82"/>
                </a:solidFill>
              </a:rPr>
              <a:t>PR-Region_CE; June 2012</a:t>
            </a:r>
            <a:endParaRPr lang="en-US">
              <a:solidFill>
                <a:srgbClr val="103D82"/>
              </a:solidFill>
            </a:endParaRPr>
          </a:p>
        </p:txBody>
      </p:sp>
      <p:sp>
        <p:nvSpPr>
          <p:cNvPr id="14" name="Slide Number Placeholder 13"/>
          <p:cNvSpPr>
            <a:spLocks noGrp="1"/>
          </p:cNvSpPr>
          <p:nvPr>
            <p:ph type="sldNum" sz="quarter" idx="16"/>
          </p:nvPr>
        </p:nvSpPr>
        <p:spPr/>
        <p:txBody>
          <a:bodyPr/>
          <a:lstStyle/>
          <a:p>
            <a:fld id="{8F5CAD42-0317-495C-A92B-A188CBF4DAF5}" type="slidenum">
              <a:rPr lang="en-US" smtClean="0">
                <a:solidFill>
                  <a:srgbClr val="103D82"/>
                </a:solidFill>
              </a:rPr>
              <a:pPr/>
              <a:t>‹#›</a:t>
            </a:fld>
            <a:endParaRPr lang="en-US">
              <a:solidFill>
                <a:srgbClr val="103D82"/>
              </a:solidFill>
            </a:endParaRPr>
          </a:p>
        </p:txBody>
      </p:sp>
    </p:spTree>
    <p:extLst>
      <p:ext uri="{BB962C8B-B14F-4D97-AF65-F5344CB8AC3E}">
        <p14:creationId xmlns="" xmlns:p14="http://schemas.microsoft.com/office/powerpoint/2010/main" val="2900097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7051" y="219075"/>
            <a:ext cx="8072438" cy="531813"/>
          </a:xfrm>
        </p:spPr>
        <p:txBody>
          <a:bodyPr/>
          <a:lstStyle/>
          <a:p>
            <a:r>
              <a:rPr lang="en-US"/>
              <a:t>Click to edit Master title style</a:t>
            </a:r>
            <a:endParaRPr lang="uk-UA"/>
          </a:p>
        </p:txBody>
      </p:sp>
      <p:sp>
        <p:nvSpPr>
          <p:cNvPr id="3" name="Text Placeholder 2"/>
          <p:cNvSpPr>
            <a:spLocks noGrp="1"/>
          </p:cNvSpPr>
          <p:nvPr>
            <p:ph type="body" sz="half" idx="1"/>
          </p:nvPr>
        </p:nvSpPr>
        <p:spPr>
          <a:xfrm>
            <a:off x="527051" y="1744665"/>
            <a:ext cx="3959225" cy="4270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Content Placeholder 3"/>
          <p:cNvSpPr>
            <a:spLocks noGrp="1"/>
          </p:cNvSpPr>
          <p:nvPr>
            <p:ph sz="half" idx="2"/>
          </p:nvPr>
        </p:nvSpPr>
        <p:spPr>
          <a:xfrm>
            <a:off x="4638676" y="1744665"/>
            <a:ext cx="3960813" cy="4270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5" name="Date Placeholder 4"/>
          <p:cNvSpPr>
            <a:spLocks noGrp="1"/>
          </p:cNvSpPr>
          <p:nvPr>
            <p:ph type="dt" sz="half" idx="10"/>
          </p:nvPr>
        </p:nvSpPr>
        <p:spPr>
          <a:xfrm>
            <a:off x="3987800" y="6481763"/>
            <a:ext cx="1079500" cy="360362"/>
          </a:xfrm>
        </p:spPr>
        <p:txBody>
          <a:bodyPr/>
          <a:lstStyle>
            <a:lvl1pPr>
              <a:defRPr/>
            </a:lvl1pPr>
          </a:lstStyle>
          <a:p>
            <a:pPr>
              <a:defRPr/>
            </a:pPr>
            <a:endParaRPr/>
          </a:p>
        </p:txBody>
      </p:sp>
      <p:sp>
        <p:nvSpPr>
          <p:cNvPr id="6" name="Slide Number Placeholder 5"/>
          <p:cNvSpPr>
            <a:spLocks noGrp="1"/>
          </p:cNvSpPr>
          <p:nvPr>
            <p:ph type="sldNum" sz="quarter" idx="11"/>
          </p:nvPr>
        </p:nvSpPr>
        <p:spPr>
          <a:xfrm>
            <a:off x="206376" y="6481763"/>
            <a:ext cx="439738" cy="360362"/>
          </a:xfrm>
        </p:spPr>
        <p:txBody>
          <a:bodyPr/>
          <a:lstStyle>
            <a:lvl1pPr>
              <a:defRPr/>
            </a:lvl1pPr>
          </a:lstStyle>
          <a:p>
            <a:pPr>
              <a:defRPr/>
            </a:pPr>
            <a:fld id="{C7250AF8-2616-4527-8F1C-2DFD9AE77AE5}" type="slidenum">
              <a:rPr lang="en-US"/>
              <a:pPr>
                <a:defRPr/>
              </a:pPr>
              <a:t>‹#›</a:t>
            </a:fld>
            <a:endParaRPr lang="en-US"/>
          </a:p>
        </p:txBody>
      </p:sp>
      <p:sp>
        <p:nvSpPr>
          <p:cNvPr id="7" name="Footer Placeholder 6"/>
          <p:cNvSpPr>
            <a:spLocks noGrp="1"/>
          </p:cNvSpPr>
          <p:nvPr>
            <p:ph type="ftr" sz="quarter" idx="12"/>
          </p:nvPr>
        </p:nvSpPr>
        <p:spPr>
          <a:xfrm>
            <a:off x="679451" y="6481763"/>
            <a:ext cx="3282950" cy="360362"/>
          </a:xfrm>
          <a:prstGeom prst="rect">
            <a:avLst/>
          </a:prstGeom>
        </p:spPr>
        <p:txBody>
          <a:bodyPr/>
          <a:lstStyle>
            <a:lvl1pPr>
              <a:defRPr/>
            </a:lvl1pPr>
          </a:lstStyle>
          <a:p>
            <a:pPr>
              <a:defRPr/>
            </a:pPr>
            <a:r>
              <a:rPr lang="en-US"/>
              <a:t>©, DeLaval endorsement and year. A unique presentation name/job number</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irst Slide (3)">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2" cstate="email">
            <a:extLst>
              <a:ext uri="{28A0092B-C50C-407E-A947-70E740481C1C}">
                <a14:useLocalDpi xmlns="" xmlns:a14="http://schemas.microsoft.com/office/drawing/2010/main"/>
              </a:ext>
            </a:extLst>
          </a:blip>
          <a:srcRect/>
          <a:stretch>
            <a:fillRect/>
          </a:stretch>
        </p:blipFill>
        <p:spPr bwMode="auto">
          <a:xfrm>
            <a:off x="0" y="1743075"/>
            <a:ext cx="9144000" cy="5114925"/>
          </a:xfrm>
          <a:prstGeom prst="rect">
            <a:avLst/>
          </a:prstGeom>
          <a:noFill/>
          <a:ln w="9525">
            <a:noFill/>
            <a:miter lim="800000"/>
            <a:headEnd/>
            <a:tailEnd/>
          </a:ln>
          <a:effectLst/>
        </p:spPr>
      </p:pic>
      <p:sp>
        <p:nvSpPr>
          <p:cNvPr id="5" name="Title 4"/>
          <p:cNvSpPr>
            <a:spLocks noGrp="1"/>
          </p:cNvSpPr>
          <p:nvPr>
            <p:ph type="title"/>
          </p:nvPr>
        </p:nvSpPr>
        <p:spPr/>
        <p:txBody>
          <a:bodyPr/>
          <a:lstStyle/>
          <a:p>
            <a:r>
              <a:rPr lang="en-US" smtClean="0"/>
              <a:t>Click to edit Master title style</a:t>
            </a:r>
            <a:endParaRPr lang="en-US"/>
          </a:p>
        </p:txBody>
      </p:sp>
      <p:sp>
        <p:nvSpPr>
          <p:cNvPr id="3" name="Subtitle"/>
          <p:cNvSpPr>
            <a:spLocks noGrp="1"/>
          </p:cNvSpPr>
          <p:nvPr>
            <p:ph type="subTitle" idx="1" hasCustomPrompt="1"/>
          </p:nvPr>
        </p:nvSpPr>
        <p:spPr>
          <a:xfrm>
            <a:off x="531361" y="704578"/>
            <a:ext cx="8071224" cy="1040332"/>
          </a:xfrm>
        </p:spPr>
        <p:txBody>
          <a:bodyPr>
            <a:normAutofit/>
          </a:bodyPr>
          <a:lstStyle>
            <a:lvl1pPr marL="0" indent="0" algn="l">
              <a:lnSpc>
                <a:spcPct val="85000"/>
              </a:lnSpc>
              <a:buNone/>
              <a:defRPr sz="2500" b="1" baseline="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Sub-title</a:t>
            </a:r>
            <a:endParaRPr lang="en-US"/>
          </a:p>
        </p:txBody>
      </p:sp>
      <p:pic>
        <p:nvPicPr>
          <p:cNvPr id="13" name="Bildobjekt 4"/>
          <p:cNvPicPr>
            <a:picLocks noChangeAspect="1"/>
          </p:cNvPicPr>
          <p:nvPr userDrawn="1"/>
        </p:nvPicPr>
        <p:blipFill>
          <a:blip r:embed="rId3" cstate="email">
            <a:extLst>
              <a:ext uri="{28A0092B-C50C-407E-A947-70E740481C1C}">
                <a14:useLocalDpi xmlns="" xmlns:a14="http://schemas.microsoft.com/office/drawing/2010/main"/>
              </a:ext>
            </a:extLst>
          </a:blip>
          <a:stretch>
            <a:fillRect/>
          </a:stretch>
        </p:blipFill>
        <p:spPr>
          <a:xfrm>
            <a:off x="7010401" y="6096001"/>
            <a:ext cx="1813991" cy="762000"/>
          </a:xfrm>
          <a:prstGeom prst="rect">
            <a:avLst/>
          </a:prstGeom>
        </p:spPr>
      </p:pic>
      <p:sp>
        <p:nvSpPr>
          <p:cNvPr id="8" name="Date Placeholder 7"/>
          <p:cNvSpPr>
            <a:spLocks noGrp="1"/>
          </p:cNvSpPr>
          <p:nvPr>
            <p:ph type="dt" sz="half" idx="10"/>
          </p:nvPr>
        </p:nvSpPr>
        <p:spPr/>
        <p:txBody>
          <a:bodyPr/>
          <a:lstStyle>
            <a:lvl1pPr>
              <a:defRPr>
                <a:solidFill>
                  <a:schemeClr val="accent1"/>
                </a:solidFill>
              </a:defRPr>
            </a:lvl1pPr>
          </a:lstStyle>
          <a:p>
            <a:endParaRPr>
              <a:solidFill>
                <a:srgbClr val="103D82"/>
              </a:solidFill>
            </a:endParaRPr>
          </a:p>
        </p:txBody>
      </p:sp>
      <p:sp>
        <p:nvSpPr>
          <p:cNvPr id="9" name="Footer Placeholder 8"/>
          <p:cNvSpPr>
            <a:spLocks noGrp="1"/>
          </p:cNvSpPr>
          <p:nvPr>
            <p:ph type="ftr" sz="quarter" idx="11"/>
          </p:nvPr>
        </p:nvSpPr>
        <p:spPr/>
        <p:txBody>
          <a:bodyPr/>
          <a:lstStyle>
            <a:lvl1pPr>
              <a:defRPr>
                <a:solidFill>
                  <a:schemeClr val="accent1"/>
                </a:solidFill>
              </a:defRPr>
            </a:lvl1pPr>
          </a:lstStyle>
          <a:p>
            <a:r>
              <a:rPr lang="en-US" smtClean="0">
                <a:solidFill>
                  <a:srgbClr val="103D82"/>
                </a:solidFill>
              </a:rPr>
              <a:t>PR-Region_CE; June 2012</a:t>
            </a:r>
            <a:endParaRPr lang="en-US">
              <a:solidFill>
                <a:srgbClr val="103D82"/>
              </a:solidFill>
            </a:endParaRPr>
          </a:p>
        </p:txBody>
      </p:sp>
      <p:sp>
        <p:nvSpPr>
          <p:cNvPr id="11" name="Slide Number Placeholder 10"/>
          <p:cNvSpPr>
            <a:spLocks noGrp="1"/>
          </p:cNvSpPr>
          <p:nvPr>
            <p:ph type="sldNum" sz="quarter" idx="12"/>
          </p:nvPr>
        </p:nvSpPr>
        <p:spPr/>
        <p:txBody>
          <a:bodyPr/>
          <a:lstStyle>
            <a:lvl1pPr>
              <a:defRPr>
                <a:solidFill>
                  <a:schemeClr val="accent1"/>
                </a:solidFill>
              </a:defRPr>
            </a:lvl1pPr>
          </a:lstStyle>
          <a:p>
            <a:fld id="{8F5CAD42-0317-495C-A92B-A188CBF4DAF5}" type="slidenum">
              <a:rPr lang="en-US" smtClean="0">
                <a:solidFill>
                  <a:srgbClr val="103D82"/>
                </a:solidFill>
              </a:rPr>
              <a:pPr/>
              <a:t>‹#›</a:t>
            </a:fld>
            <a:endParaRPr lang="en-US">
              <a:solidFill>
                <a:srgbClr val="103D82"/>
              </a:solidFill>
            </a:endParaRPr>
          </a:p>
        </p:txBody>
      </p:sp>
    </p:spTree>
    <p:extLst>
      <p:ext uri="{BB962C8B-B14F-4D97-AF65-F5344CB8AC3E}">
        <p14:creationId xmlns="" xmlns:p14="http://schemas.microsoft.com/office/powerpoint/2010/main" val="3113802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7" name="Title 6"/>
          <p:cNvSpPr>
            <a:spLocks noGrp="1"/>
          </p:cNvSpPr>
          <p:nvPr>
            <p:ph type="title"/>
          </p:nvPr>
        </p:nvSpPr>
        <p:spPr>
          <a:xfrm>
            <a:off x="527491" y="620688"/>
            <a:ext cx="8071225" cy="1836435"/>
          </a:xfrm>
        </p:spPr>
        <p:txBody>
          <a:bodyPr>
            <a:noAutofit/>
          </a:bodyPr>
          <a:lstStyle>
            <a:lvl1pPr>
              <a:defRPr sz="5000">
                <a:solidFill>
                  <a:schemeClr val="bg1"/>
                </a:solidFill>
              </a:defRPr>
            </a:lvl1pPr>
          </a:lstStyle>
          <a:p>
            <a:r>
              <a:rPr lang="en-US" smtClean="0"/>
              <a:t>Click to edit Master title style</a:t>
            </a:r>
            <a:endParaRPr lang="en-US"/>
          </a:p>
        </p:txBody>
      </p:sp>
      <p:sp>
        <p:nvSpPr>
          <p:cNvPr id="10" name="Subtitle"/>
          <p:cNvSpPr>
            <a:spLocks noGrp="1"/>
          </p:cNvSpPr>
          <p:nvPr>
            <p:ph type="body" sz="quarter" idx="13" hasCustomPrompt="1"/>
          </p:nvPr>
        </p:nvSpPr>
        <p:spPr>
          <a:xfrm>
            <a:off x="531361" y="2636912"/>
            <a:ext cx="8071224" cy="3377994"/>
          </a:xfrm>
        </p:spPr>
        <p:txBody>
          <a:bodyPr>
            <a:normAutofit/>
          </a:bodyPr>
          <a:lstStyle>
            <a:lvl1pPr marL="0" indent="0">
              <a:lnSpc>
                <a:spcPct val="85000"/>
              </a:lnSpc>
              <a:buFontTx/>
              <a:buNone/>
              <a:defRPr sz="5000" b="1">
                <a:solidFill>
                  <a:schemeClr val="accent3"/>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Sub-title</a:t>
            </a:r>
          </a:p>
        </p:txBody>
      </p:sp>
      <p:pic>
        <p:nvPicPr>
          <p:cNvPr id="9" name="Bildobjekt 4"/>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7010401" y="6096001"/>
            <a:ext cx="1813991" cy="762000"/>
          </a:xfrm>
          <a:prstGeom prst="rect">
            <a:avLst/>
          </a:prstGeom>
        </p:spPr>
      </p:pic>
      <p:sp>
        <p:nvSpPr>
          <p:cNvPr id="15" name="Date Placeholder 14"/>
          <p:cNvSpPr>
            <a:spLocks noGrp="1"/>
          </p:cNvSpPr>
          <p:nvPr>
            <p:ph type="dt" sz="half" idx="14"/>
          </p:nvPr>
        </p:nvSpPr>
        <p:spPr/>
        <p:txBody>
          <a:bodyPr/>
          <a:lstStyle>
            <a:lvl1pPr>
              <a:defRPr>
                <a:solidFill>
                  <a:schemeClr val="bg1"/>
                </a:solidFill>
              </a:defRPr>
            </a:lvl1pPr>
          </a:lstStyle>
          <a:p>
            <a:endParaRPr>
              <a:solidFill>
                <a:prstClr val="white"/>
              </a:solidFill>
            </a:endParaRPr>
          </a:p>
        </p:txBody>
      </p:sp>
      <p:sp>
        <p:nvSpPr>
          <p:cNvPr id="16" name="Footer Placeholder 15"/>
          <p:cNvSpPr>
            <a:spLocks noGrp="1"/>
          </p:cNvSpPr>
          <p:nvPr>
            <p:ph type="ftr" sz="quarter" idx="15"/>
          </p:nvPr>
        </p:nvSpPr>
        <p:spPr/>
        <p:txBody>
          <a:bodyPr/>
          <a:lstStyle>
            <a:lvl1pPr>
              <a:defRPr>
                <a:solidFill>
                  <a:schemeClr val="bg1"/>
                </a:solidFill>
              </a:defRPr>
            </a:lvl1pPr>
          </a:lstStyle>
          <a:p>
            <a:r>
              <a:rPr lang="en-US" smtClean="0">
                <a:solidFill>
                  <a:prstClr val="white"/>
                </a:solidFill>
              </a:rPr>
              <a:t>PR-Region_CE; June 2012</a:t>
            </a:r>
            <a:endParaRPr lang="en-US">
              <a:solidFill>
                <a:prstClr val="white"/>
              </a:solidFill>
            </a:endParaRPr>
          </a:p>
        </p:txBody>
      </p:sp>
      <p:sp>
        <p:nvSpPr>
          <p:cNvPr id="17" name="Slide Number Placeholder 16"/>
          <p:cNvSpPr>
            <a:spLocks noGrp="1"/>
          </p:cNvSpPr>
          <p:nvPr>
            <p:ph type="sldNum" sz="quarter" idx="16"/>
          </p:nvPr>
        </p:nvSpPr>
        <p:spPr/>
        <p:txBody>
          <a:bodyPr/>
          <a:lstStyle>
            <a:lvl1pPr>
              <a:defRPr>
                <a:solidFill>
                  <a:schemeClr val="bg1"/>
                </a:solidFill>
              </a:defRPr>
            </a:lvl1pPr>
          </a:lstStyle>
          <a:p>
            <a:fld id="{8F5CAD42-0317-495C-A92B-A188CBF4DAF5}" type="slidenum">
              <a:rPr lang="en-US" smtClean="0">
                <a:solidFill>
                  <a:prstClr val="white"/>
                </a:solidFill>
              </a:rPr>
              <a:pPr/>
              <a:t>‹#›</a:t>
            </a:fld>
            <a:endParaRPr lang="en-US">
              <a:solidFill>
                <a:prstClr val="white"/>
              </a:solidFill>
            </a:endParaRPr>
          </a:p>
        </p:txBody>
      </p:sp>
    </p:spTree>
    <p:extLst>
      <p:ext uri="{BB962C8B-B14F-4D97-AF65-F5344CB8AC3E}">
        <p14:creationId xmlns="" xmlns:p14="http://schemas.microsoft.com/office/powerpoint/2010/main" val="2025089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Blank">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US"/>
          </a:p>
        </p:txBody>
      </p:sp>
      <p:sp>
        <p:nvSpPr>
          <p:cNvPr id="10" name="Subtitle"/>
          <p:cNvSpPr>
            <a:spLocks noGrp="1"/>
          </p:cNvSpPr>
          <p:nvPr>
            <p:ph type="body" sz="quarter" idx="13" hasCustomPrompt="1"/>
          </p:nvPr>
        </p:nvSpPr>
        <p:spPr>
          <a:xfrm>
            <a:off x="531361" y="704577"/>
            <a:ext cx="8071224" cy="1040332"/>
          </a:xfrm>
        </p:spPr>
        <p:txBody>
          <a:bodyPr>
            <a:normAutofit/>
          </a:bodyPr>
          <a:lstStyle>
            <a:lvl1pPr marL="0" indent="0">
              <a:lnSpc>
                <a:spcPct val="85000"/>
              </a:lnSpc>
              <a:buFontTx/>
              <a:buNone/>
              <a:defRPr sz="2500" b="1">
                <a:solidFill>
                  <a:schemeClr val="accent3"/>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Sub-title</a:t>
            </a:r>
          </a:p>
        </p:txBody>
      </p:sp>
      <p:sp>
        <p:nvSpPr>
          <p:cNvPr id="4" name="Platshållare för datum 3"/>
          <p:cNvSpPr>
            <a:spLocks noGrp="1"/>
          </p:cNvSpPr>
          <p:nvPr>
            <p:ph type="dt" sz="half" idx="14"/>
          </p:nvPr>
        </p:nvSpPr>
        <p:spPr/>
        <p:txBody>
          <a:bodyPr/>
          <a:lstStyle/>
          <a:p>
            <a:endParaRPr>
              <a:solidFill>
                <a:srgbClr val="103D82"/>
              </a:solidFill>
            </a:endParaRPr>
          </a:p>
        </p:txBody>
      </p:sp>
      <p:sp>
        <p:nvSpPr>
          <p:cNvPr id="5" name="Platshållare för sidfot 4"/>
          <p:cNvSpPr>
            <a:spLocks noGrp="1"/>
          </p:cNvSpPr>
          <p:nvPr>
            <p:ph type="ftr" sz="quarter" idx="15"/>
          </p:nvPr>
        </p:nvSpPr>
        <p:spPr/>
        <p:txBody>
          <a:bodyPr/>
          <a:lstStyle/>
          <a:p>
            <a:r>
              <a:rPr lang="en-US" smtClean="0">
                <a:solidFill>
                  <a:srgbClr val="103D82"/>
                </a:solidFill>
              </a:rPr>
              <a:t>PR-Region_CE; June 2012</a:t>
            </a:r>
            <a:endParaRPr lang="en-US" dirty="0">
              <a:solidFill>
                <a:srgbClr val="103D82"/>
              </a:solidFill>
            </a:endParaRPr>
          </a:p>
        </p:txBody>
      </p:sp>
      <p:sp>
        <p:nvSpPr>
          <p:cNvPr id="6" name="Platshållare för bildnummer 5"/>
          <p:cNvSpPr>
            <a:spLocks noGrp="1"/>
          </p:cNvSpPr>
          <p:nvPr>
            <p:ph type="sldNum" sz="quarter" idx="16"/>
          </p:nvPr>
        </p:nvSpPr>
        <p:spPr/>
        <p:txBody>
          <a:bodyPr/>
          <a:lstStyle/>
          <a:p>
            <a:fld id="{8F5CAD42-0317-495C-A92B-A188CBF4DAF5}" type="slidenum">
              <a:rPr lang="en-US" smtClean="0">
                <a:solidFill>
                  <a:srgbClr val="103D82"/>
                </a:solidFill>
              </a:rPr>
              <a:pPr/>
              <a:t>‹#›</a:t>
            </a:fld>
            <a:endParaRPr lang="en-US">
              <a:solidFill>
                <a:srgbClr val="103D82"/>
              </a:solidFill>
            </a:endParaRPr>
          </a:p>
        </p:txBody>
      </p:sp>
    </p:spTree>
    <p:extLst>
      <p:ext uri="{BB962C8B-B14F-4D97-AF65-F5344CB8AC3E}">
        <p14:creationId xmlns="" xmlns:p14="http://schemas.microsoft.com/office/powerpoint/2010/main" val="3007656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fr-FR" smtClean="0"/>
              <a:t>PR-Region_CE; June 2012</a:t>
            </a: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0AD87680-F80B-46E5-87B3-5F0FCAAD7097}" type="slidenum">
              <a:rPr lang="en-GB"/>
              <a:pPr>
                <a:defRPr/>
              </a:pPr>
              <a:t>‹#›</a:t>
            </a:fld>
            <a:endParaRPr lang="en-GB"/>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Rectangle 7"/>
          <p:cNvSpPr>
            <a:spLocks noGrp="1" noChangeArrowheads="1"/>
          </p:cNvSpPr>
          <p:nvPr>
            <p:ph type="sldNum" idx="10"/>
          </p:nvPr>
        </p:nvSpPr>
        <p:spPr>
          <a:ln/>
        </p:spPr>
        <p:txBody>
          <a:bodyPr/>
          <a:lstStyle>
            <a:lvl1pPr>
              <a:defRPr/>
            </a:lvl1pPr>
          </a:lstStyle>
          <a:p>
            <a:pPr>
              <a:defRPr/>
            </a:pPr>
            <a:fld id="{277C36CC-2599-48E8-B56C-CC3692B84184}" type="slidenum">
              <a:rPr lang="ru-RU"/>
              <a:pPr>
                <a:defRPr/>
              </a:pPr>
              <a:t>‹#›</a:t>
            </a:fld>
            <a:endParaRPr lang="ru-RU"/>
          </a:p>
        </p:txBody>
      </p:sp>
    </p:spTree>
    <p:extLst>
      <p:ext uri="{BB962C8B-B14F-4D97-AF65-F5344CB8AC3E}">
        <p14:creationId xmlns="" xmlns:p14="http://schemas.microsoft.com/office/powerpoint/2010/main" val="2025243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Rectangle 4"/>
          <p:cNvSpPr>
            <a:spLocks noGrp="1" noChangeArrowheads="1"/>
          </p:cNvSpPr>
          <p:nvPr>
            <p:ph type="dt" sz="half" idx="10"/>
          </p:nvPr>
        </p:nvSpPr>
        <p:spPr>
          <a:ln/>
        </p:spPr>
        <p:txBody>
          <a:bodyPr/>
          <a:lstStyle>
            <a:lvl1pPr>
              <a:defRPr/>
            </a:lvl1pPr>
          </a:lstStyle>
          <a:p>
            <a:endParaRPr lang="en-GB"/>
          </a:p>
        </p:txBody>
      </p:sp>
      <p:sp>
        <p:nvSpPr>
          <p:cNvPr id="4" name="Rectangle 5"/>
          <p:cNvSpPr>
            <a:spLocks noGrp="1" noChangeArrowheads="1"/>
          </p:cNvSpPr>
          <p:nvPr>
            <p:ph type="ftr" sz="quarter" idx="11"/>
          </p:nvPr>
        </p:nvSpPr>
        <p:spPr>
          <a:ln/>
        </p:spPr>
        <p:txBody>
          <a:bodyPr/>
          <a:lstStyle>
            <a:lvl1pPr>
              <a:defRPr/>
            </a:lvl1pPr>
          </a:lstStyle>
          <a:p>
            <a:endParaRPr lang="en-GB"/>
          </a:p>
        </p:txBody>
      </p:sp>
      <p:sp>
        <p:nvSpPr>
          <p:cNvPr id="5" name="Rectangle 6"/>
          <p:cNvSpPr>
            <a:spLocks noGrp="1" noChangeArrowheads="1"/>
          </p:cNvSpPr>
          <p:nvPr>
            <p:ph type="sldNum" sz="quarter" idx="12"/>
          </p:nvPr>
        </p:nvSpPr>
        <p:spPr>
          <a:ln/>
        </p:spPr>
        <p:txBody>
          <a:bodyPr/>
          <a:lstStyle>
            <a:lvl1pPr>
              <a:defRPr/>
            </a:lvl1pPr>
          </a:lstStyle>
          <a:p>
            <a:fld id="{8F78B651-6B00-4AF9-B89D-D65637CCCA6D}"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First Slide (2)">
    <p:spTree>
      <p:nvGrpSpPr>
        <p:cNvPr id="1" name=""/>
        <p:cNvGrpSpPr/>
        <p:nvPr/>
      </p:nvGrpSpPr>
      <p:grpSpPr>
        <a:xfrm>
          <a:off x="0" y="0"/>
          <a:ext cx="0" cy="0"/>
          <a:chOff x="0" y="0"/>
          <a:chExt cx="0" cy="0"/>
        </a:xfrm>
      </p:grpSpPr>
      <p:pic>
        <p:nvPicPr>
          <p:cNvPr id="10" name="Picture 9" descr="AMR2.jpg"/>
          <p:cNvPicPr>
            <a:picLocks noChangeAspect="1"/>
          </p:cNvPicPr>
          <p:nvPr userDrawn="1"/>
        </p:nvPicPr>
        <p:blipFill>
          <a:blip r:embed="rId2" cstate="print"/>
          <a:stretch>
            <a:fillRect/>
          </a:stretch>
        </p:blipFill>
        <p:spPr>
          <a:xfrm>
            <a:off x="0" y="1739900"/>
            <a:ext cx="9144000" cy="5118100"/>
          </a:xfrm>
          <a:prstGeom prst="rect">
            <a:avLst/>
          </a:prstGeom>
        </p:spPr>
      </p:pic>
      <p:sp>
        <p:nvSpPr>
          <p:cNvPr id="5" name="Title 4"/>
          <p:cNvSpPr>
            <a:spLocks noGrp="1"/>
          </p:cNvSpPr>
          <p:nvPr>
            <p:ph type="title"/>
          </p:nvPr>
        </p:nvSpPr>
        <p:spPr/>
        <p:txBody>
          <a:bodyPr/>
          <a:lstStyle/>
          <a:p>
            <a:r>
              <a:rPr lang="en-US" smtClean="0"/>
              <a:t>Click to edit Master title style</a:t>
            </a:r>
            <a:endParaRPr lang="en-US"/>
          </a:p>
        </p:txBody>
      </p:sp>
      <p:sp>
        <p:nvSpPr>
          <p:cNvPr id="3" name="Subtitle"/>
          <p:cNvSpPr>
            <a:spLocks noGrp="1"/>
          </p:cNvSpPr>
          <p:nvPr>
            <p:ph type="subTitle" idx="1" hasCustomPrompt="1"/>
          </p:nvPr>
        </p:nvSpPr>
        <p:spPr>
          <a:xfrm>
            <a:off x="531361" y="704578"/>
            <a:ext cx="8071224" cy="1040332"/>
          </a:xfrm>
        </p:spPr>
        <p:txBody>
          <a:bodyPr>
            <a:normAutofit/>
          </a:bodyPr>
          <a:lstStyle>
            <a:lvl1pPr marL="0" indent="0" algn="l">
              <a:lnSpc>
                <a:spcPct val="85000"/>
              </a:lnSpc>
              <a:buNone/>
              <a:defRPr sz="2500" b="1" baseline="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Sub-title</a:t>
            </a:r>
            <a:endParaRPr lang="en-US"/>
          </a:p>
        </p:txBody>
      </p:sp>
      <p:sp>
        <p:nvSpPr>
          <p:cNvPr id="8" name="Date Placeholder 7"/>
          <p:cNvSpPr>
            <a:spLocks noGrp="1"/>
          </p:cNvSpPr>
          <p:nvPr>
            <p:ph type="dt" sz="half" idx="10"/>
          </p:nvPr>
        </p:nvSpPr>
        <p:spPr/>
        <p:txBody>
          <a:bodyPr/>
          <a:lstStyle>
            <a:lvl1pPr>
              <a:defRPr>
                <a:solidFill>
                  <a:schemeClr val="bg1"/>
                </a:solidFill>
              </a:defRPr>
            </a:lvl1pPr>
          </a:lstStyle>
          <a:p>
            <a:endParaRPr lang="en-US"/>
          </a:p>
        </p:txBody>
      </p:sp>
      <p:sp>
        <p:nvSpPr>
          <p:cNvPr id="9" name="Footer Placeholder 8"/>
          <p:cNvSpPr>
            <a:spLocks noGrp="1"/>
          </p:cNvSpPr>
          <p:nvPr>
            <p:ph type="ftr" sz="quarter" idx="11"/>
          </p:nvPr>
        </p:nvSpPr>
        <p:spPr/>
        <p:txBody>
          <a:bodyPr/>
          <a:lstStyle>
            <a:lvl1pPr>
              <a:defRPr>
                <a:solidFill>
                  <a:schemeClr val="bg1"/>
                </a:solidFill>
              </a:defRPr>
            </a:lvl1pPr>
          </a:lstStyle>
          <a:p>
            <a:r>
              <a:rPr lang="en-US" smtClean="0"/>
              <a:t>©, DeLaval endorsement and year. A unique presentation name/job number</a:t>
            </a:r>
            <a:endParaRPr lang="en-US"/>
          </a:p>
        </p:txBody>
      </p:sp>
      <p:sp>
        <p:nvSpPr>
          <p:cNvPr id="11" name="Slide Number Placeholder 10"/>
          <p:cNvSpPr>
            <a:spLocks noGrp="1"/>
          </p:cNvSpPr>
          <p:nvPr>
            <p:ph type="sldNum" sz="quarter" idx="12"/>
          </p:nvPr>
        </p:nvSpPr>
        <p:spPr/>
        <p:txBody>
          <a:bodyPr/>
          <a:lstStyle>
            <a:lvl1pPr>
              <a:defRPr>
                <a:solidFill>
                  <a:schemeClr val="bg1"/>
                </a:solidFill>
              </a:defRPr>
            </a:lvl1pPr>
          </a:lstStyle>
          <a:p>
            <a:fld id="{8F5CAD42-0317-495C-A92B-A188CBF4DAF5}" type="slidenum">
              <a:rPr lang="en-US" smtClean="0"/>
              <a:pPr/>
              <a:t>‹#›</a:t>
            </a:fld>
            <a:endParaRPr lang="en-US"/>
          </a:p>
        </p:txBody>
      </p:sp>
    </p:spTree>
    <p:extLst>
      <p:ext uri="{BB962C8B-B14F-4D97-AF65-F5344CB8AC3E}">
        <p14:creationId xmlns="" xmlns:p14="http://schemas.microsoft.com/office/powerpoint/2010/main" val="2318020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6" name="Subtitle"/>
          <p:cNvSpPr>
            <a:spLocks noGrp="1"/>
          </p:cNvSpPr>
          <p:nvPr>
            <p:ph type="body" sz="quarter" idx="15"/>
          </p:nvPr>
        </p:nvSpPr>
        <p:spPr>
          <a:xfrm>
            <a:off x="531361" y="704577"/>
            <a:ext cx="8071224" cy="1040332"/>
          </a:xfrm>
        </p:spPr>
        <p:txBody>
          <a:bodyPr>
            <a:noAutofit/>
          </a:bodyPr>
          <a:lstStyle>
            <a:lvl1pPr marL="0" indent="0">
              <a:lnSpc>
                <a:spcPct val="85000"/>
              </a:lnSpc>
              <a:buFontTx/>
              <a:buNone/>
              <a:defRPr sz="2500" b="1">
                <a:solidFill>
                  <a:schemeClr val="accent3"/>
                </a:solidFill>
              </a:defRPr>
            </a:lvl1pPr>
            <a:lvl2pPr marL="448650" indent="0">
              <a:buFontTx/>
              <a:buNone/>
              <a:defRPr>
                <a:solidFill>
                  <a:schemeClr val="accent3"/>
                </a:solidFill>
              </a:defRPr>
            </a:lvl2pPr>
            <a:lvl3pPr marL="963000" indent="0">
              <a:buFontTx/>
              <a:buNone/>
              <a:defRPr>
                <a:solidFill>
                  <a:schemeClr val="accent3"/>
                </a:solidFill>
              </a:defRPr>
            </a:lvl3pPr>
            <a:lvl4pPr marL="1420200" indent="0">
              <a:buFontTx/>
              <a:buNone/>
              <a:defRPr>
                <a:solidFill>
                  <a:schemeClr val="accent3"/>
                </a:solidFill>
              </a:defRPr>
            </a:lvl4pPr>
            <a:lvl5pPr marL="1877400" indent="0">
              <a:buFontTx/>
              <a:buNone/>
              <a:defRPr>
                <a:solidFill>
                  <a:schemeClr val="accent3"/>
                </a:solidFill>
              </a:defRPr>
            </a:lvl5pPr>
          </a:lstStyle>
          <a:p>
            <a:pPr lvl="0"/>
            <a:r>
              <a:rPr lang="en-US" smtClean="0"/>
              <a:t>Click to edit Master text styles</a:t>
            </a:r>
          </a:p>
        </p:txBody>
      </p:sp>
      <p:sp>
        <p:nvSpPr>
          <p:cNvPr id="11" name="Content Placeholder 10"/>
          <p:cNvSpPr>
            <a:spLocks noGrp="1"/>
          </p:cNvSpPr>
          <p:nvPr>
            <p:ph sz="quarter" idx="13"/>
          </p:nvPr>
        </p:nvSpPr>
        <p:spPr>
          <a:xfrm>
            <a:off x="527491" y="1744913"/>
            <a:ext cx="38880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4"/>
          </p:nvPr>
        </p:nvSpPr>
        <p:spPr>
          <a:xfrm>
            <a:off x="4708059" y="1747386"/>
            <a:ext cx="38880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8"/>
          <p:cNvSpPr>
            <a:spLocks noGrp="1"/>
          </p:cNvSpPr>
          <p:nvPr>
            <p:ph type="dt" sz="half" idx="16"/>
          </p:nvPr>
        </p:nvSpPr>
        <p:spPr/>
        <p:txBody>
          <a:bodyPr/>
          <a:lstStyle/>
          <a:p>
            <a:endParaRPr lang="en-US"/>
          </a:p>
        </p:txBody>
      </p:sp>
      <p:sp>
        <p:nvSpPr>
          <p:cNvPr id="10" name="Footer Placeholder 9"/>
          <p:cNvSpPr>
            <a:spLocks noGrp="1"/>
          </p:cNvSpPr>
          <p:nvPr>
            <p:ph type="ftr" sz="quarter" idx="17"/>
          </p:nvPr>
        </p:nvSpPr>
        <p:spPr/>
        <p:txBody>
          <a:bodyPr/>
          <a:lstStyle/>
          <a:p>
            <a:r>
              <a:rPr lang="en-US" smtClean="0"/>
              <a:t>©, DeLaval endorsement and year. A unique presentation name/job number</a:t>
            </a:r>
            <a:endParaRPr lang="en-US"/>
          </a:p>
        </p:txBody>
      </p:sp>
      <p:sp>
        <p:nvSpPr>
          <p:cNvPr id="13" name="Slide Number Placeholder 12"/>
          <p:cNvSpPr>
            <a:spLocks noGrp="1"/>
          </p:cNvSpPr>
          <p:nvPr>
            <p:ph type="sldNum" sz="quarter" idx="18"/>
          </p:nvPr>
        </p:nvSpPr>
        <p:spPr/>
        <p:txBody>
          <a:bodyPr/>
          <a:lstStyle/>
          <a:p>
            <a:fld id="{8F5CAD42-0317-495C-A92B-A188CBF4DAF5}" type="slidenum">
              <a:rPr lang="en-US" smtClean="0"/>
              <a:pPr/>
              <a:t>‹#›</a:t>
            </a:fld>
            <a:endParaRPr lang="en-US"/>
          </a:p>
        </p:txBody>
      </p:sp>
    </p:spTree>
    <p:extLst>
      <p:ext uri="{BB962C8B-B14F-4D97-AF65-F5344CB8AC3E}">
        <p14:creationId xmlns="" xmlns:p14="http://schemas.microsoft.com/office/powerpoint/2010/main" val="1443145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g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7491" y="219517"/>
            <a:ext cx="8071225" cy="531902"/>
          </a:xfrm>
          <a:prstGeom prst="rect">
            <a:avLst/>
          </a:prstGeom>
        </p:spPr>
        <p:txBody>
          <a:bodyPr vert="horz" lIns="91440" tIns="45720" rIns="91440" bIns="45720"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527491" y="1744911"/>
            <a:ext cx="8071225" cy="426999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987082" y="6481807"/>
            <a:ext cx="1080000" cy="360000"/>
          </a:xfrm>
          <a:prstGeom prst="rect">
            <a:avLst/>
          </a:prstGeom>
        </p:spPr>
        <p:txBody>
          <a:bodyPr vert="horz" lIns="91440" tIns="45720" rIns="91440" bIns="45720" rtlCol="0" anchor="t"/>
          <a:lstStyle>
            <a:lvl1pPr>
              <a:defRPr lang="en-US" sz="900">
                <a:solidFill>
                  <a:schemeClr val="accent1"/>
                </a:solidFill>
              </a:defRPr>
            </a:lvl1pPr>
          </a:lstStyle>
          <a:p>
            <a:pPr eaLnBrk="1" fontAlgn="auto" hangingPunct="1">
              <a:spcBef>
                <a:spcPts val="0"/>
              </a:spcBef>
              <a:spcAft>
                <a:spcPts val="0"/>
              </a:spcAft>
            </a:pPr>
            <a:endParaRPr>
              <a:solidFill>
                <a:srgbClr val="103D82"/>
              </a:solidFill>
              <a:latin typeface="Arial"/>
              <a:ea typeface="+mn-ea"/>
              <a:cs typeface="+mn-cs"/>
            </a:endParaRPr>
          </a:p>
        </p:txBody>
      </p:sp>
      <p:sp>
        <p:nvSpPr>
          <p:cNvPr id="6" name="Slide Number Placeholder 5"/>
          <p:cNvSpPr>
            <a:spLocks noGrp="1"/>
          </p:cNvSpPr>
          <p:nvPr>
            <p:ph type="sldNum" sz="quarter" idx="4"/>
          </p:nvPr>
        </p:nvSpPr>
        <p:spPr>
          <a:xfrm>
            <a:off x="205800" y="6481807"/>
            <a:ext cx="440437" cy="360000"/>
          </a:xfrm>
          <a:prstGeom prst="rect">
            <a:avLst/>
          </a:prstGeom>
        </p:spPr>
        <p:txBody>
          <a:bodyPr vert="horz" lIns="91440" tIns="45720" rIns="91440" bIns="45720" rtlCol="0" anchor="t"/>
          <a:lstStyle>
            <a:lvl1pPr algn="l">
              <a:defRPr sz="900">
                <a:solidFill>
                  <a:schemeClr val="accent1"/>
                </a:solidFill>
              </a:defRPr>
            </a:lvl1pPr>
          </a:lstStyle>
          <a:p>
            <a:pPr eaLnBrk="1" fontAlgn="auto" hangingPunct="1">
              <a:spcBef>
                <a:spcPts val="0"/>
              </a:spcBef>
              <a:spcAft>
                <a:spcPts val="0"/>
              </a:spcAft>
            </a:pPr>
            <a:fld id="{8F5CAD42-0317-495C-A92B-A188CBF4DAF5}" type="slidenum">
              <a:rPr lang="en-US" smtClean="0">
                <a:solidFill>
                  <a:srgbClr val="103D82"/>
                </a:solidFill>
                <a:latin typeface="Arial"/>
                <a:ea typeface="+mn-ea"/>
                <a:cs typeface="+mn-cs"/>
              </a:rPr>
              <a:pPr eaLnBrk="1" fontAlgn="auto" hangingPunct="1">
                <a:spcBef>
                  <a:spcPts val="0"/>
                </a:spcBef>
                <a:spcAft>
                  <a:spcPts val="0"/>
                </a:spcAft>
              </a:pPr>
              <a:t>‹#›</a:t>
            </a:fld>
            <a:endParaRPr lang="en-US">
              <a:solidFill>
                <a:srgbClr val="103D82"/>
              </a:solidFill>
              <a:latin typeface="Arial"/>
              <a:ea typeface="+mn-ea"/>
              <a:cs typeface="+mn-cs"/>
            </a:endParaRPr>
          </a:p>
        </p:txBody>
      </p:sp>
      <p:sp>
        <p:nvSpPr>
          <p:cNvPr id="5" name="Footer Placeholder 4"/>
          <p:cNvSpPr>
            <a:spLocks noGrp="1"/>
          </p:cNvSpPr>
          <p:nvPr>
            <p:ph type="ftr" sz="quarter" idx="3"/>
          </p:nvPr>
        </p:nvSpPr>
        <p:spPr>
          <a:xfrm>
            <a:off x="679793" y="6481807"/>
            <a:ext cx="3282305" cy="360000"/>
          </a:xfrm>
          <a:prstGeom prst="rect">
            <a:avLst/>
          </a:prstGeom>
        </p:spPr>
        <p:txBody>
          <a:bodyPr vert="horz" lIns="91440" tIns="45720" rIns="91440" bIns="45720" rtlCol="0" anchor="t"/>
          <a:lstStyle>
            <a:lvl1pPr algn="l">
              <a:defRPr sz="900">
                <a:solidFill>
                  <a:schemeClr val="accent1"/>
                </a:solidFill>
              </a:defRPr>
            </a:lvl1pPr>
          </a:lstStyle>
          <a:p>
            <a:pPr eaLnBrk="1" fontAlgn="auto" hangingPunct="1">
              <a:spcBef>
                <a:spcPts val="0"/>
              </a:spcBef>
              <a:spcAft>
                <a:spcPts val="0"/>
              </a:spcAft>
            </a:pPr>
            <a:r>
              <a:rPr lang="en-US" smtClean="0">
                <a:solidFill>
                  <a:srgbClr val="103D82"/>
                </a:solidFill>
                <a:latin typeface="Arial"/>
                <a:ea typeface="+mn-ea"/>
                <a:cs typeface="+mn-cs"/>
              </a:rPr>
              <a:t>PR-Region_CE; June 2012</a:t>
            </a:r>
            <a:endParaRPr lang="en-US">
              <a:solidFill>
                <a:srgbClr val="103D82"/>
              </a:solidFill>
              <a:latin typeface="Arial"/>
              <a:ea typeface="+mn-ea"/>
              <a:cs typeface="+mn-cs"/>
            </a:endParaRPr>
          </a:p>
        </p:txBody>
      </p:sp>
      <p:pic>
        <p:nvPicPr>
          <p:cNvPr id="8" name="Bildobjekt 10"/>
          <p:cNvPicPr>
            <a:picLocks noChangeAspect="1"/>
          </p:cNvPicPr>
          <p:nvPr/>
        </p:nvPicPr>
        <p:blipFill>
          <a:blip r:embed="rId12" cstate="email">
            <a:extLst>
              <a:ext uri="{28A0092B-C50C-407E-A947-70E740481C1C}">
                <a14:useLocalDpi xmlns="" xmlns:a14="http://schemas.microsoft.com/office/drawing/2010/main"/>
              </a:ext>
            </a:extLst>
          </a:blip>
          <a:stretch>
            <a:fillRect/>
          </a:stretch>
        </p:blipFill>
        <p:spPr>
          <a:xfrm>
            <a:off x="7010402" y="6096001"/>
            <a:ext cx="1813989" cy="761999"/>
          </a:xfrm>
          <a:prstGeom prst="rect">
            <a:avLst/>
          </a:prstGeom>
        </p:spPr>
      </p:pic>
    </p:spTree>
    <p:extLst>
      <p:ext uri="{BB962C8B-B14F-4D97-AF65-F5344CB8AC3E}">
        <p14:creationId xmlns="" xmlns:p14="http://schemas.microsoft.com/office/powerpoint/2010/main" val="3800995963"/>
      </p:ext>
    </p:extLst>
  </p:cSld>
  <p:clrMap bg1="lt1" tx1="dk1" bg2="lt2" tx2="dk2" accent1="accent1" accent2="accent2" accent3="accent3" accent4="accent4" accent5="accent5" accent6="accent6" hlink="hlink" folHlink="folHlink"/>
  <p:sldLayoutIdLst>
    <p:sldLayoutId id="2147483836" r:id="rId1"/>
    <p:sldLayoutId id="2147483839" r:id="rId2"/>
    <p:sldLayoutId id="2147483840" r:id="rId3"/>
    <p:sldLayoutId id="2147483846" r:id="rId4"/>
    <p:sldLayoutId id="2147483847" r:id="rId5"/>
    <p:sldLayoutId id="2147483848" r:id="rId6"/>
    <p:sldLayoutId id="2147483849" r:id="rId7"/>
    <p:sldLayoutId id="2147483853" r:id="rId8"/>
    <p:sldLayoutId id="2147483854" r:id="rId9"/>
    <p:sldLayoutId id="2147483855" r:id="rId10"/>
  </p:sldLayoutIdLst>
  <p:hf hdr="0" dt="0"/>
  <p:txStyles>
    <p:titleStyle>
      <a:lvl1pPr algn="l" defTabSz="914400" rtl="0" eaLnBrk="1" latinLnBrk="0" hangingPunct="1">
        <a:spcBef>
          <a:spcPct val="0"/>
        </a:spcBef>
        <a:buNone/>
        <a:defRPr sz="2500" b="1" kern="1200">
          <a:solidFill>
            <a:schemeClr val="accent1"/>
          </a:solidFill>
          <a:latin typeface="+mj-lt"/>
          <a:ea typeface="+mj-ea"/>
          <a:cs typeface="+mj-cs"/>
        </a:defRPr>
      </a:lvl1pPr>
    </p:titleStyle>
    <p:bodyStyle>
      <a:lvl1pPr marL="180000" indent="-180000" algn="l" defTabSz="914400" rtl="0" eaLnBrk="1" latinLnBrk="0" hangingPunct="1">
        <a:spcBef>
          <a:spcPct val="20000"/>
        </a:spcBef>
        <a:buClr>
          <a:schemeClr val="accent3"/>
        </a:buClr>
        <a:buFont typeface="Arial" pitchFamily="34" charset="0"/>
        <a:buChar char="•"/>
        <a:defRPr sz="1900" kern="1200">
          <a:solidFill>
            <a:schemeClr val="accent1"/>
          </a:solidFill>
          <a:latin typeface="+mn-lt"/>
          <a:ea typeface="+mn-ea"/>
          <a:cs typeface="+mn-cs"/>
        </a:defRPr>
      </a:lvl1pPr>
      <a:lvl2pPr marL="628650" indent="-180000" algn="l" defTabSz="914400" rtl="0" eaLnBrk="1" latinLnBrk="0" hangingPunct="1">
        <a:spcBef>
          <a:spcPct val="20000"/>
        </a:spcBef>
        <a:buClr>
          <a:schemeClr val="accent3"/>
        </a:buClr>
        <a:buFont typeface="Arial" pitchFamily="34" charset="0"/>
        <a:buChar char="•"/>
        <a:defRPr sz="1700" kern="1200">
          <a:solidFill>
            <a:schemeClr val="accent1"/>
          </a:solidFill>
          <a:latin typeface="+mn-lt"/>
          <a:ea typeface="+mn-ea"/>
          <a:cs typeface="+mn-cs"/>
        </a:defRPr>
      </a:lvl2pPr>
      <a:lvl3pPr marL="1143000" indent="-180000" algn="l" defTabSz="914400" rtl="0" eaLnBrk="1" latinLnBrk="0" hangingPunct="1">
        <a:spcBef>
          <a:spcPct val="20000"/>
        </a:spcBef>
        <a:buClr>
          <a:schemeClr val="accent3"/>
        </a:buClr>
        <a:buFont typeface="Arial" pitchFamily="34" charset="0"/>
        <a:buChar char="•"/>
        <a:defRPr sz="1500" kern="1200">
          <a:solidFill>
            <a:schemeClr val="accent1"/>
          </a:solidFill>
          <a:latin typeface="+mn-lt"/>
          <a:ea typeface="+mn-ea"/>
          <a:cs typeface="+mn-cs"/>
        </a:defRPr>
      </a:lvl3pPr>
      <a:lvl4pPr marL="1600200" indent="-180000" algn="l" defTabSz="914400" rtl="0" eaLnBrk="1" latinLnBrk="0" hangingPunct="1">
        <a:spcBef>
          <a:spcPct val="20000"/>
        </a:spcBef>
        <a:buClr>
          <a:schemeClr val="accent3"/>
        </a:buClr>
        <a:buFont typeface="Arial" pitchFamily="34" charset="0"/>
        <a:buChar char="•"/>
        <a:defRPr sz="1300" kern="1200">
          <a:solidFill>
            <a:schemeClr val="accent1"/>
          </a:solidFill>
          <a:latin typeface="+mn-lt"/>
          <a:ea typeface="+mn-ea"/>
          <a:cs typeface="+mn-cs"/>
        </a:defRPr>
      </a:lvl4pPr>
      <a:lvl5pPr marL="2057400" indent="-180000" algn="l" defTabSz="914400" rtl="0" eaLnBrk="1" latinLnBrk="0" hangingPunct="1">
        <a:spcBef>
          <a:spcPct val="20000"/>
        </a:spcBef>
        <a:buClr>
          <a:schemeClr val="accent3"/>
        </a:buClr>
        <a:buFont typeface="Arial" pitchFamily="34" charset="0"/>
        <a:buChar char="•"/>
        <a:defRPr sz="1100" kern="1200">
          <a:solidFill>
            <a:schemeClr val="accent1"/>
          </a:solidFill>
          <a:latin typeface="+mn-lt"/>
          <a:ea typeface="+mn-ea"/>
          <a:cs typeface="+mn-cs"/>
        </a:defRPr>
      </a:lvl5pPr>
      <a:lvl6pPr marL="2514600" indent="-228600" algn="l" defTabSz="914400" rtl="0" eaLnBrk="1" latinLnBrk="0" hangingPunct="1">
        <a:spcBef>
          <a:spcPct val="20000"/>
        </a:spcBef>
        <a:buClr>
          <a:schemeClr val="accent3"/>
        </a:buClr>
        <a:buFont typeface="Arial" pitchFamily="34" charset="0"/>
        <a:buChar char="•"/>
        <a:defRPr sz="1100" kern="1200">
          <a:solidFill>
            <a:schemeClr val="accent1"/>
          </a:solidFill>
          <a:latin typeface="+mn-lt"/>
          <a:ea typeface="+mn-ea"/>
          <a:cs typeface="+mn-cs"/>
        </a:defRPr>
      </a:lvl6pPr>
      <a:lvl7pPr marL="2971800" indent="-228600" algn="l" defTabSz="914400" rtl="0" eaLnBrk="1" latinLnBrk="0" hangingPunct="1">
        <a:spcBef>
          <a:spcPct val="20000"/>
        </a:spcBef>
        <a:buClr>
          <a:schemeClr val="accent3"/>
        </a:buClr>
        <a:buFont typeface="Arial" pitchFamily="34" charset="0"/>
        <a:buChar char="•"/>
        <a:defRPr sz="1100" kern="1200">
          <a:solidFill>
            <a:schemeClr val="accent1"/>
          </a:solidFill>
          <a:latin typeface="+mn-lt"/>
          <a:ea typeface="+mn-ea"/>
          <a:cs typeface="+mn-cs"/>
        </a:defRPr>
      </a:lvl7pPr>
      <a:lvl8pPr marL="3429000" indent="-228600" algn="l" defTabSz="914400" rtl="0" eaLnBrk="1" latinLnBrk="0" hangingPunct="1">
        <a:spcBef>
          <a:spcPct val="20000"/>
        </a:spcBef>
        <a:buClr>
          <a:schemeClr val="accent3"/>
        </a:buClr>
        <a:buFont typeface="Arial" pitchFamily="34" charset="0"/>
        <a:buChar char="•"/>
        <a:defRPr sz="1100" kern="1200">
          <a:solidFill>
            <a:schemeClr val="accen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tags" Target="../tags/tag1.xml"/><Relationship Id="rId4" Type="http://schemas.openxmlformats.org/officeDocument/2006/relationships/image" Target="../media/image5.wmf"/></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slideLayout" Target="../slideLayouts/slideLayout4.xml"/><Relationship Id="rId7" Type="http://schemas.openxmlformats.org/officeDocument/2006/relationships/image" Target="../media/image25.jpe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24.jpeg"/><Relationship Id="rId5" Type="http://schemas.openxmlformats.org/officeDocument/2006/relationships/image" Target="../media/image23.png"/><Relationship Id="rId10" Type="http://schemas.openxmlformats.org/officeDocument/2006/relationships/image" Target="../media/image27.png"/><Relationship Id="rId4" Type="http://schemas.openxmlformats.org/officeDocument/2006/relationships/notesSlide" Target="../notesSlides/notesSlide12.xml"/><Relationship Id="rId9" Type="http://schemas.openxmlformats.org/officeDocument/2006/relationships/image" Target="../media/image1.gif"/></Relationships>
</file>

<file path=ppt/slides/_rels/slide16.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notesSlide" Target="../notesSlides/notesSlide13.xml"/><Relationship Id="rId7" Type="http://schemas.openxmlformats.org/officeDocument/2006/relationships/image" Target="../media/image31.jpeg"/><Relationship Id="rId2" Type="http://schemas.openxmlformats.org/officeDocument/2006/relationships/slideLayout" Target="../slideLayouts/slideLayout4.xml"/><Relationship Id="rId1" Type="http://schemas.openxmlformats.org/officeDocument/2006/relationships/tags" Target="../tags/tag11.xml"/><Relationship Id="rId6" Type="http://schemas.openxmlformats.org/officeDocument/2006/relationships/image" Target="../media/image30.jpeg"/><Relationship Id="rId5" Type="http://schemas.openxmlformats.org/officeDocument/2006/relationships/image" Target="../media/image29.jpeg"/><Relationship Id="rId10" Type="http://schemas.openxmlformats.org/officeDocument/2006/relationships/image" Target="../media/image33.png"/><Relationship Id="rId4" Type="http://schemas.openxmlformats.org/officeDocument/2006/relationships/image" Target="../media/image28.jpeg"/><Relationship Id="rId9" Type="http://schemas.openxmlformats.org/officeDocument/2006/relationships/image" Target="../media/image1.gif"/></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12.wmf"/><Relationship Id="rId2" Type="http://schemas.openxmlformats.org/officeDocument/2006/relationships/slideLayout" Target="../slideLayouts/slideLayout9.xml"/><Relationship Id="rId1" Type="http://schemas.openxmlformats.org/officeDocument/2006/relationships/tags" Target="../tags/tag12.xml"/><Relationship Id="rId6" Type="http://schemas.openxmlformats.org/officeDocument/2006/relationships/image" Target="../media/image35.png"/><Relationship Id="rId5" Type="http://schemas.openxmlformats.org/officeDocument/2006/relationships/image" Target="../media/image37.png"/><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openxmlformats.org/officeDocument/2006/relationships/image" Target="../media/image1.gif"/><Relationship Id="rId7" Type="http://schemas.openxmlformats.org/officeDocument/2006/relationships/image" Target="../media/image40.png"/><Relationship Id="rId2" Type="http://schemas.openxmlformats.org/officeDocument/2006/relationships/slideLayout" Target="../slideLayouts/slideLayout10.xml"/><Relationship Id="rId1" Type="http://schemas.openxmlformats.org/officeDocument/2006/relationships/tags" Target="../tags/tag1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2.xml"/><Relationship Id="rId5" Type="http://schemas.openxmlformats.org/officeDocument/2006/relationships/image" Target="../media/image1.gif"/><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1.gif"/><Relationship Id="rId7" Type="http://schemas.openxmlformats.org/officeDocument/2006/relationships/image" Target="../media/image43.png"/><Relationship Id="rId2" Type="http://schemas.openxmlformats.org/officeDocument/2006/relationships/slideLayout" Target="../slideLayouts/slideLayout10.xml"/><Relationship Id="rId1" Type="http://schemas.openxmlformats.org/officeDocument/2006/relationships/tags" Target="../tags/tag14.xml"/><Relationship Id="rId6" Type="http://schemas.openxmlformats.org/officeDocument/2006/relationships/image" Target="../media/image42.png"/><Relationship Id="rId5" Type="http://schemas.openxmlformats.org/officeDocument/2006/relationships/image" Target="../media/image35.png"/><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3" Type="http://schemas.openxmlformats.org/officeDocument/2006/relationships/image" Target="../media/image44.jpeg"/><Relationship Id="rId7" Type="http://schemas.openxmlformats.org/officeDocument/2006/relationships/image" Target="../media/image48.png"/><Relationship Id="rId12" Type="http://schemas.openxmlformats.org/officeDocument/2006/relationships/image" Target="../media/image53.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jpeg"/><Relationship Id="rId4" Type="http://schemas.openxmlformats.org/officeDocument/2006/relationships/image" Target="../media/image45.png"/><Relationship Id="rId9" Type="http://schemas.openxmlformats.org/officeDocument/2006/relationships/image" Target="../media/image50.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1.gif"/><Relationship Id="rId5" Type="http://schemas.openxmlformats.org/officeDocument/2006/relationships/image" Target="../media/image6.jpeg"/><Relationship Id="rId4"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gif"/><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4.xml"/><Relationship Id="rId5" Type="http://schemas.openxmlformats.org/officeDocument/2006/relationships/image" Target="../media/image1.gif"/><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5.xml"/><Relationship Id="rId5" Type="http://schemas.openxmlformats.org/officeDocument/2006/relationships/image" Target="../media/image12.wmf"/><Relationship Id="rId4" Type="http://schemas.openxmlformats.org/officeDocument/2006/relationships/image" Target="../media/image11.e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14.jpeg"/><Relationship Id="rId5" Type="http://schemas.openxmlformats.org/officeDocument/2006/relationships/image" Target="../media/image1.gif"/><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1.gif"/></Relationships>
</file>

<file path=ppt/slides/_rels/slide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Layout" Target="../slideLayouts/slideLayout7.xml"/><Relationship Id="rId1" Type="http://schemas.openxmlformats.org/officeDocument/2006/relationships/tags" Target="../tags/tag8.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425" y="693652"/>
            <a:ext cx="8071225" cy="531902"/>
          </a:xfrm>
        </p:spPr>
        <p:txBody>
          <a:bodyPr>
            <a:noAutofit/>
          </a:bodyPr>
          <a:lstStyle/>
          <a:p>
            <a:r>
              <a:rPr lang="ru-RU" sz="2000" dirty="0" smtClean="0"/>
              <a:t>Существующие пути повышения эффективности производства молока российскими сельхозпроизводителями в условиях нестабильности</a:t>
            </a:r>
            <a:endParaRPr lang="en-US" sz="2000" dirty="0"/>
          </a:p>
        </p:txBody>
      </p:sp>
      <p:sp>
        <p:nvSpPr>
          <p:cNvPr id="4" name="Slide Number Placeholder 3"/>
          <p:cNvSpPr>
            <a:spLocks noGrp="1"/>
          </p:cNvSpPr>
          <p:nvPr>
            <p:ph type="sldNum" sz="quarter" idx="12"/>
          </p:nvPr>
        </p:nvSpPr>
        <p:spPr/>
        <p:txBody>
          <a:bodyPr/>
          <a:lstStyle/>
          <a:p>
            <a:fld id="{8F5CAD42-0317-495C-A92B-A188CBF4DAF5}" type="slidenum">
              <a:rPr lang="en-US" smtClean="0"/>
              <a:pPr/>
              <a:t>1</a:t>
            </a:fld>
            <a:endParaRPr lang="en-US" dirty="0"/>
          </a:p>
        </p:txBody>
      </p:sp>
      <p:sp>
        <p:nvSpPr>
          <p:cNvPr id="6" name="TextBox 5"/>
          <p:cNvSpPr txBox="1"/>
          <p:nvPr/>
        </p:nvSpPr>
        <p:spPr>
          <a:xfrm>
            <a:off x="152400" y="5088467"/>
            <a:ext cx="4995334" cy="954107"/>
          </a:xfrm>
          <a:prstGeom prst="rect">
            <a:avLst/>
          </a:prstGeom>
          <a:noFill/>
        </p:spPr>
        <p:txBody>
          <a:bodyPr wrap="square" rtlCol="0">
            <a:spAutoFit/>
          </a:bodyPr>
          <a:lstStyle/>
          <a:p>
            <a:r>
              <a:rPr lang="ru-RU" sz="2400" b="1" i="1" dirty="0" smtClean="0">
                <a:solidFill>
                  <a:schemeClr val="bg1"/>
                </a:solidFill>
              </a:rPr>
              <a:t>Николай Тимошенко</a:t>
            </a:r>
          </a:p>
          <a:p>
            <a:r>
              <a:rPr lang="ru-RU" sz="1600" i="1" dirty="0" smtClean="0">
                <a:solidFill>
                  <a:schemeClr val="bg1"/>
                </a:solidFill>
              </a:rPr>
              <a:t>Президент региона </a:t>
            </a:r>
            <a:r>
              <a:rPr lang="en-US" sz="1600" i="1" dirty="0" smtClean="0">
                <a:solidFill>
                  <a:schemeClr val="bg1"/>
                </a:solidFill>
              </a:rPr>
              <a:t>RUCAR  </a:t>
            </a:r>
            <a:r>
              <a:rPr lang="ru-RU" sz="1600" i="1" dirty="0" err="1" smtClean="0">
                <a:solidFill>
                  <a:schemeClr val="bg1"/>
                </a:solidFill>
              </a:rPr>
              <a:t>ДеЛаваль</a:t>
            </a:r>
            <a:endParaRPr lang="ru-RU" sz="1600" i="1" dirty="0" smtClean="0">
              <a:solidFill>
                <a:schemeClr val="bg1"/>
              </a:solidFill>
            </a:endParaRPr>
          </a:p>
          <a:p>
            <a:r>
              <a:rPr lang="ru-RU" sz="1600" i="1" dirty="0" smtClean="0">
                <a:solidFill>
                  <a:schemeClr val="bg1"/>
                </a:solidFill>
              </a:rPr>
              <a:t>Сочи, сентябрь 2015</a:t>
            </a:r>
            <a:endParaRPr lang="ru-RU" sz="1600" i="1" dirty="0">
              <a:solidFill>
                <a:schemeClr val="bg1"/>
              </a:solidFill>
            </a:endParaRPr>
          </a:p>
        </p:txBody>
      </p:sp>
      <p:pic>
        <p:nvPicPr>
          <p:cNvPr id="8" name="Bildobjekt 4"/>
          <p:cNvPicPr>
            <a:picLocks noChangeAspect="1"/>
          </p:cNvPicPr>
          <p:nvPr>
            <p:custDataLst>
              <p:tags r:id="rId1"/>
            </p:custDataLst>
          </p:nvPr>
        </p:nvPicPr>
        <p:blipFill>
          <a:blip r:embed="rId4" cstate="print"/>
          <a:srcRect b="3597"/>
          <a:stretch>
            <a:fillRect/>
          </a:stretch>
        </p:blipFill>
        <p:spPr>
          <a:xfrm>
            <a:off x="7010401" y="6207376"/>
            <a:ext cx="1813991" cy="650624"/>
          </a:xfrm>
          <a:prstGeom prst="rect">
            <a:avLst/>
          </a:prstGeom>
        </p:spPr>
      </p:pic>
    </p:spTree>
    <p:extLst>
      <p:ext uri="{BB962C8B-B14F-4D97-AF65-F5344CB8AC3E}">
        <p14:creationId xmlns="" xmlns:p14="http://schemas.microsoft.com/office/powerpoint/2010/main" val="12206666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3838228" y="1210444"/>
            <a:ext cx="5170884" cy="5170884"/>
          </a:xfrm>
          <a:prstGeom prst="rect">
            <a:avLst/>
          </a:prstGeom>
        </p:spPr>
      </p:pic>
      <p:sp>
        <p:nvSpPr>
          <p:cNvPr id="47" name="Afrundet rektangel 9"/>
          <p:cNvSpPr/>
          <p:nvPr/>
        </p:nvSpPr>
        <p:spPr bwMode="auto">
          <a:xfrm>
            <a:off x="611561" y="1092468"/>
            <a:ext cx="4608511" cy="818768"/>
          </a:xfrm>
          <a:prstGeom prst="roundRect">
            <a:avLst>
              <a:gd name="adj" fmla="val 8497"/>
            </a:avLst>
          </a:prstGeom>
          <a:solidFill>
            <a:schemeClr val="accent1"/>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rIns="504000" anchor="ctr"/>
          <a:lstStyle/>
          <a:p>
            <a:r>
              <a:rPr lang="ru-RU" sz="1600" b="1" dirty="0" smtClean="0"/>
              <a:t>В 2014 году производство молока составило 30,5 млн. тонн.</a:t>
            </a:r>
            <a:endParaRPr lang="en-US" sz="1600" b="1" dirty="0">
              <a:solidFill>
                <a:schemeClr val="bg1"/>
              </a:solidFill>
            </a:endParaRPr>
          </a:p>
        </p:txBody>
      </p:sp>
      <p:sp>
        <p:nvSpPr>
          <p:cNvPr id="2" name="Rubrik 1"/>
          <p:cNvSpPr>
            <a:spLocks noGrp="1"/>
          </p:cNvSpPr>
          <p:nvPr>
            <p:ph type="title"/>
          </p:nvPr>
        </p:nvSpPr>
        <p:spPr/>
        <p:txBody>
          <a:bodyPr>
            <a:normAutofit/>
          </a:bodyPr>
          <a:lstStyle/>
          <a:p>
            <a:r>
              <a:rPr lang="ru-RU" dirty="0" smtClean="0"/>
              <a:t>Основные показатели отрасли</a:t>
            </a:r>
            <a:endParaRPr lang="en-US" dirty="0"/>
          </a:p>
        </p:txBody>
      </p:sp>
      <p:sp>
        <p:nvSpPr>
          <p:cNvPr id="3" name="Platshållare för text 2"/>
          <p:cNvSpPr>
            <a:spLocks noGrp="1"/>
          </p:cNvSpPr>
          <p:nvPr>
            <p:ph type="body" sz="quarter" idx="13"/>
          </p:nvPr>
        </p:nvSpPr>
        <p:spPr/>
        <p:txBody>
          <a:bodyPr/>
          <a:lstStyle/>
          <a:p>
            <a:r>
              <a:rPr lang="ru-RU" dirty="0" smtClean="0"/>
              <a:t>Изменения показателей работы отрасли</a:t>
            </a:r>
            <a:endParaRPr lang="en-US" dirty="0"/>
          </a:p>
        </p:txBody>
      </p:sp>
      <p:sp>
        <p:nvSpPr>
          <p:cNvPr id="5" name="Platshållare för bildnummer 4"/>
          <p:cNvSpPr>
            <a:spLocks noGrp="1"/>
          </p:cNvSpPr>
          <p:nvPr>
            <p:ph type="sldNum" sz="quarter" idx="16"/>
          </p:nvPr>
        </p:nvSpPr>
        <p:spPr/>
        <p:txBody>
          <a:bodyPr/>
          <a:lstStyle/>
          <a:p>
            <a:pPr>
              <a:defRPr/>
            </a:pPr>
            <a:fld id="{37C47C18-166D-49AD-B89F-FE1799EEECF3}" type="slidenum">
              <a:rPr lang="en-US" smtClean="0"/>
              <a:pPr>
                <a:defRPr/>
              </a:pPr>
              <a:t>10</a:t>
            </a:fld>
            <a:endParaRPr lang="en-US"/>
          </a:p>
        </p:txBody>
      </p:sp>
      <p:sp>
        <p:nvSpPr>
          <p:cNvPr id="27" name="Afrundet rektangel 9"/>
          <p:cNvSpPr/>
          <p:nvPr/>
        </p:nvSpPr>
        <p:spPr bwMode="auto">
          <a:xfrm>
            <a:off x="611561" y="3797354"/>
            <a:ext cx="4608511" cy="818768"/>
          </a:xfrm>
          <a:prstGeom prst="roundRect">
            <a:avLst>
              <a:gd name="adj" fmla="val 8497"/>
            </a:avLst>
          </a:prstGeom>
          <a:solidFill>
            <a:schemeClr val="accent1"/>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rIns="504000" anchor="ctr"/>
          <a:lstStyle/>
          <a:p>
            <a:r>
              <a:rPr lang="ru-RU" sz="1600" b="1" dirty="0" smtClean="0"/>
              <a:t>В сельхозпредприятиях и КФХ производство молока увеличилось на 311 и на 109 тыс. тонн соответственно</a:t>
            </a:r>
            <a:endParaRPr lang="en-US" sz="1600" b="1" dirty="0">
              <a:solidFill>
                <a:schemeClr val="bg1"/>
              </a:solidFill>
            </a:endParaRPr>
          </a:p>
        </p:txBody>
      </p:sp>
      <p:sp>
        <p:nvSpPr>
          <p:cNvPr id="28" name="Afrundet rektangel 9"/>
          <p:cNvSpPr/>
          <p:nvPr/>
        </p:nvSpPr>
        <p:spPr bwMode="auto">
          <a:xfrm>
            <a:off x="611561" y="4681862"/>
            <a:ext cx="4608511" cy="818768"/>
          </a:xfrm>
          <a:prstGeom prst="roundRect">
            <a:avLst>
              <a:gd name="adj" fmla="val 8497"/>
            </a:avLst>
          </a:prstGeom>
          <a:solidFill>
            <a:schemeClr val="accent1"/>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rIns="504000" anchor="ctr"/>
          <a:lstStyle/>
          <a:p>
            <a:r>
              <a:rPr lang="ru-RU" sz="1600" b="1" dirty="0" smtClean="0"/>
              <a:t>В хозяйствах населения производство молока уменьшилось на 396 тыс. тонн</a:t>
            </a:r>
            <a:endParaRPr lang="en-US" sz="1600" b="1" dirty="0">
              <a:solidFill>
                <a:schemeClr val="bg1"/>
              </a:solidFill>
            </a:endParaRPr>
          </a:p>
        </p:txBody>
      </p:sp>
      <p:sp>
        <p:nvSpPr>
          <p:cNvPr id="29" name="Afrundet rektangel 9"/>
          <p:cNvSpPr/>
          <p:nvPr/>
        </p:nvSpPr>
        <p:spPr bwMode="auto">
          <a:xfrm>
            <a:off x="611561" y="5583304"/>
            <a:ext cx="4608511" cy="818768"/>
          </a:xfrm>
          <a:prstGeom prst="roundRect">
            <a:avLst>
              <a:gd name="adj" fmla="val 8497"/>
            </a:avLst>
          </a:prstGeom>
          <a:solidFill>
            <a:schemeClr val="accent1"/>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rIns="504000" anchor="ctr"/>
          <a:lstStyle/>
          <a:p>
            <a:r>
              <a:rPr lang="ru-RU" sz="1600" dirty="0" smtClean="0"/>
              <a:t>22 883 млн.руб. планируемый объем </a:t>
            </a:r>
            <a:r>
              <a:rPr lang="ru-RU" sz="1600" dirty="0" err="1" smtClean="0"/>
              <a:t>гос</a:t>
            </a:r>
            <a:r>
              <a:rPr lang="ru-RU" sz="1600" dirty="0" smtClean="0"/>
              <a:t>. поддержки молочного скотоводства из федерального бюджета в 2016 году</a:t>
            </a:r>
            <a:endParaRPr lang="en-US" sz="1600" dirty="0"/>
          </a:p>
        </p:txBody>
      </p:sp>
      <p:sp>
        <p:nvSpPr>
          <p:cNvPr id="11" name="Afrundet rektangel 9"/>
          <p:cNvSpPr/>
          <p:nvPr/>
        </p:nvSpPr>
        <p:spPr bwMode="auto">
          <a:xfrm>
            <a:off x="628494" y="2895873"/>
            <a:ext cx="4608511" cy="818768"/>
          </a:xfrm>
          <a:prstGeom prst="roundRect">
            <a:avLst>
              <a:gd name="adj" fmla="val 8497"/>
            </a:avLst>
          </a:prstGeom>
          <a:solidFill>
            <a:schemeClr val="accent1"/>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rIns="504000" anchor="ctr"/>
          <a:lstStyle/>
          <a:p>
            <a:pPr defTabSz="449263">
              <a:buClr>
                <a:srgbClr val="000000"/>
              </a:buClr>
              <a:buSzPct val="100000"/>
            </a:pPr>
            <a:r>
              <a:rPr lang="ru-RU" sz="1600" b="1" dirty="0" smtClean="0"/>
              <a:t>Около 9 млн. тонн составляет импорт молока, 82% - это импорт из СНГ</a:t>
            </a:r>
          </a:p>
          <a:p>
            <a:pPr defTabSz="449263">
              <a:buClr>
                <a:srgbClr val="000000"/>
              </a:buClr>
              <a:buSzPct val="100000"/>
            </a:pPr>
            <a:endParaRPr lang="en-US" sz="1600" b="1" dirty="0"/>
          </a:p>
        </p:txBody>
      </p:sp>
      <p:sp>
        <p:nvSpPr>
          <p:cNvPr id="12" name="Afrundet rektangel 9"/>
          <p:cNvSpPr/>
          <p:nvPr/>
        </p:nvSpPr>
        <p:spPr bwMode="auto">
          <a:xfrm>
            <a:off x="603088" y="1998431"/>
            <a:ext cx="4608511" cy="818768"/>
          </a:xfrm>
          <a:prstGeom prst="roundRect">
            <a:avLst>
              <a:gd name="adj" fmla="val 8497"/>
            </a:avLst>
          </a:prstGeom>
          <a:solidFill>
            <a:schemeClr val="accent1"/>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rIns="504000" anchor="ctr"/>
          <a:lstStyle/>
          <a:p>
            <a:pPr defTabSz="449263">
              <a:buClr>
                <a:srgbClr val="000000"/>
              </a:buClr>
              <a:buSzPct val="100000"/>
            </a:pPr>
            <a:r>
              <a:rPr lang="ru-RU" sz="1600" b="1" dirty="0" smtClean="0"/>
              <a:t>39,5 млн. тонн – потребление молока </a:t>
            </a:r>
          </a:p>
          <a:p>
            <a:pPr defTabSz="449263">
              <a:buClr>
                <a:srgbClr val="000000"/>
              </a:buClr>
              <a:buSzPct val="100000"/>
            </a:pPr>
            <a:r>
              <a:rPr lang="ru-RU" sz="1600" b="1" dirty="0" smtClean="0"/>
              <a:t>в России в 2014 году</a:t>
            </a:r>
          </a:p>
        </p:txBody>
      </p:sp>
    </p:spTree>
    <p:extLst>
      <p:ext uri="{BB962C8B-B14F-4D97-AF65-F5344CB8AC3E}">
        <p14:creationId xmlns:p14="http://schemas.microsoft.com/office/powerpoint/2010/main" xmlns="" val="230738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linds(horizontal)">
                                      <p:cBhvr>
                                        <p:cTn id="7" dur="500"/>
                                        <p:tgtEl>
                                          <p:spTgt spid="47"/>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linds(horizontal)">
                                      <p:cBhvr>
                                        <p:cTn id="11" dur="500"/>
                                        <p:tgtEl>
                                          <p:spTgt spid="12"/>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blinds(horizontal)">
                                      <p:cBhvr>
                                        <p:cTn id="19" dur="500"/>
                                        <p:tgtEl>
                                          <p:spTgt spid="27"/>
                                        </p:tgtEl>
                                      </p:cBhvr>
                                    </p:animEffect>
                                  </p:childTnLst>
                                </p:cTn>
                              </p:par>
                            </p:childTnLst>
                          </p:cTn>
                        </p:par>
                        <p:par>
                          <p:cTn id="20" fill="hold">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blinds(horizontal)">
                                      <p:cBhvr>
                                        <p:cTn id="23" dur="500"/>
                                        <p:tgtEl>
                                          <p:spTgt spid="28"/>
                                        </p:tgtEl>
                                      </p:cBhvr>
                                    </p:animEffect>
                                  </p:childTnLst>
                                </p:cTn>
                              </p:par>
                            </p:childTnLst>
                          </p:cTn>
                        </p:par>
                        <p:par>
                          <p:cTn id="24" fill="hold">
                            <p:stCondLst>
                              <p:cond delay="2500"/>
                            </p:stCondLst>
                            <p:childTnLst>
                              <p:par>
                                <p:cTn id="25" presetID="3" presetClass="entr" presetSubtype="10"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blinds(horizontal)">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grpId="1" nodeType="clickEffect">
                                  <p:stCondLst>
                                    <p:cond delay="0"/>
                                  </p:stCondLst>
                                  <p:childTnLst>
                                    <p:animEffect transition="out" filter="fade">
                                      <p:cBhvr>
                                        <p:cTn id="31" dur="1000" tmFilter="0, 0; .2, .5; .8, .5; 1, 0"/>
                                        <p:tgtEl>
                                          <p:spTgt spid="11"/>
                                        </p:tgtEl>
                                      </p:cBhvr>
                                    </p:animEffect>
                                    <p:animScale>
                                      <p:cBhvr>
                                        <p:cTn id="32" dur="500" autoRev="1" fill="hold"/>
                                        <p:tgtEl>
                                          <p:spTgt spid="11"/>
                                        </p:tgtEl>
                                      </p:cBhvr>
                                      <p:by x="105000" y="105000"/>
                                    </p:animScale>
                                  </p:childTnLst>
                                </p:cTn>
                              </p:par>
                            </p:childTnLst>
                          </p:cTn>
                        </p:par>
                        <p:par>
                          <p:cTn id="33" fill="hold">
                            <p:stCondLst>
                              <p:cond delay="1000"/>
                            </p:stCondLst>
                            <p:childTnLst>
                              <p:par>
                                <p:cTn id="34" presetID="26" presetClass="emph" presetSubtype="0" fill="hold" grpId="2" nodeType="afterEffect">
                                  <p:stCondLst>
                                    <p:cond delay="0"/>
                                  </p:stCondLst>
                                  <p:childTnLst>
                                    <p:animEffect transition="out" filter="fade">
                                      <p:cBhvr>
                                        <p:cTn id="35" dur="1000" tmFilter="0, 0; .2, .5; .8, .5; 1, 0"/>
                                        <p:tgtEl>
                                          <p:spTgt spid="11"/>
                                        </p:tgtEl>
                                      </p:cBhvr>
                                    </p:animEffect>
                                    <p:animScale>
                                      <p:cBhvr>
                                        <p:cTn id="36" dur="500" autoRev="1" fill="hold"/>
                                        <p:tgtEl>
                                          <p:spTgt spid="11"/>
                                        </p:tgtEl>
                                      </p:cBhvr>
                                      <p:by x="105000" y="105000"/>
                                    </p:animScale>
                                  </p:childTnLst>
                                </p:cTn>
                              </p:par>
                            </p:childTnLst>
                          </p:cTn>
                        </p:par>
                        <p:par>
                          <p:cTn id="37" fill="hold">
                            <p:stCondLst>
                              <p:cond delay="2000"/>
                            </p:stCondLst>
                            <p:childTnLst>
                              <p:par>
                                <p:cTn id="38" presetID="26" presetClass="emph" presetSubtype="0" fill="hold" grpId="3" nodeType="afterEffect">
                                  <p:stCondLst>
                                    <p:cond delay="0"/>
                                  </p:stCondLst>
                                  <p:childTnLst>
                                    <p:animEffect transition="out" filter="fade">
                                      <p:cBhvr>
                                        <p:cTn id="39" dur="1000" tmFilter="0, 0; .2, .5; .8, .5; 1, 0"/>
                                        <p:tgtEl>
                                          <p:spTgt spid="11"/>
                                        </p:tgtEl>
                                      </p:cBhvr>
                                    </p:animEffect>
                                    <p:animScale>
                                      <p:cBhvr>
                                        <p:cTn id="40" dur="500" autoRev="1" fill="hold"/>
                                        <p:tgtEl>
                                          <p:spTgt spid="11"/>
                                        </p:tgtEl>
                                      </p:cBhvr>
                                      <p:by x="105000" y="105000"/>
                                    </p:animScale>
                                  </p:childTnLst>
                                </p:cTn>
                              </p:par>
                            </p:childTnLst>
                          </p:cTn>
                        </p:par>
                        <p:par>
                          <p:cTn id="41" fill="hold">
                            <p:stCondLst>
                              <p:cond delay="3000"/>
                            </p:stCondLst>
                            <p:childTnLst>
                              <p:par>
                                <p:cTn id="42" presetID="26" presetClass="emph" presetSubtype="0" fill="hold" grpId="4" nodeType="afterEffect">
                                  <p:stCondLst>
                                    <p:cond delay="0"/>
                                  </p:stCondLst>
                                  <p:childTnLst>
                                    <p:animEffect transition="out" filter="fade">
                                      <p:cBhvr>
                                        <p:cTn id="43" dur="1000" tmFilter="0, 0; .2, .5; .8, .5; 1, 0"/>
                                        <p:tgtEl>
                                          <p:spTgt spid="11"/>
                                        </p:tgtEl>
                                      </p:cBhvr>
                                    </p:animEffect>
                                    <p:animScale>
                                      <p:cBhvr>
                                        <p:cTn id="44" dur="500" autoRev="1" fill="hold"/>
                                        <p:tgtEl>
                                          <p:spTgt spid="11"/>
                                        </p:tgtEl>
                                      </p:cBhvr>
                                      <p:by x="105000" y="105000"/>
                                    </p:animScale>
                                  </p:childTnLst>
                                </p:cTn>
                              </p:par>
                            </p:childTnLst>
                          </p:cTn>
                        </p:par>
                        <p:par>
                          <p:cTn id="45" fill="hold">
                            <p:stCondLst>
                              <p:cond delay="4000"/>
                            </p:stCondLst>
                            <p:childTnLst>
                              <p:par>
                                <p:cTn id="46" presetID="26" presetClass="emph" presetSubtype="0" fill="hold" grpId="5" nodeType="afterEffect">
                                  <p:stCondLst>
                                    <p:cond delay="0"/>
                                  </p:stCondLst>
                                  <p:childTnLst>
                                    <p:animEffect transition="out" filter="fade">
                                      <p:cBhvr>
                                        <p:cTn id="47" dur="1000" tmFilter="0, 0; .2, .5; .8, .5; 1, 0"/>
                                        <p:tgtEl>
                                          <p:spTgt spid="11"/>
                                        </p:tgtEl>
                                      </p:cBhvr>
                                    </p:animEffect>
                                    <p:animScale>
                                      <p:cBhvr>
                                        <p:cTn id="48" dur="50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27" grpId="0" animBg="1"/>
      <p:bldP spid="28" grpId="0" animBg="1"/>
      <p:bldP spid="29" grpId="0" animBg="1"/>
      <p:bldP spid="11" grpId="0" animBg="1"/>
      <p:bldP spid="11" grpId="1" animBg="1"/>
      <p:bldP spid="11" grpId="2" animBg="1"/>
      <p:bldP spid="11" grpId="3" animBg="1"/>
      <p:bldP spid="11" grpId="4" animBg="1"/>
      <p:bldP spid="11" grpId="5"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ru-RU" dirty="0" smtClean="0"/>
              <a:t>Направления развития молочного животноводства</a:t>
            </a:r>
            <a:endParaRPr lang="en-US" dirty="0"/>
          </a:p>
        </p:txBody>
      </p:sp>
      <p:sp>
        <p:nvSpPr>
          <p:cNvPr id="3" name="Platshållare för text 2"/>
          <p:cNvSpPr>
            <a:spLocks noGrp="1"/>
          </p:cNvSpPr>
          <p:nvPr>
            <p:ph type="body" sz="quarter" idx="13"/>
          </p:nvPr>
        </p:nvSpPr>
        <p:spPr/>
        <p:txBody>
          <a:bodyPr/>
          <a:lstStyle/>
          <a:p>
            <a:r>
              <a:rPr lang="ru-RU" dirty="0" smtClean="0"/>
              <a:t>Интенсивный и экстенсивный путь развития</a:t>
            </a:r>
            <a:endParaRPr lang="en-US" dirty="0"/>
          </a:p>
        </p:txBody>
      </p:sp>
      <p:sp>
        <p:nvSpPr>
          <p:cNvPr id="5" name="Platshållare för bildnummer 4"/>
          <p:cNvSpPr>
            <a:spLocks noGrp="1"/>
          </p:cNvSpPr>
          <p:nvPr>
            <p:ph type="sldNum" sz="quarter" idx="16"/>
          </p:nvPr>
        </p:nvSpPr>
        <p:spPr/>
        <p:txBody>
          <a:bodyPr/>
          <a:lstStyle/>
          <a:p>
            <a:pPr>
              <a:defRPr/>
            </a:pPr>
            <a:fld id="{37C47C18-166D-49AD-B89F-FE1799EEECF3}" type="slidenum">
              <a:rPr lang="en-US" smtClean="0"/>
              <a:pPr>
                <a:defRPr/>
              </a:pPr>
              <a:t>11</a:t>
            </a:fld>
            <a:endParaRPr lang="en-US"/>
          </a:p>
        </p:txBody>
      </p:sp>
      <p:sp>
        <p:nvSpPr>
          <p:cNvPr id="532482" name="AutoShape 2" descr="Картинки по запросу картинка экстенсивный и интенсивный рос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32484" name="AutoShape 4" descr="Картинки по запросу картинка экстенсивный и интенсивный рос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49890" name="Picture 2" descr="http://fb.ru/misc/i/gallery/12537/325345.jpg"/>
          <p:cNvPicPr>
            <a:picLocks noChangeAspect="1" noChangeArrowheads="1"/>
          </p:cNvPicPr>
          <p:nvPr/>
        </p:nvPicPr>
        <p:blipFill>
          <a:blip r:embed="rId3" cstate="print"/>
          <a:srcRect/>
          <a:stretch>
            <a:fillRect/>
          </a:stretch>
        </p:blipFill>
        <p:spPr bwMode="auto">
          <a:xfrm>
            <a:off x="5122332" y="1951302"/>
            <a:ext cx="3698875" cy="2774156"/>
          </a:xfrm>
          <a:prstGeom prst="rect">
            <a:avLst/>
          </a:prstGeom>
          <a:noFill/>
        </p:spPr>
      </p:pic>
      <p:sp>
        <p:nvSpPr>
          <p:cNvPr id="22" name="Afrundet rektangel 9"/>
          <p:cNvSpPr/>
          <p:nvPr/>
        </p:nvSpPr>
        <p:spPr bwMode="auto">
          <a:xfrm>
            <a:off x="1280428" y="4208201"/>
            <a:ext cx="3833439" cy="818768"/>
          </a:xfrm>
          <a:prstGeom prst="roundRect">
            <a:avLst>
              <a:gd name="adj" fmla="val 8497"/>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rIns="504000" anchor="ctr"/>
          <a:lstStyle/>
          <a:p>
            <a:pPr lvl="0" algn="ctr"/>
            <a:r>
              <a:rPr lang="ru-RU" sz="2000" dirty="0" smtClean="0">
                <a:solidFill>
                  <a:schemeClr val="bg1"/>
                </a:solidFill>
              </a:rPr>
              <a:t>Экстенсивный путь развития</a:t>
            </a:r>
            <a:endParaRPr lang="en-US" sz="2000" dirty="0">
              <a:solidFill>
                <a:schemeClr val="bg1"/>
              </a:solidFill>
            </a:endParaRPr>
          </a:p>
        </p:txBody>
      </p:sp>
      <p:sp>
        <p:nvSpPr>
          <p:cNvPr id="25" name="Afrundet rektangel 9"/>
          <p:cNvSpPr/>
          <p:nvPr/>
        </p:nvSpPr>
        <p:spPr bwMode="auto">
          <a:xfrm>
            <a:off x="3031069" y="1304135"/>
            <a:ext cx="3843866" cy="818768"/>
          </a:xfrm>
          <a:prstGeom prst="roundRect">
            <a:avLst>
              <a:gd name="adj" fmla="val 8497"/>
            </a:avLst>
          </a:prstGeom>
          <a:solidFill>
            <a:srgbClr val="FF0000"/>
          </a:solidFill>
        </p:spPr>
        <p:style>
          <a:lnRef idx="0">
            <a:schemeClr val="accent3"/>
          </a:lnRef>
          <a:fillRef idx="3">
            <a:schemeClr val="accent3"/>
          </a:fillRef>
          <a:effectRef idx="3">
            <a:schemeClr val="accent3"/>
          </a:effectRef>
          <a:fontRef idx="minor">
            <a:schemeClr val="lt1"/>
          </a:fontRef>
        </p:style>
        <p:txBody>
          <a:bodyPr rIns="504000" anchor="ctr"/>
          <a:lstStyle/>
          <a:p>
            <a:pPr lvl="0" algn="ctr"/>
            <a:r>
              <a:rPr lang="ru-RU" sz="2000" dirty="0" smtClean="0">
                <a:solidFill>
                  <a:schemeClr val="bg1"/>
                </a:solidFill>
              </a:rPr>
              <a:t>Интенсивный путь развития</a:t>
            </a:r>
            <a:endParaRPr lang="en-US" sz="2000" dirty="0">
              <a:solidFill>
                <a:schemeClr val="bg1"/>
              </a:solidFill>
            </a:endParaRPr>
          </a:p>
        </p:txBody>
      </p:sp>
      <p:sp>
        <p:nvSpPr>
          <p:cNvPr id="26" name="TextBox 25"/>
          <p:cNvSpPr txBox="1"/>
          <p:nvPr/>
        </p:nvSpPr>
        <p:spPr>
          <a:xfrm>
            <a:off x="635000" y="5139266"/>
            <a:ext cx="5604933" cy="369332"/>
          </a:xfrm>
          <a:prstGeom prst="rect">
            <a:avLst/>
          </a:prstGeom>
          <a:noFill/>
        </p:spPr>
        <p:txBody>
          <a:bodyPr wrap="square" rtlCol="0">
            <a:spAutoFit/>
          </a:bodyPr>
          <a:lstStyle/>
          <a:p>
            <a:pPr algn="r"/>
            <a:r>
              <a:rPr lang="ru-RU" sz="1800" dirty="0" smtClean="0"/>
              <a:t>Обусловлен увеличение количества ресурсов</a:t>
            </a:r>
            <a:endParaRPr lang="en-US" sz="1800" dirty="0" smtClean="0"/>
          </a:p>
        </p:txBody>
      </p:sp>
      <p:sp>
        <p:nvSpPr>
          <p:cNvPr id="27" name="TextBox 26"/>
          <p:cNvSpPr txBox="1"/>
          <p:nvPr/>
        </p:nvSpPr>
        <p:spPr>
          <a:xfrm>
            <a:off x="1041400" y="2201333"/>
            <a:ext cx="4199467" cy="646331"/>
          </a:xfrm>
          <a:prstGeom prst="rect">
            <a:avLst/>
          </a:prstGeom>
          <a:noFill/>
        </p:spPr>
        <p:txBody>
          <a:bodyPr wrap="square" rtlCol="0">
            <a:spAutoFit/>
          </a:bodyPr>
          <a:lstStyle/>
          <a:p>
            <a:pPr algn="r"/>
            <a:r>
              <a:rPr lang="ru-RU" sz="1800" dirty="0" smtClean="0"/>
              <a:t>Связан с улучшением качества ресурсов и внедрения инноваций</a:t>
            </a:r>
            <a:endParaRPr lang="en-US" sz="1800" dirty="0"/>
          </a:p>
        </p:txBody>
      </p:sp>
    </p:spTree>
    <p:extLst>
      <p:ext uri="{BB962C8B-B14F-4D97-AF65-F5344CB8AC3E}">
        <p14:creationId xmlns:p14="http://schemas.microsoft.com/office/powerpoint/2010/main" xmlns="" val="2267822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blinds(horizontal)">
                                      <p:cBhvr>
                                        <p:cTn id="11" dur="500"/>
                                        <p:tgtEl>
                                          <p:spTgt spid="27"/>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checkerboard(across)">
                                      <p:cBhvr>
                                        <p:cTn id="16" dur="500"/>
                                        <p:tgtEl>
                                          <p:spTgt spid="22"/>
                                        </p:tgtEl>
                                      </p:cBhvr>
                                    </p:animEffect>
                                  </p:childTnLst>
                                </p:cTn>
                              </p:par>
                            </p:childTnLst>
                          </p:cTn>
                        </p:par>
                        <p:par>
                          <p:cTn id="17" fill="hold">
                            <p:stCondLst>
                              <p:cond delay="500"/>
                            </p:stCondLst>
                            <p:childTnLst>
                              <p:par>
                                <p:cTn id="18" presetID="5" presetClass="entr" presetSubtype="10"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checkerboard(across)">
                                      <p:cBhvr>
                                        <p:cTn id="2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5" grpId="0" animBg="1"/>
      <p:bldP spid="26"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Afrundet rektangel 9"/>
          <p:cNvSpPr/>
          <p:nvPr/>
        </p:nvSpPr>
        <p:spPr bwMode="auto">
          <a:xfrm>
            <a:off x="4861828" y="2086662"/>
            <a:ext cx="3841905" cy="3950071"/>
          </a:xfrm>
          <a:prstGeom prst="roundRect">
            <a:avLst>
              <a:gd name="adj" fmla="val 3759"/>
            </a:avLst>
          </a:prstGeom>
          <a:gradFill>
            <a:gsLst>
              <a:gs pos="0">
                <a:schemeClr val="tx1">
                  <a:lumMod val="50000"/>
                  <a:lumOff val="50000"/>
                </a:schemeClr>
              </a:gs>
              <a:gs pos="5000">
                <a:schemeClr val="bg1">
                  <a:lumMod val="85000"/>
                </a:schemeClr>
              </a:gs>
              <a:gs pos="100000">
                <a:schemeClr val="bg1">
                  <a:lumMod val="95000"/>
                </a:schemeClr>
              </a:gs>
            </a:gsLst>
          </a:gradFill>
        </p:spPr>
        <p:style>
          <a:lnRef idx="0">
            <a:schemeClr val="accent3"/>
          </a:lnRef>
          <a:fillRef idx="3">
            <a:schemeClr val="accent3"/>
          </a:fillRef>
          <a:effectRef idx="3">
            <a:schemeClr val="accent3"/>
          </a:effectRef>
          <a:fontRef idx="minor">
            <a:schemeClr val="lt1"/>
          </a:fontRef>
        </p:style>
        <p:txBody>
          <a:bodyPr rIns="504000" anchor="t"/>
          <a:lstStyle/>
          <a:p>
            <a:pPr marL="342900" lvl="0" indent="-342900">
              <a:buFont typeface="Wingdings" panose="05000000000000000000" pitchFamily="2" charset="2"/>
              <a:buChar char="§"/>
            </a:pPr>
            <a:r>
              <a:rPr lang="ru-RU" sz="1200" dirty="0" smtClean="0">
                <a:solidFill>
                  <a:prstClr val="black"/>
                </a:solidFill>
              </a:rPr>
              <a:t>Инвестиции существенно меньше и растянуты во времени</a:t>
            </a:r>
            <a:endParaRPr lang="en-US" sz="1200" dirty="0" smtClean="0">
              <a:solidFill>
                <a:prstClr val="black"/>
              </a:solidFill>
            </a:endParaRPr>
          </a:p>
          <a:p>
            <a:pPr marL="342900" lvl="0" indent="-342900">
              <a:buFont typeface="Wingdings" panose="05000000000000000000" pitchFamily="2" charset="2"/>
              <a:buChar char="§"/>
            </a:pPr>
            <a:endParaRPr lang="en-US" sz="1200" dirty="0" smtClean="0">
              <a:solidFill>
                <a:prstClr val="black"/>
              </a:solidFill>
            </a:endParaRPr>
          </a:p>
          <a:p>
            <a:pPr marL="342900" lvl="0" indent="-342900">
              <a:buFont typeface="Wingdings" panose="05000000000000000000" pitchFamily="2" charset="2"/>
              <a:buChar char="§"/>
            </a:pPr>
            <a:r>
              <a:rPr lang="ru-RU" sz="1200" dirty="0" smtClean="0">
                <a:solidFill>
                  <a:prstClr val="black"/>
                </a:solidFill>
              </a:rPr>
              <a:t>Увеличение поголовья через 3-5 лет, объемов производства молока через 1-2 года</a:t>
            </a:r>
          </a:p>
          <a:p>
            <a:pPr marL="342900" lvl="0" indent="-342900">
              <a:buFont typeface="Wingdings" panose="05000000000000000000" pitchFamily="2" charset="2"/>
              <a:buChar char="§"/>
            </a:pPr>
            <a:endParaRPr lang="ru-RU" sz="1200" dirty="0" smtClean="0">
              <a:solidFill>
                <a:prstClr val="black"/>
              </a:solidFill>
            </a:endParaRPr>
          </a:p>
          <a:p>
            <a:pPr marL="342900" lvl="0" indent="-342900">
              <a:buFont typeface="Wingdings" panose="05000000000000000000" pitchFamily="2" charset="2"/>
              <a:buChar char="§"/>
            </a:pPr>
            <a:r>
              <a:rPr lang="ru-RU" sz="1200" dirty="0" smtClean="0">
                <a:solidFill>
                  <a:prstClr val="black"/>
                </a:solidFill>
              </a:rPr>
              <a:t>Проблема повышения продуктивного долголетия животных и улучшение генетического потенциала</a:t>
            </a:r>
          </a:p>
          <a:p>
            <a:pPr marL="342900" lvl="0" indent="-342900">
              <a:buFont typeface="Wingdings" panose="05000000000000000000" pitchFamily="2" charset="2"/>
              <a:buChar char="§"/>
            </a:pPr>
            <a:endParaRPr lang="ru-RU" sz="1200" dirty="0" smtClean="0">
              <a:solidFill>
                <a:prstClr val="black"/>
              </a:solidFill>
            </a:endParaRPr>
          </a:p>
          <a:p>
            <a:pPr marL="342900" lvl="0" indent="-342900">
              <a:buFont typeface="Wingdings" panose="05000000000000000000" pitchFamily="2" charset="2"/>
              <a:buChar char="§"/>
            </a:pPr>
            <a:r>
              <a:rPr lang="ru-RU" sz="1200" dirty="0" smtClean="0">
                <a:solidFill>
                  <a:prstClr val="black"/>
                </a:solidFill>
              </a:rPr>
              <a:t>Обучение и тренинги персонала выходят на первый план. Проблема кадров сохраняется. </a:t>
            </a:r>
            <a:r>
              <a:rPr lang="en-US" sz="1200" dirty="0" smtClean="0">
                <a:solidFill>
                  <a:prstClr val="black"/>
                </a:solidFill>
              </a:rPr>
              <a:t/>
            </a:r>
            <a:br>
              <a:rPr lang="en-US" sz="1200" dirty="0" smtClean="0">
                <a:solidFill>
                  <a:prstClr val="black"/>
                </a:solidFill>
              </a:rPr>
            </a:br>
            <a:endParaRPr lang="en-US" sz="1200" dirty="0" smtClean="0">
              <a:solidFill>
                <a:prstClr val="black"/>
              </a:solidFill>
            </a:endParaRPr>
          </a:p>
          <a:p>
            <a:pPr marL="342900" lvl="0" indent="-342900">
              <a:buFont typeface="Wingdings" panose="05000000000000000000" pitchFamily="2" charset="2"/>
              <a:buChar char="§"/>
            </a:pPr>
            <a:r>
              <a:rPr lang="ru-RU" sz="1200" dirty="0" smtClean="0">
                <a:solidFill>
                  <a:prstClr val="black"/>
                </a:solidFill>
              </a:rPr>
              <a:t>Государственная поддержка развития племенных предприятий, субсидии тех. перевооружения и приобретение </a:t>
            </a:r>
            <a:r>
              <a:rPr lang="ru-RU" sz="1200" dirty="0" err="1" smtClean="0">
                <a:solidFill>
                  <a:prstClr val="black"/>
                </a:solidFill>
              </a:rPr>
              <a:t>сексированного</a:t>
            </a:r>
            <a:r>
              <a:rPr lang="ru-RU" sz="1200" dirty="0" smtClean="0">
                <a:solidFill>
                  <a:prstClr val="black"/>
                </a:solidFill>
              </a:rPr>
              <a:t> семени</a:t>
            </a:r>
            <a:r>
              <a:rPr lang="en-US" sz="1200" dirty="0" smtClean="0">
                <a:solidFill>
                  <a:prstClr val="black"/>
                </a:solidFill>
              </a:rPr>
              <a:t/>
            </a:r>
            <a:br>
              <a:rPr lang="en-US" sz="1200" dirty="0" smtClean="0">
                <a:solidFill>
                  <a:prstClr val="black"/>
                </a:solidFill>
              </a:rPr>
            </a:br>
            <a:endParaRPr lang="en-US" sz="1200" dirty="0" smtClean="0">
              <a:solidFill>
                <a:prstClr val="black"/>
              </a:solidFill>
            </a:endParaRPr>
          </a:p>
        </p:txBody>
      </p:sp>
      <p:sp>
        <p:nvSpPr>
          <p:cNvPr id="47" name="Afrundet rektangel 9"/>
          <p:cNvSpPr/>
          <p:nvPr/>
        </p:nvSpPr>
        <p:spPr bwMode="auto">
          <a:xfrm>
            <a:off x="4809069" y="1202535"/>
            <a:ext cx="3843866" cy="818768"/>
          </a:xfrm>
          <a:prstGeom prst="roundRect">
            <a:avLst>
              <a:gd name="adj" fmla="val 8497"/>
            </a:avLst>
          </a:prstGeom>
          <a:solidFill>
            <a:srgbClr val="FF0000"/>
          </a:solidFill>
        </p:spPr>
        <p:style>
          <a:lnRef idx="0">
            <a:schemeClr val="accent3"/>
          </a:lnRef>
          <a:fillRef idx="3">
            <a:schemeClr val="accent3"/>
          </a:fillRef>
          <a:effectRef idx="3">
            <a:schemeClr val="accent3"/>
          </a:effectRef>
          <a:fontRef idx="minor">
            <a:schemeClr val="lt1"/>
          </a:fontRef>
        </p:style>
        <p:txBody>
          <a:bodyPr rIns="504000" anchor="ctr"/>
          <a:lstStyle/>
          <a:p>
            <a:pPr lvl="0" algn="ctr"/>
            <a:r>
              <a:rPr lang="ru-RU" sz="2000" dirty="0" smtClean="0">
                <a:solidFill>
                  <a:schemeClr val="bg1"/>
                </a:solidFill>
              </a:rPr>
              <a:t>Интенсивный путь развития</a:t>
            </a:r>
            <a:endParaRPr lang="en-US" sz="2000" dirty="0">
              <a:solidFill>
                <a:schemeClr val="bg1"/>
              </a:solidFill>
            </a:endParaRPr>
          </a:p>
        </p:txBody>
      </p:sp>
      <p:sp>
        <p:nvSpPr>
          <p:cNvPr id="2" name="Rubrik 1"/>
          <p:cNvSpPr>
            <a:spLocks noGrp="1"/>
          </p:cNvSpPr>
          <p:nvPr>
            <p:ph type="title"/>
          </p:nvPr>
        </p:nvSpPr>
        <p:spPr/>
        <p:txBody>
          <a:bodyPr>
            <a:normAutofit fontScale="90000"/>
          </a:bodyPr>
          <a:lstStyle/>
          <a:p>
            <a:r>
              <a:rPr lang="ru-RU" dirty="0" smtClean="0"/>
              <a:t>Направления развития молочного животноводства</a:t>
            </a:r>
            <a:endParaRPr lang="en-US" dirty="0"/>
          </a:p>
        </p:txBody>
      </p:sp>
      <p:sp>
        <p:nvSpPr>
          <p:cNvPr id="3" name="Platshållare för text 2"/>
          <p:cNvSpPr>
            <a:spLocks noGrp="1"/>
          </p:cNvSpPr>
          <p:nvPr>
            <p:ph type="body" sz="quarter" idx="13"/>
          </p:nvPr>
        </p:nvSpPr>
        <p:spPr/>
        <p:txBody>
          <a:bodyPr/>
          <a:lstStyle/>
          <a:p>
            <a:r>
              <a:rPr lang="ru-RU" dirty="0" smtClean="0"/>
              <a:t>Интенсивный и экстенсивный пути развития</a:t>
            </a:r>
            <a:endParaRPr lang="en-US" dirty="0"/>
          </a:p>
        </p:txBody>
      </p:sp>
      <p:sp>
        <p:nvSpPr>
          <p:cNvPr id="5" name="Platshållare för bildnummer 4"/>
          <p:cNvSpPr>
            <a:spLocks noGrp="1"/>
          </p:cNvSpPr>
          <p:nvPr>
            <p:ph type="sldNum" sz="quarter" idx="16"/>
          </p:nvPr>
        </p:nvSpPr>
        <p:spPr/>
        <p:txBody>
          <a:bodyPr/>
          <a:lstStyle/>
          <a:p>
            <a:pPr>
              <a:defRPr/>
            </a:pPr>
            <a:fld id="{37C47C18-166D-49AD-B89F-FE1799EEECF3}" type="slidenum">
              <a:rPr lang="en-US" smtClean="0"/>
              <a:pPr>
                <a:defRPr/>
              </a:pPr>
              <a:t>12</a:t>
            </a:fld>
            <a:endParaRPr lang="en-US"/>
          </a:p>
        </p:txBody>
      </p:sp>
      <p:sp>
        <p:nvSpPr>
          <p:cNvPr id="10" name="Afrundet rektangel 9"/>
          <p:cNvSpPr/>
          <p:nvPr/>
        </p:nvSpPr>
        <p:spPr bwMode="auto">
          <a:xfrm>
            <a:off x="620028" y="2120529"/>
            <a:ext cx="3841905" cy="3899272"/>
          </a:xfrm>
          <a:prstGeom prst="roundRect">
            <a:avLst>
              <a:gd name="adj" fmla="val 3759"/>
            </a:avLst>
          </a:prstGeom>
          <a:gradFill>
            <a:gsLst>
              <a:gs pos="0">
                <a:schemeClr val="tx1">
                  <a:lumMod val="50000"/>
                  <a:lumOff val="50000"/>
                </a:schemeClr>
              </a:gs>
              <a:gs pos="5000">
                <a:schemeClr val="bg1">
                  <a:lumMod val="85000"/>
                </a:schemeClr>
              </a:gs>
              <a:gs pos="100000">
                <a:schemeClr val="bg1">
                  <a:lumMod val="95000"/>
                </a:schemeClr>
              </a:gs>
            </a:gsLst>
          </a:gradFill>
        </p:spPr>
        <p:style>
          <a:lnRef idx="0">
            <a:schemeClr val="accent3"/>
          </a:lnRef>
          <a:fillRef idx="3">
            <a:schemeClr val="accent3"/>
          </a:fillRef>
          <a:effectRef idx="3">
            <a:schemeClr val="accent3"/>
          </a:effectRef>
          <a:fontRef idx="minor">
            <a:schemeClr val="lt1"/>
          </a:fontRef>
        </p:style>
        <p:txBody>
          <a:bodyPr rIns="504000" anchor="t"/>
          <a:lstStyle/>
          <a:p>
            <a:pPr marL="342900" lvl="0" indent="-342900">
              <a:buFont typeface="Wingdings" panose="05000000000000000000" pitchFamily="2" charset="2"/>
              <a:buChar char="§"/>
            </a:pPr>
            <a:r>
              <a:rPr lang="ru-RU" sz="1200" dirty="0" smtClean="0">
                <a:solidFill>
                  <a:prstClr val="black"/>
                </a:solidFill>
              </a:rPr>
              <a:t>Большой объем первоначальных инвестиций включая покупку скота </a:t>
            </a:r>
            <a:endParaRPr lang="en-US" sz="1200" dirty="0" smtClean="0">
              <a:solidFill>
                <a:prstClr val="black"/>
              </a:solidFill>
            </a:endParaRPr>
          </a:p>
          <a:p>
            <a:pPr marL="342900" lvl="0" indent="-342900">
              <a:buFont typeface="Wingdings" panose="05000000000000000000" pitchFamily="2" charset="2"/>
              <a:buChar char="§"/>
            </a:pPr>
            <a:endParaRPr lang="en-US" sz="1200" dirty="0" smtClean="0">
              <a:solidFill>
                <a:prstClr val="black"/>
              </a:solidFill>
            </a:endParaRPr>
          </a:p>
          <a:p>
            <a:pPr marL="342900" lvl="0" indent="-342900">
              <a:buFont typeface="Wingdings" panose="05000000000000000000" pitchFamily="2" charset="2"/>
              <a:buChar char="§"/>
            </a:pPr>
            <a:r>
              <a:rPr lang="ru-RU" sz="1200" dirty="0" smtClean="0">
                <a:solidFill>
                  <a:prstClr val="black"/>
                </a:solidFill>
              </a:rPr>
              <a:t>Увеличение поголовья и объемов производства молока в первые годы</a:t>
            </a:r>
          </a:p>
          <a:p>
            <a:pPr marL="342900" lvl="0" indent="-342900">
              <a:buFont typeface="Wingdings" panose="05000000000000000000" pitchFamily="2" charset="2"/>
              <a:buChar char="§"/>
            </a:pPr>
            <a:endParaRPr lang="ru-RU" sz="1200" dirty="0" smtClean="0">
              <a:solidFill>
                <a:prstClr val="black"/>
              </a:solidFill>
            </a:endParaRPr>
          </a:p>
          <a:p>
            <a:pPr marL="342900" lvl="0" indent="-342900">
              <a:buFont typeface="Wingdings" panose="05000000000000000000" pitchFamily="2" charset="2"/>
              <a:buChar char="§"/>
            </a:pPr>
            <a:r>
              <a:rPr lang="ru-RU" sz="1200" dirty="0" smtClean="0">
                <a:solidFill>
                  <a:prstClr val="black"/>
                </a:solidFill>
              </a:rPr>
              <a:t>Проблемы сохранности приобретаемого скота и его адаптация</a:t>
            </a:r>
            <a:r>
              <a:rPr lang="en-US" sz="1200" dirty="0" smtClean="0">
                <a:solidFill>
                  <a:prstClr val="black"/>
                </a:solidFill>
              </a:rPr>
              <a:t/>
            </a:r>
            <a:br>
              <a:rPr lang="en-US" sz="1200" dirty="0" smtClean="0">
                <a:solidFill>
                  <a:prstClr val="black"/>
                </a:solidFill>
              </a:rPr>
            </a:br>
            <a:endParaRPr lang="en-US" sz="1200" dirty="0" smtClean="0">
              <a:solidFill>
                <a:prstClr val="black"/>
              </a:solidFill>
            </a:endParaRPr>
          </a:p>
          <a:p>
            <a:pPr marL="342900" lvl="0" indent="-342900">
              <a:buFont typeface="Wingdings" panose="05000000000000000000" pitchFamily="2" charset="2"/>
              <a:buChar char="§"/>
            </a:pPr>
            <a:r>
              <a:rPr lang="ru-RU" sz="1200" dirty="0" smtClean="0">
                <a:solidFill>
                  <a:prstClr val="black"/>
                </a:solidFill>
              </a:rPr>
              <a:t>Ограниченность предложения на рынке труда специалистов и управляющих  должного уровня </a:t>
            </a:r>
          </a:p>
          <a:p>
            <a:pPr marL="342900" lvl="0" indent="-342900">
              <a:buFont typeface="Wingdings" panose="05000000000000000000" pitchFamily="2" charset="2"/>
              <a:buChar char="§"/>
            </a:pPr>
            <a:endParaRPr lang="ru-RU" sz="1200" dirty="0" smtClean="0">
              <a:solidFill>
                <a:prstClr val="black"/>
              </a:solidFill>
            </a:endParaRPr>
          </a:p>
          <a:p>
            <a:pPr marL="342900" lvl="0" indent="-342900">
              <a:buFont typeface="Wingdings" panose="05000000000000000000" pitchFamily="2" charset="2"/>
              <a:buChar char="§"/>
            </a:pPr>
            <a:r>
              <a:rPr lang="ru-RU" sz="1200" dirty="0" smtClean="0">
                <a:solidFill>
                  <a:prstClr val="black"/>
                </a:solidFill>
              </a:rPr>
              <a:t>В государственной поддержке необходим фокус на субсидирование капитального строительства, технологического оборудования и приобретение животных</a:t>
            </a:r>
          </a:p>
          <a:p>
            <a:pPr marL="342900" lvl="0" indent="-342900"/>
            <a:r>
              <a:rPr lang="en-US" sz="1200" dirty="0" smtClean="0">
                <a:solidFill>
                  <a:prstClr val="black"/>
                </a:solidFill>
              </a:rPr>
              <a:t/>
            </a:r>
            <a:br>
              <a:rPr lang="en-US" sz="1200" dirty="0" smtClean="0">
                <a:solidFill>
                  <a:prstClr val="black"/>
                </a:solidFill>
              </a:rPr>
            </a:br>
            <a:endParaRPr lang="en-US" sz="1200" dirty="0">
              <a:solidFill>
                <a:prstClr val="black"/>
              </a:solidFill>
            </a:endParaRPr>
          </a:p>
          <a:p>
            <a:pPr marL="342900" indent="-342900">
              <a:buFont typeface="Wingdings" panose="05000000000000000000" pitchFamily="2" charset="2"/>
              <a:buChar char="§"/>
            </a:pPr>
            <a:endParaRPr lang="en-US" sz="1200" dirty="0">
              <a:solidFill>
                <a:prstClr val="black"/>
              </a:solidFill>
            </a:endParaRPr>
          </a:p>
          <a:p>
            <a:pPr marL="342900" lvl="0" indent="-342900">
              <a:buFont typeface="Wingdings" panose="05000000000000000000" pitchFamily="2" charset="2"/>
              <a:buChar char="§"/>
            </a:pPr>
            <a:endParaRPr lang="en-US" sz="1200" dirty="0" smtClean="0">
              <a:solidFill>
                <a:prstClr val="black"/>
              </a:solidFill>
            </a:endParaRPr>
          </a:p>
        </p:txBody>
      </p:sp>
      <p:sp>
        <p:nvSpPr>
          <p:cNvPr id="27" name="Afrundet rektangel 9"/>
          <p:cNvSpPr/>
          <p:nvPr/>
        </p:nvSpPr>
        <p:spPr bwMode="auto">
          <a:xfrm>
            <a:off x="603094" y="1219467"/>
            <a:ext cx="3833439" cy="818768"/>
          </a:xfrm>
          <a:prstGeom prst="roundRect">
            <a:avLst>
              <a:gd name="adj" fmla="val 8497"/>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rIns="504000" anchor="ctr"/>
          <a:lstStyle/>
          <a:p>
            <a:pPr lvl="0" algn="ctr"/>
            <a:r>
              <a:rPr lang="ru-RU" sz="2000" dirty="0" smtClean="0">
                <a:solidFill>
                  <a:schemeClr val="bg1"/>
                </a:solidFill>
              </a:rPr>
              <a:t>Экстенсивный путь развития</a:t>
            </a:r>
            <a:endParaRPr lang="en-US" sz="2000" dirty="0">
              <a:solidFill>
                <a:schemeClr val="bg1"/>
              </a:solidFill>
            </a:endParaRPr>
          </a:p>
        </p:txBody>
      </p:sp>
    </p:spTree>
    <p:extLst>
      <p:ext uri="{BB962C8B-B14F-4D97-AF65-F5344CB8AC3E}">
        <p14:creationId xmlns:p14="http://schemas.microsoft.com/office/powerpoint/2010/main" xmlns="" val="22678229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ru-RU" dirty="0" smtClean="0"/>
              <a:t>Направления развития молочного животноводства</a:t>
            </a:r>
            <a:endParaRPr lang="en-US" dirty="0"/>
          </a:p>
        </p:txBody>
      </p:sp>
      <p:sp>
        <p:nvSpPr>
          <p:cNvPr id="3" name="Platshållare för text 2"/>
          <p:cNvSpPr>
            <a:spLocks noGrp="1"/>
          </p:cNvSpPr>
          <p:nvPr>
            <p:ph type="body" sz="quarter" idx="13"/>
          </p:nvPr>
        </p:nvSpPr>
        <p:spPr/>
        <p:txBody>
          <a:bodyPr/>
          <a:lstStyle/>
          <a:p>
            <a:r>
              <a:rPr lang="ru-RU" dirty="0" smtClean="0"/>
              <a:t>Интенсивный и экстенсивный путь развития</a:t>
            </a:r>
            <a:endParaRPr lang="en-US" dirty="0"/>
          </a:p>
        </p:txBody>
      </p:sp>
      <p:sp>
        <p:nvSpPr>
          <p:cNvPr id="5" name="Platshållare för bildnummer 4"/>
          <p:cNvSpPr>
            <a:spLocks noGrp="1"/>
          </p:cNvSpPr>
          <p:nvPr>
            <p:ph type="sldNum" sz="quarter" idx="16"/>
          </p:nvPr>
        </p:nvSpPr>
        <p:spPr/>
        <p:txBody>
          <a:bodyPr/>
          <a:lstStyle/>
          <a:p>
            <a:pPr>
              <a:defRPr/>
            </a:pPr>
            <a:fld id="{37C47C18-166D-49AD-B89F-FE1799EEECF3}" type="slidenum">
              <a:rPr lang="en-US" smtClean="0"/>
              <a:pPr>
                <a:defRPr/>
              </a:pPr>
              <a:t>13</a:t>
            </a:fld>
            <a:endParaRPr lang="en-US"/>
          </a:p>
        </p:txBody>
      </p:sp>
      <p:sp>
        <p:nvSpPr>
          <p:cNvPr id="532482" name="AutoShape 2" descr="Картинки по запросу картинка экстенсивный и интенсивный рос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32484" name="AutoShape 4" descr="Картинки по запросу картинка экстенсивный и интенсивный рос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 name="Afrundet rektangel 9"/>
          <p:cNvSpPr/>
          <p:nvPr/>
        </p:nvSpPr>
        <p:spPr bwMode="auto">
          <a:xfrm>
            <a:off x="374494" y="1803657"/>
            <a:ext cx="8566306" cy="818768"/>
          </a:xfrm>
          <a:prstGeom prst="roundRect">
            <a:avLst>
              <a:gd name="adj" fmla="val 8497"/>
            </a:avLst>
          </a:prstGeom>
          <a:solidFill>
            <a:schemeClr val="accent1">
              <a:lumMod val="40000"/>
              <a:lumOff val="60000"/>
            </a:schemeClr>
          </a:solidFill>
        </p:spPr>
        <p:style>
          <a:lnRef idx="0">
            <a:schemeClr val="accent3"/>
          </a:lnRef>
          <a:fillRef idx="3">
            <a:schemeClr val="accent3"/>
          </a:fillRef>
          <a:effectRef idx="3">
            <a:schemeClr val="accent3"/>
          </a:effectRef>
          <a:fontRef idx="minor">
            <a:schemeClr val="lt1"/>
          </a:fontRef>
        </p:style>
        <p:txBody>
          <a:bodyPr rIns="504000" anchor="ctr"/>
          <a:lstStyle/>
          <a:p>
            <a:pPr lvl="0" algn="ctr"/>
            <a:r>
              <a:rPr lang="ru-RU" sz="2000" dirty="0" smtClean="0">
                <a:solidFill>
                  <a:schemeClr val="bg1"/>
                </a:solidFill>
              </a:rPr>
              <a:t>Экстенсивный путь развития требует </a:t>
            </a:r>
            <a:r>
              <a:rPr lang="ru-RU" sz="2000" b="1" dirty="0" smtClean="0">
                <a:solidFill>
                  <a:schemeClr val="bg1"/>
                </a:solidFill>
              </a:rPr>
              <a:t>10 миллиардов </a:t>
            </a:r>
            <a:r>
              <a:rPr lang="ru-RU" sz="2000" dirty="0" smtClean="0">
                <a:solidFill>
                  <a:schemeClr val="bg1"/>
                </a:solidFill>
              </a:rPr>
              <a:t>евро инвестиций</a:t>
            </a:r>
            <a:endParaRPr lang="en-US" sz="2000" dirty="0" smtClean="0">
              <a:solidFill>
                <a:schemeClr val="bg1"/>
              </a:solidFill>
            </a:endParaRPr>
          </a:p>
          <a:p>
            <a:pPr lvl="0" algn="ctr"/>
            <a:r>
              <a:rPr lang="en-US" sz="2000" dirty="0" smtClean="0">
                <a:solidFill>
                  <a:schemeClr val="bg1"/>
                </a:solidFill>
              </a:rPr>
              <a:t>20 </a:t>
            </a:r>
            <a:r>
              <a:rPr lang="ru-RU" sz="2000" dirty="0" smtClean="0">
                <a:solidFill>
                  <a:schemeClr val="bg1"/>
                </a:solidFill>
              </a:rPr>
              <a:t>лет при введении 50 000 стойло-мест/год</a:t>
            </a:r>
            <a:endParaRPr lang="en-US" sz="2000" dirty="0">
              <a:solidFill>
                <a:schemeClr val="bg1"/>
              </a:solidFill>
            </a:endParaRPr>
          </a:p>
        </p:txBody>
      </p:sp>
      <p:sp>
        <p:nvSpPr>
          <p:cNvPr id="25" name="TextBox 24"/>
          <p:cNvSpPr txBox="1"/>
          <p:nvPr/>
        </p:nvSpPr>
        <p:spPr>
          <a:xfrm>
            <a:off x="4741324" y="2810956"/>
            <a:ext cx="4174075" cy="2585323"/>
          </a:xfrm>
          <a:prstGeom prst="rect">
            <a:avLst/>
          </a:prstGeom>
          <a:noFill/>
        </p:spPr>
        <p:txBody>
          <a:bodyPr wrap="square" rtlCol="0">
            <a:spAutoFit/>
          </a:bodyPr>
          <a:lstStyle/>
          <a:p>
            <a:pPr marL="342900" lvl="0" indent="-342900" algn="just">
              <a:buFont typeface="Arial" pitchFamily="34" charset="0"/>
              <a:buChar char="•"/>
            </a:pPr>
            <a:r>
              <a:rPr lang="ru-RU" sz="1800" dirty="0" smtClean="0">
                <a:solidFill>
                  <a:prstClr val="black"/>
                </a:solidFill>
              </a:rPr>
              <a:t>Дефицит молока в 9 млн. тонн потребует строительства 1 млн. стойло-мест для коров с продуктивностью 9 000 л/год</a:t>
            </a:r>
            <a:endParaRPr lang="en-US" sz="1800" dirty="0" smtClean="0">
              <a:solidFill>
                <a:prstClr val="black"/>
              </a:solidFill>
            </a:endParaRPr>
          </a:p>
          <a:p>
            <a:pPr marL="342900" indent="-342900" algn="just">
              <a:buFont typeface="Arial" pitchFamily="34" charset="0"/>
              <a:buChar char="•"/>
            </a:pPr>
            <a:endParaRPr lang="ru-RU" sz="1800" dirty="0" smtClean="0"/>
          </a:p>
          <a:p>
            <a:pPr marL="342900" lvl="0" indent="-342900" algn="just">
              <a:buFont typeface="Arial" pitchFamily="34" charset="0"/>
              <a:buChar char="•"/>
            </a:pPr>
            <a:r>
              <a:rPr lang="ru-RU" sz="1800" dirty="0" smtClean="0">
                <a:solidFill>
                  <a:prstClr val="black"/>
                </a:solidFill>
              </a:rPr>
              <a:t>Стоимость 1-го стойло-места при новом строительстве составляет около 10000 Евро</a:t>
            </a:r>
          </a:p>
          <a:p>
            <a:pPr marL="342900" indent="-342900" algn="just">
              <a:buFont typeface="Arial" pitchFamily="34" charset="0"/>
              <a:buChar char="•"/>
            </a:pPr>
            <a:endParaRPr lang="en-US" sz="1800" dirty="0"/>
          </a:p>
        </p:txBody>
      </p:sp>
      <p:pic>
        <p:nvPicPr>
          <p:cNvPr id="26" name="Picture 3"/>
          <p:cNvPicPr>
            <a:picLocks noChangeAspect="1" noChangeArrowheads="1"/>
          </p:cNvPicPr>
          <p:nvPr/>
        </p:nvPicPr>
        <p:blipFill>
          <a:blip r:embed="rId3" cstate="print"/>
          <a:srcRect/>
          <a:stretch>
            <a:fillRect/>
          </a:stretch>
        </p:blipFill>
        <p:spPr bwMode="auto">
          <a:xfrm>
            <a:off x="306512" y="2852346"/>
            <a:ext cx="4486275" cy="3209925"/>
          </a:xfrm>
          <a:prstGeom prst="rect">
            <a:avLst/>
          </a:prstGeom>
          <a:noFill/>
          <a:ln w="9525">
            <a:noFill/>
            <a:miter lim="800000"/>
            <a:headEnd/>
            <a:tailEnd/>
          </a:ln>
        </p:spPr>
      </p:pic>
    </p:spTree>
    <p:extLst>
      <p:ext uri="{BB962C8B-B14F-4D97-AF65-F5344CB8AC3E}">
        <p14:creationId xmlns:p14="http://schemas.microsoft.com/office/powerpoint/2010/main" xmlns="" val="22678229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ru-RU" dirty="0" smtClean="0"/>
              <a:t>Направления развития молочного животноводства</a:t>
            </a:r>
            <a:endParaRPr lang="en-US" dirty="0"/>
          </a:p>
        </p:txBody>
      </p:sp>
      <p:sp>
        <p:nvSpPr>
          <p:cNvPr id="3" name="Platshållare för text 2"/>
          <p:cNvSpPr>
            <a:spLocks noGrp="1"/>
          </p:cNvSpPr>
          <p:nvPr>
            <p:ph type="body" sz="quarter" idx="13"/>
          </p:nvPr>
        </p:nvSpPr>
        <p:spPr/>
        <p:txBody>
          <a:bodyPr/>
          <a:lstStyle/>
          <a:p>
            <a:r>
              <a:rPr lang="ru-RU" dirty="0" smtClean="0"/>
              <a:t>Интенсивный и экстенсивный путь развития</a:t>
            </a:r>
            <a:endParaRPr lang="en-US" dirty="0"/>
          </a:p>
        </p:txBody>
      </p:sp>
      <p:sp>
        <p:nvSpPr>
          <p:cNvPr id="5" name="Platshållare för bildnummer 4"/>
          <p:cNvSpPr>
            <a:spLocks noGrp="1"/>
          </p:cNvSpPr>
          <p:nvPr>
            <p:ph type="sldNum" sz="quarter" idx="16"/>
          </p:nvPr>
        </p:nvSpPr>
        <p:spPr/>
        <p:txBody>
          <a:bodyPr/>
          <a:lstStyle/>
          <a:p>
            <a:pPr>
              <a:defRPr/>
            </a:pPr>
            <a:fld id="{37C47C18-166D-49AD-B89F-FE1799EEECF3}" type="slidenum">
              <a:rPr lang="en-US" smtClean="0"/>
              <a:pPr>
                <a:defRPr/>
              </a:pPr>
              <a:t>14</a:t>
            </a:fld>
            <a:endParaRPr lang="en-US" dirty="0"/>
          </a:p>
        </p:txBody>
      </p:sp>
      <p:sp>
        <p:nvSpPr>
          <p:cNvPr id="532482" name="AutoShape 2" descr="Картинки по запросу картинка экстенсивный и интенсивный рос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32484" name="AutoShape 4" descr="Картинки по запросу картинка экстенсивный и интенсивный рос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5" name="TextBox 24"/>
          <p:cNvSpPr txBox="1"/>
          <p:nvPr/>
        </p:nvSpPr>
        <p:spPr>
          <a:xfrm>
            <a:off x="355592" y="2209822"/>
            <a:ext cx="4411142" cy="3293209"/>
          </a:xfrm>
          <a:prstGeom prst="rect">
            <a:avLst/>
          </a:prstGeom>
          <a:noFill/>
        </p:spPr>
        <p:txBody>
          <a:bodyPr wrap="square" rtlCol="0">
            <a:spAutoFit/>
          </a:bodyPr>
          <a:lstStyle/>
          <a:p>
            <a:pPr marL="342900" lvl="0" indent="-342900" algn="just">
              <a:buFont typeface="Arial" pitchFamily="34" charset="0"/>
              <a:buChar char="•"/>
            </a:pPr>
            <a:r>
              <a:rPr lang="ru-RU" sz="1600" dirty="0" smtClean="0">
                <a:solidFill>
                  <a:prstClr val="black"/>
                </a:solidFill>
              </a:rPr>
              <a:t>Замещение дефицита в 9 млн. тонн потребует увеличить среднюю продуктивность на 2600 л/корову</a:t>
            </a:r>
            <a:endParaRPr lang="en-US" sz="1600" dirty="0" smtClean="0">
              <a:solidFill>
                <a:prstClr val="black"/>
              </a:solidFill>
            </a:endParaRPr>
          </a:p>
          <a:p>
            <a:pPr marL="342900" indent="-342900" algn="just">
              <a:buFont typeface="Arial" pitchFamily="34" charset="0"/>
              <a:buChar char="•"/>
            </a:pPr>
            <a:endParaRPr lang="ru-RU" sz="1600" dirty="0" smtClean="0"/>
          </a:p>
          <a:p>
            <a:pPr marL="342900" lvl="0" indent="-342900" algn="just">
              <a:buFont typeface="Arial" pitchFamily="34" charset="0"/>
              <a:buChar char="•"/>
            </a:pPr>
            <a:r>
              <a:rPr lang="ru-RU" sz="1600" dirty="0" smtClean="0">
                <a:solidFill>
                  <a:prstClr val="black"/>
                </a:solidFill>
              </a:rPr>
              <a:t>Рост продуктивности управляем только в сельхозпредприятиях</a:t>
            </a:r>
          </a:p>
          <a:p>
            <a:pPr marL="342900" lvl="0" indent="-342900" algn="just">
              <a:buFont typeface="Arial" pitchFamily="34" charset="0"/>
              <a:buChar char="•"/>
            </a:pPr>
            <a:endParaRPr lang="ru-RU" sz="1600" dirty="0" smtClean="0">
              <a:solidFill>
                <a:prstClr val="black"/>
              </a:solidFill>
            </a:endParaRPr>
          </a:p>
          <a:p>
            <a:pPr marL="342900" lvl="0" indent="-342900" algn="just">
              <a:buFont typeface="Arial" pitchFamily="34" charset="0"/>
              <a:buChar char="•"/>
            </a:pPr>
            <a:r>
              <a:rPr lang="ru-RU" sz="1600" dirty="0" smtClean="0">
                <a:solidFill>
                  <a:prstClr val="black"/>
                </a:solidFill>
              </a:rPr>
              <a:t>При условии сохранения объемов производства ЛПХ и КФХ, средняя продуктивность коров в сельхозпредприятиях должна быть порядка 8000 л/голову</a:t>
            </a:r>
          </a:p>
          <a:p>
            <a:pPr marL="342900" indent="-342900" algn="just">
              <a:buFont typeface="Arial" pitchFamily="34" charset="0"/>
              <a:buChar char="•"/>
            </a:pPr>
            <a:endParaRPr lang="en-US" sz="1600" dirty="0"/>
          </a:p>
        </p:txBody>
      </p:sp>
      <p:sp>
        <p:nvSpPr>
          <p:cNvPr id="10" name="Afrundet rektangel 9"/>
          <p:cNvSpPr/>
          <p:nvPr/>
        </p:nvSpPr>
        <p:spPr bwMode="auto">
          <a:xfrm>
            <a:off x="347133" y="1202535"/>
            <a:ext cx="8610600" cy="818768"/>
          </a:xfrm>
          <a:prstGeom prst="roundRect">
            <a:avLst>
              <a:gd name="adj" fmla="val 8497"/>
            </a:avLst>
          </a:prstGeom>
          <a:solidFill>
            <a:srgbClr val="FF0000"/>
          </a:solidFill>
        </p:spPr>
        <p:style>
          <a:lnRef idx="0">
            <a:schemeClr val="accent3"/>
          </a:lnRef>
          <a:fillRef idx="3">
            <a:schemeClr val="accent3"/>
          </a:fillRef>
          <a:effectRef idx="3">
            <a:schemeClr val="accent3"/>
          </a:effectRef>
          <a:fontRef idx="minor">
            <a:schemeClr val="lt1"/>
          </a:fontRef>
        </p:style>
        <p:txBody>
          <a:bodyPr rIns="504000" anchor="ctr"/>
          <a:lstStyle/>
          <a:p>
            <a:pPr lvl="0" algn="ctr"/>
            <a:r>
              <a:rPr lang="ru-RU" sz="2000" dirty="0" smtClean="0">
                <a:solidFill>
                  <a:schemeClr val="bg1"/>
                </a:solidFill>
              </a:rPr>
              <a:t>Интенсивный путь потребует не менее 10-ти лет и 4 млрд. Евро</a:t>
            </a:r>
            <a:endParaRPr lang="en-US" sz="2000" dirty="0">
              <a:solidFill>
                <a:schemeClr val="bg1"/>
              </a:solidFill>
            </a:endParaRPr>
          </a:p>
        </p:txBody>
      </p:sp>
      <p:pic>
        <p:nvPicPr>
          <p:cNvPr id="11" name="Picture 3"/>
          <p:cNvPicPr>
            <a:picLocks noChangeAspect="1" noChangeArrowheads="1"/>
          </p:cNvPicPr>
          <p:nvPr/>
        </p:nvPicPr>
        <p:blipFill>
          <a:blip r:embed="rId3" cstate="print"/>
          <a:srcRect/>
          <a:stretch>
            <a:fillRect/>
          </a:stretch>
        </p:blipFill>
        <p:spPr bwMode="auto">
          <a:xfrm>
            <a:off x="4794246" y="2340085"/>
            <a:ext cx="4248150" cy="2743200"/>
          </a:xfrm>
          <a:prstGeom prst="rect">
            <a:avLst/>
          </a:prstGeom>
          <a:noFill/>
          <a:ln w="9525">
            <a:noFill/>
            <a:miter lim="800000"/>
            <a:headEnd/>
            <a:tailEnd/>
          </a:ln>
        </p:spPr>
      </p:pic>
    </p:spTree>
    <p:extLst>
      <p:ext uri="{BB962C8B-B14F-4D97-AF65-F5344CB8AC3E}">
        <p14:creationId xmlns:p14="http://schemas.microsoft.com/office/powerpoint/2010/main" xmlns="" val="22678229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316"/>
          <p:cNvGrpSpPr/>
          <p:nvPr/>
        </p:nvGrpSpPr>
        <p:grpSpPr>
          <a:xfrm>
            <a:off x="-8346776" y="1971989"/>
            <a:ext cx="14941152" cy="11039685"/>
            <a:chOff x="331029" y="1366528"/>
            <a:chExt cx="8698274" cy="5150695"/>
          </a:xfrm>
        </p:grpSpPr>
        <p:pic>
          <p:nvPicPr>
            <p:cNvPr id="450" name="Рисунок 317" descr="Рисунок3.png"/>
            <p:cNvPicPr>
              <a:picLocks noChangeAspect="1"/>
            </p:cNvPicPr>
            <p:nvPr/>
          </p:nvPicPr>
          <p:blipFill>
            <a:blip r:embed="rId5" cstate="print"/>
            <a:stretch>
              <a:fillRect/>
            </a:stretch>
          </p:blipFill>
          <p:spPr>
            <a:xfrm>
              <a:off x="331029" y="1366528"/>
              <a:ext cx="8698274" cy="5150695"/>
            </a:xfrm>
            <a:prstGeom prst="rect">
              <a:avLst/>
            </a:prstGeom>
            <a:noFill/>
            <a:effectLst>
              <a:outerShdw blurRad="40005" dist="22860" dir="5400000" algn="tl" rotWithShape="0">
                <a:prstClr val="black">
                  <a:alpha val="35000"/>
                </a:prstClr>
              </a:outerShdw>
            </a:effectLst>
          </p:spPr>
        </p:pic>
        <p:grpSp>
          <p:nvGrpSpPr>
            <p:cNvPr id="4" name="Группа 292"/>
            <p:cNvGrpSpPr/>
            <p:nvPr/>
          </p:nvGrpSpPr>
          <p:grpSpPr>
            <a:xfrm>
              <a:off x="628077" y="1378138"/>
              <a:ext cx="8390340" cy="5030225"/>
              <a:chOff x="628077" y="1378138"/>
              <a:chExt cx="8390340" cy="5030225"/>
            </a:xfrm>
            <a:solidFill>
              <a:srgbClr val="61789D">
                <a:lumMod val="60000"/>
                <a:lumOff val="40000"/>
              </a:srgbClr>
            </a:solidFill>
          </p:grpSpPr>
          <p:grpSp>
            <p:nvGrpSpPr>
              <p:cNvPr id="5" name="Group 5"/>
              <p:cNvGrpSpPr>
                <a:grpSpLocks/>
              </p:cNvGrpSpPr>
              <p:nvPr/>
            </p:nvGrpSpPr>
            <p:grpSpPr bwMode="auto">
              <a:xfrm>
                <a:off x="628077" y="1378138"/>
                <a:ext cx="8390340" cy="5030225"/>
                <a:chOff x="459" y="989"/>
                <a:chExt cx="4772" cy="2834"/>
              </a:xfrm>
              <a:grpFill/>
            </p:grpSpPr>
            <p:sp>
              <p:nvSpPr>
                <p:cNvPr id="536" name="Freeform 6"/>
                <p:cNvSpPr>
                  <a:spLocks/>
                </p:cNvSpPr>
                <p:nvPr/>
              </p:nvSpPr>
              <p:spPr bwMode="auto">
                <a:xfrm>
                  <a:off x="2362" y="2276"/>
                  <a:ext cx="120" cy="132"/>
                </a:xfrm>
                <a:custGeom>
                  <a:avLst/>
                  <a:gdLst/>
                  <a:ahLst/>
                  <a:cxnLst>
                    <a:cxn ang="0">
                      <a:pos x="357" y="22"/>
                    </a:cxn>
                    <a:cxn ang="0">
                      <a:pos x="359" y="0"/>
                    </a:cxn>
                    <a:cxn ang="0">
                      <a:pos x="328" y="0"/>
                    </a:cxn>
                    <a:cxn ang="0">
                      <a:pos x="210" y="0"/>
                    </a:cxn>
                    <a:cxn ang="0">
                      <a:pos x="193" y="27"/>
                    </a:cxn>
                    <a:cxn ang="0">
                      <a:pos x="138" y="20"/>
                    </a:cxn>
                    <a:cxn ang="0">
                      <a:pos x="131" y="79"/>
                    </a:cxn>
                    <a:cxn ang="0">
                      <a:pos x="111" y="110"/>
                    </a:cxn>
                    <a:cxn ang="0">
                      <a:pos x="70" y="127"/>
                    </a:cxn>
                    <a:cxn ang="0">
                      <a:pos x="52" y="145"/>
                    </a:cxn>
                    <a:cxn ang="0">
                      <a:pos x="55" y="213"/>
                    </a:cxn>
                    <a:cxn ang="0">
                      <a:pos x="28" y="221"/>
                    </a:cxn>
                    <a:cxn ang="0">
                      <a:pos x="35" y="252"/>
                    </a:cxn>
                    <a:cxn ang="0">
                      <a:pos x="15" y="268"/>
                    </a:cxn>
                    <a:cxn ang="0">
                      <a:pos x="0" y="316"/>
                    </a:cxn>
                    <a:cxn ang="0">
                      <a:pos x="4" y="379"/>
                    </a:cxn>
                    <a:cxn ang="0">
                      <a:pos x="20" y="386"/>
                    </a:cxn>
                    <a:cxn ang="0">
                      <a:pos x="87" y="395"/>
                    </a:cxn>
                    <a:cxn ang="0">
                      <a:pos x="127" y="395"/>
                    </a:cxn>
                    <a:cxn ang="0">
                      <a:pos x="131" y="327"/>
                    </a:cxn>
                    <a:cxn ang="0">
                      <a:pos x="142" y="289"/>
                    </a:cxn>
                    <a:cxn ang="0">
                      <a:pos x="170" y="265"/>
                    </a:cxn>
                    <a:cxn ang="0">
                      <a:pos x="210" y="276"/>
                    </a:cxn>
                    <a:cxn ang="0">
                      <a:pos x="210" y="123"/>
                    </a:cxn>
                    <a:cxn ang="0">
                      <a:pos x="320" y="114"/>
                    </a:cxn>
                    <a:cxn ang="0">
                      <a:pos x="339" y="86"/>
                    </a:cxn>
                    <a:cxn ang="0">
                      <a:pos x="357" y="22"/>
                    </a:cxn>
                  </a:cxnLst>
                  <a:rect l="0" t="0" r="r" b="b"/>
                  <a:pathLst>
                    <a:path w="359" h="395">
                      <a:moveTo>
                        <a:pt x="357" y="22"/>
                      </a:moveTo>
                      <a:lnTo>
                        <a:pt x="359" y="0"/>
                      </a:lnTo>
                      <a:lnTo>
                        <a:pt x="328" y="0"/>
                      </a:lnTo>
                      <a:lnTo>
                        <a:pt x="210" y="0"/>
                      </a:lnTo>
                      <a:lnTo>
                        <a:pt x="193" y="27"/>
                      </a:lnTo>
                      <a:lnTo>
                        <a:pt x="138" y="20"/>
                      </a:lnTo>
                      <a:lnTo>
                        <a:pt x="131" y="79"/>
                      </a:lnTo>
                      <a:lnTo>
                        <a:pt x="111" y="110"/>
                      </a:lnTo>
                      <a:lnTo>
                        <a:pt x="70" y="127"/>
                      </a:lnTo>
                      <a:lnTo>
                        <a:pt x="52" y="145"/>
                      </a:lnTo>
                      <a:lnTo>
                        <a:pt x="55" y="213"/>
                      </a:lnTo>
                      <a:lnTo>
                        <a:pt x="28" y="221"/>
                      </a:lnTo>
                      <a:lnTo>
                        <a:pt x="35" y="252"/>
                      </a:lnTo>
                      <a:lnTo>
                        <a:pt x="15" y="268"/>
                      </a:lnTo>
                      <a:lnTo>
                        <a:pt x="0" y="316"/>
                      </a:lnTo>
                      <a:lnTo>
                        <a:pt x="4" y="379"/>
                      </a:lnTo>
                      <a:lnTo>
                        <a:pt x="20" y="386"/>
                      </a:lnTo>
                      <a:lnTo>
                        <a:pt x="87" y="395"/>
                      </a:lnTo>
                      <a:lnTo>
                        <a:pt x="127" y="395"/>
                      </a:lnTo>
                      <a:lnTo>
                        <a:pt x="131" y="327"/>
                      </a:lnTo>
                      <a:lnTo>
                        <a:pt x="142" y="289"/>
                      </a:lnTo>
                      <a:lnTo>
                        <a:pt x="170" y="265"/>
                      </a:lnTo>
                      <a:lnTo>
                        <a:pt x="210" y="276"/>
                      </a:lnTo>
                      <a:lnTo>
                        <a:pt x="210" y="123"/>
                      </a:lnTo>
                      <a:lnTo>
                        <a:pt x="320" y="114"/>
                      </a:lnTo>
                      <a:lnTo>
                        <a:pt x="339" y="86"/>
                      </a:lnTo>
                      <a:lnTo>
                        <a:pt x="357" y="22"/>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37" name="Freeform 7"/>
                <p:cNvSpPr>
                  <a:spLocks/>
                </p:cNvSpPr>
                <p:nvPr/>
              </p:nvSpPr>
              <p:spPr bwMode="auto">
                <a:xfrm>
                  <a:off x="1264" y="2536"/>
                  <a:ext cx="29" cy="21"/>
                </a:xfrm>
                <a:custGeom>
                  <a:avLst/>
                  <a:gdLst/>
                  <a:ahLst/>
                  <a:cxnLst>
                    <a:cxn ang="0">
                      <a:pos x="88" y="62"/>
                    </a:cxn>
                    <a:cxn ang="0">
                      <a:pos x="85" y="3"/>
                    </a:cxn>
                    <a:cxn ang="0">
                      <a:pos x="33" y="0"/>
                    </a:cxn>
                    <a:cxn ang="0">
                      <a:pos x="0" y="15"/>
                    </a:cxn>
                    <a:cxn ang="0">
                      <a:pos x="88" y="62"/>
                    </a:cxn>
                  </a:cxnLst>
                  <a:rect l="0" t="0" r="r" b="b"/>
                  <a:pathLst>
                    <a:path w="88" h="62">
                      <a:moveTo>
                        <a:pt x="88" y="62"/>
                      </a:moveTo>
                      <a:lnTo>
                        <a:pt x="85" y="3"/>
                      </a:lnTo>
                      <a:lnTo>
                        <a:pt x="33" y="0"/>
                      </a:lnTo>
                      <a:lnTo>
                        <a:pt x="0" y="15"/>
                      </a:lnTo>
                      <a:lnTo>
                        <a:pt x="88" y="62"/>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38" name="Freeform 8"/>
                <p:cNvSpPr>
                  <a:spLocks/>
                </p:cNvSpPr>
                <p:nvPr/>
              </p:nvSpPr>
              <p:spPr bwMode="auto">
                <a:xfrm>
                  <a:off x="1500" y="2430"/>
                  <a:ext cx="44" cy="42"/>
                </a:xfrm>
                <a:custGeom>
                  <a:avLst/>
                  <a:gdLst/>
                  <a:ahLst/>
                  <a:cxnLst>
                    <a:cxn ang="0">
                      <a:pos x="98" y="4"/>
                    </a:cxn>
                    <a:cxn ang="0">
                      <a:pos x="79" y="43"/>
                    </a:cxn>
                    <a:cxn ang="0">
                      <a:pos x="98" y="66"/>
                    </a:cxn>
                    <a:cxn ang="0">
                      <a:pos x="71" y="83"/>
                    </a:cxn>
                    <a:cxn ang="0">
                      <a:pos x="0" y="83"/>
                    </a:cxn>
                    <a:cxn ang="0">
                      <a:pos x="11" y="118"/>
                    </a:cxn>
                    <a:cxn ang="0">
                      <a:pos x="63" y="122"/>
                    </a:cxn>
                    <a:cxn ang="0">
                      <a:pos x="114" y="125"/>
                    </a:cxn>
                    <a:cxn ang="0">
                      <a:pos x="130" y="90"/>
                    </a:cxn>
                    <a:cxn ang="0">
                      <a:pos x="130" y="24"/>
                    </a:cxn>
                    <a:cxn ang="0">
                      <a:pos x="130" y="0"/>
                    </a:cxn>
                    <a:cxn ang="0">
                      <a:pos x="98" y="4"/>
                    </a:cxn>
                  </a:cxnLst>
                  <a:rect l="0" t="0" r="r" b="b"/>
                  <a:pathLst>
                    <a:path w="130" h="125">
                      <a:moveTo>
                        <a:pt x="98" y="4"/>
                      </a:moveTo>
                      <a:lnTo>
                        <a:pt x="79" y="43"/>
                      </a:lnTo>
                      <a:lnTo>
                        <a:pt x="98" y="66"/>
                      </a:lnTo>
                      <a:lnTo>
                        <a:pt x="71" y="83"/>
                      </a:lnTo>
                      <a:lnTo>
                        <a:pt x="0" y="83"/>
                      </a:lnTo>
                      <a:lnTo>
                        <a:pt x="11" y="118"/>
                      </a:lnTo>
                      <a:lnTo>
                        <a:pt x="63" y="122"/>
                      </a:lnTo>
                      <a:lnTo>
                        <a:pt x="114" y="125"/>
                      </a:lnTo>
                      <a:lnTo>
                        <a:pt x="130" y="90"/>
                      </a:lnTo>
                      <a:lnTo>
                        <a:pt x="130" y="24"/>
                      </a:lnTo>
                      <a:lnTo>
                        <a:pt x="130" y="0"/>
                      </a:lnTo>
                      <a:lnTo>
                        <a:pt x="98" y="4"/>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39" name="Freeform 9"/>
                <p:cNvSpPr>
                  <a:spLocks/>
                </p:cNvSpPr>
                <p:nvPr/>
              </p:nvSpPr>
              <p:spPr bwMode="auto">
                <a:xfrm>
                  <a:off x="2608" y="2561"/>
                  <a:ext cx="50" cy="110"/>
                </a:xfrm>
                <a:custGeom>
                  <a:avLst/>
                  <a:gdLst/>
                  <a:ahLst/>
                  <a:cxnLst>
                    <a:cxn ang="0">
                      <a:pos x="0" y="116"/>
                    </a:cxn>
                    <a:cxn ang="0">
                      <a:pos x="20" y="147"/>
                    </a:cxn>
                    <a:cxn ang="0">
                      <a:pos x="31" y="210"/>
                    </a:cxn>
                    <a:cxn ang="0">
                      <a:pos x="36" y="269"/>
                    </a:cxn>
                    <a:cxn ang="0">
                      <a:pos x="51" y="328"/>
                    </a:cxn>
                    <a:cxn ang="0">
                      <a:pos x="110" y="300"/>
                    </a:cxn>
                    <a:cxn ang="0">
                      <a:pos x="99" y="197"/>
                    </a:cxn>
                    <a:cxn ang="0">
                      <a:pos x="127" y="162"/>
                    </a:cxn>
                    <a:cxn ang="0">
                      <a:pos x="150" y="59"/>
                    </a:cxn>
                    <a:cxn ang="0">
                      <a:pos x="143" y="0"/>
                    </a:cxn>
                    <a:cxn ang="0">
                      <a:pos x="99" y="4"/>
                    </a:cxn>
                    <a:cxn ang="0">
                      <a:pos x="86" y="52"/>
                    </a:cxn>
                    <a:cxn ang="0">
                      <a:pos x="36" y="68"/>
                    </a:cxn>
                    <a:cxn ang="0">
                      <a:pos x="0" y="116"/>
                    </a:cxn>
                  </a:cxnLst>
                  <a:rect l="0" t="0" r="r" b="b"/>
                  <a:pathLst>
                    <a:path w="150" h="328">
                      <a:moveTo>
                        <a:pt x="0" y="116"/>
                      </a:moveTo>
                      <a:lnTo>
                        <a:pt x="20" y="147"/>
                      </a:lnTo>
                      <a:lnTo>
                        <a:pt x="31" y="210"/>
                      </a:lnTo>
                      <a:lnTo>
                        <a:pt x="36" y="269"/>
                      </a:lnTo>
                      <a:lnTo>
                        <a:pt x="51" y="328"/>
                      </a:lnTo>
                      <a:lnTo>
                        <a:pt x="110" y="300"/>
                      </a:lnTo>
                      <a:lnTo>
                        <a:pt x="99" y="197"/>
                      </a:lnTo>
                      <a:lnTo>
                        <a:pt x="127" y="162"/>
                      </a:lnTo>
                      <a:lnTo>
                        <a:pt x="150" y="59"/>
                      </a:lnTo>
                      <a:lnTo>
                        <a:pt x="143" y="0"/>
                      </a:lnTo>
                      <a:lnTo>
                        <a:pt x="99" y="4"/>
                      </a:lnTo>
                      <a:lnTo>
                        <a:pt x="86" y="52"/>
                      </a:lnTo>
                      <a:lnTo>
                        <a:pt x="36" y="68"/>
                      </a:lnTo>
                      <a:lnTo>
                        <a:pt x="0" y="116"/>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40" name="Freeform 10"/>
                <p:cNvSpPr>
                  <a:spLocks/>
                </p:cNvSpPr>
                <p:nvPr/>
              </p:nvSpPr>
              <p:spPr bwMode="auto">
                <a:xfrm>
                  <a:off x="2779" y="3068"/>
                  <a:ext cx="148" cy="223"/>
                </a:xfrm>
                <a:custGeom>
                  <a:avLst/>
                  <a:gdLst/>
                  <a:ahLst/>
                  <a:cxnLst>
                    <a:cxn ang="0">
                      <a:pos x="3" y="18"/>
                    </a:cxn>
                    <a:cxn ang="0">
                      <a:pos x="48" y="0"/>
                    </a:cxn>
                    <a:cxn ang="0">
                      <a:pos x="96" y="23"/>
                    </a:cxn>
                    <a:cxn ang="0">
                      <a:pos x="176" y="31"/>
                    </a:cxn>
                    <a:cxn ang="0">
                      <a:pos x="293" y="27"/>
                    </a:cxn>
                    <a:cxn ang="0">
                      <a:pos x="309" y="52"/>
                    </a:cxn>
                    <a:cxn ang="0">
                      <a:pos x="406" y="65"/>
                    </a:cxn>
                    <a:cxn ang="0">
                      <a:pos x="444" y="71"/>
                    </a:cxn>
                    <a:cxn ang="0">
                      <a:pos x="420" y="113"/>
                    </a:cxn>
                    <a:cxn ang="0">
                      <a:pos x="417" y="275"/>
                    </a:cxn>
                    <a:cxn ang="0">
                      <a:pos x="395" y="292"/>
                    </a:cxn>
                    <a:cxn ang="0">
                      <a:pos x="371" y="301"/>
                    </a:cxn>
                    <a:cxn ang="0">
                      <a:pos x="374" y="465"/>
                    </a:cxn>
                    <a:cxn ang="0">
                      <a:pos x="362" y="643"/>
                    </a:cxn>
                    <a:cxn ang="0">
                      <a:pos x="334" y="671"/>
                    </a:cxn>
                    <a:cxn ang="0">
                      <a:pos x="275" y="665"/>
                    </a:cxn>
                    <a:cxn ang="0">
                      <a:pos x="254" y="627"/>
                    </a:cxn>
                    <a:cxn ang="0">
                      <a:pos x="244" y="641"/>
                    </a:cxn>
                    <a:cxn ang="0">
                      <a:pos x="210" y="645"/>
                    </a:cxn>
                    <a:cxn ang="0">
                      <a:pos x="197" y="604"/>
                    </a:cxn>
                    <a:cxn ang="0">
                      <a:pos x="174" y="577"/>
                    </a:cxn>
                    <a:cxn ang="0">
                      <a:pos x="142" y="571"/>
                    </a:cxn>
                    <a:cxn ang="0">
                      <a:pos x="145" y="508"/>
                    </a:cxn>
                    <a:cxn ang="0">
                      <a:pos x="131" y="440"/>
                    </a:cxn>
                    <a:cxn ang="0">
                      <a:pos x="128" y="391"/>
                    </a:cxn>
                    <a:cxn ang="0">
                      <a:pos x="125" y="328"/>
                    </a:cxn>
                    <a:cxn ang="0">
                      <a:pos x="108" y="282"/>
                    </a:cxn>
                    <a:cxn ang="0">
                      <a:pos x="93" y="249"/>
                    </a:cxn>
                    <a:cxn ang="0">
                      <a:pos x="79" y="215"/>
                    </a:cxn>
                    <a:cxn ang="0">
                      <a:pos x="49" y="157"/>
                    </a:cxn>
                    <a:cxn ang="0">
                      <a:pos x="35" y="129"/>
                    </a:cxn>
                    <a:cxn ang="0">
                      <a:pos x="0" y="81"/>
                    </a:cxn>
                    <a:cxn ang="0">
                      <a:pos x="3" y="18"/>
                    </a:cxn>
                  </a:cxnLst>
                  <a:rect l="0" t="0" r="r" b="b"/>
                  <a:pathLst>
                    <a:path w="444" h="671">
                      <a:moveTo>
                        <a:pt x="3" y="18"/>
                      </a:moveTo>
                      <a:lnTo>
                        <a:pt x="48" y="0"/>
                      </a:lnTo>
                      <a:lnTo>
                        <a:pt x="96" y="23"/>
                      </a:lnTo>
                      <a:lnTo>
                        <a:pt x="176" y="31"/>
                      </a:lnTo>
                      <a:lnTo>
                        <a:pt x="293" y="27"/>
                      </a:lnTo>
                      <a:lnTo>
                        <a:pt x="309" y="52"/>
                      </a:lnTo>
                      <a:lnTo>
                        <a:pt x="406" y="65"/>
                      </a:lnTo>
                      <a:lnTo>
                        <a:pt x="444" y="71"/>
                      </a:lnTo>
                      <a:lnTo>
                        <a:pt x="420" y="113"/>
                      </a:lnTo>
                      <a:lnTo>
                        <a:pt x="417" y="275"/>
                      </a:lnTo>
                      <a:lnTo>
                        <a:pt x="395" y="292"/>
                      </a:lnTo>
                      <a:lnTo>
                        <a:pt x="371" y="301"/>
                      </a:lnTo>
                      <a:lnTo>
                        <a:pt x="374" y="465"/>
                      </a:lnTo>
                      <a:lnTo>
                        <a:pt x="362" y="643"/>
                      </a:lnTo>
                      <a:lnTo>
                        <a:pt x="334" y="671"/>
                      </a:lnTo>
                      <a:lnTo>
                        <a:pt x="275" y="665"/>
                      </a:lnTo>
                      <a:lnTo>
                        <a:pt x="254" y="627"/>
                      </a:lnTo>
                      <a:lnTo>
                        <a:pt x="244" y="641"/>
                      </a:lnTo>
                      <a:lnTo>
                        <a:pt x="210" y="645"/>
                      </a:lnTo>
                      <a:lnTo>
                        <a:pt x="197" y="604"/>
                      </a:lnTo>
                      <a:lnTo>
                        <a:pt x="174" y="577"/>
                      </a:lnTo>
                      <a:lnTo>
                        <a:pt x="142" y="571"/>
                      </a:lnTo>
                      <a:lnTo>
                        <a:pt x="145" y="508"/>
                      </a:lnTo>
                      <a:lnTo>
                        <a:pt x="131" y="440"/>
                      </a:lnTo>
                      <a:lnTo>
                        <a:pt x="128" y="391"/>
                      </a:lnTo>
                      <a:lnTo>
                        <a:pt x="125" y="328"/>
                      </a:lnTo>
                      <a:lnTo>
                        <a:pt x="108" y="282"/>
                      </a:lnTo>
                      <a:lnTo>
                        <a:pt x="93" y="249"/>
                      </a:lnTo>
                      <a:lnTo>
                        <a:pt x="79" y="215"/>
                      </a:lnTo>
                      <a:lnTo>
                        <a:pt x="49" y="157"/>
                      </a:lnTo>
                      <a:lnTo>
                        <a:pt x="35" y="129"/>
                      </a:lnTo>
                      <a:lnTo>
                        <a:pt x="0" y="81"/>
                      </a:lnTo>
                      <a:lnTo>
                        <a:pt x="3" y="18"/>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41" name="Freeform 11"/>
                <p:cNvSpPr>
                  <a:spLocks/>
                </p:cNvSpPr>
                <p:nvPr/>
              </p:nvSpPr>
              <p:spPr bwMode="auto">
                <a:xfrm>
                  <a:off x="4904" y="2797"/>
                  <a:ext cx="30" cy="43"/>
                </a:xfrm>
                <a:custGeom>
                  <a:avLst/>
                  <a:gdLst/>
                  <a:ahLst/>
                  <a:cxnLst>
                    <a:cxn ang="0">
                      <a:pos x="0" y="0"/>
                    </a:cxn>
                    <a:cxn ang="0">
                      <a:pos x="33" y="64"/>
                    </a:cxn>
                    <a:cxn ang="0">
                      <a:pos x="72" y="127"/>
                    </a:cxn>
                    <a:cxn ang="0">
                      <a:pos x="88" y="48"/>
                    </a:cxn>
                    <a:cxn ang="0">
                      <a:pos x="0" y="0"/>
                    </a:cxn>
                  </a:cxnLst>
                  <a:rect l="0" t="0" r="r" b="b"/>
                  <a:pathLst>
                    <a:path w="88" h="127">
                      <a:moveTo>
                        <a:pt x="0" y="0"/>
                      </a:moveTo>
                      <a:lnTo>
                        <a:pt x="33" y="64"/>
                      </a:lnTo>
                      <a:lnTo>
                        <a:pt x="72" y="127"/>
                      </a:lnTo>
                      <a:lnTo>
                        <a:pt x="88" y="48"/>
                      </a:lnTo>
                      <a:lnTo>
                        <a:pt x="0" y="0"/>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42" name="Freeform 12"/>
                <p:cNvSpPr>
                  <a:spLocks/>
                </p:cNvSpPr>
                <p:nvPr/>
              </p:nvSpPr>
              <p:spPr bwMode="auto">
                <a:xfrm>
                  <a:off x="883" y="2201"/>
                  <a:ext cx="433" cy="327"/>
                </a:xfrm>
                <a:custGeom>
                  <a:avLst/>
                  <a:gdLst/>
                  <a:ahLst/>
                  <a:cxnLst>
                    <a:cxn ang="0">
                      <a:pos x="774" y="375"/>
                    </a:cxn>
                    <a:cxn ang="0">
                      <a:pos x="723" y="292"/>
                    </a:cxn>
                    <a:cxn ang="0">
                      <a:pos x="683" y="189"/>
                    </a:cxn>
                    <a:cxn ang="0">
                      <a:pos x="620" y="217"/>
                    </a:cxn>
                    <a:cxn ang="0">
                      <a:pos x="548" y="142"/>
                    </a:cxn>
                    <a:cxn ang="0">
                      <a:pos x="517" y="90"/>
                    </a:cxn>
                    <a:cxn ang="0">
                      <a:pos x="465" y="35"/>
                    </a:cxn>
                    <a:cxn ang="0">
                      <a:pos x="394" y="62"/>
                    </a:cxn>
                    <a:cxn ang="0">
                      <a:pos x="320" y="90"/>
                    </a:cxn>
                    <a:cxn ang="0">
                      <a:pos x="197" y="95"/>
                    </a:cxn>
                    <a:cxn ang="0">
                      <a:pos x="110" y="31"/>
                    </a:cxn>
                    <a:cxn ang="0">
                      <a:pos x="0" y="0"/>
                    </a:cxn>
                    <a:cxn ang="0">
                      <a:pos x="51" y="165"/>
                    </a:cxn>
                    <a:cxn ang="0">
                      <a:pos x="79" y="272"/>
                    </a:cxn>
                    <a:cxn ang="0">
                      <a:pos x="129" y="348"/>
                    </a:cxn>
                    <a:cxn ang="0">
                      <a:pos x="189" y="462"/>
                    </a:cxn>
                    <a:cxn ang="0">
                      <a:pos x="311" y="557"/>
                    </a:cxn>
                    <a:cxn ang="0">
                      <a:pos x="248" y="407"/>
                    </a:cxn>
                    <a:cxn ang="0">
                      <a:pos x="162" y="261"/>
                    </a:cxn>
                    <a:cxn ang="0">
                      <a:pos x="98" y="142"/>
                    </a:cxn>
                    <a:cxn ang="0">
                      <a:pos x="129" y="86"/>
                    </a:cxn>
                    <a:cxn ang="0">
                      <a:pos x="201" y="154"/>
                    </a:cxn>
                    <a:cxn ang="0">
                      <a:pos x="245" y="276"/>
                    </a:cxn>
                    <a:cxn ang="0">
                      <a:pos x="307" y="351"/>
                    </a:cxn>
                    <a:cxn ang="0">
                      <a:pos x="347" y="415"/>
                    </a:cxn>
                    <a:cxn ang="0">
                      <a:pos x="406" y="498"/>
                    </a:cxn>
                    <a:cxn ang="0">
                      <a:pos x="442" y="541"/>
                    </a:cxn>
                    <a:cxn ang="0">
                      <a:pos x="465" y="651"/>
                    </a:cxn>
                    <a:cxn ang="0">
                      <a:pos x="493" y="727"/>
                    </a:cxn>
                    <a:cxn ang="0">
                      <a:pos x="869" y="929"/>
                    </a:cxn>
                    <a:cxn ang="0">
                      <a:pos x="948" y="916"/>
                    </a:cxn>
                    <a:cxn ang="0">
                      <a:pos x="1033" y="982"/>
                    </a:cxn>
                    <a:cxn ang="0">
                      <a:pos x="1093" y="914"/>
                    </a:cxn>
                    <a:cxn ang="0">
                      <a:pos x="1171" y="827"/>
                    </a:cxn>
                    <a:cxn ang="0">
                      <a:pos x="1250" y="787"/>
                    </a:cxn>
                    <a:cxn ang="0">
                      <a:pos x="1279" y="688"/>
                    </a:cxn>
                    <a:cxn ang="0">
                      <a:pos x="1288" y="629"/>
                    </a:cxn>
                    <a:cxn ang="0">
                      <a:pos x="1145" y="656"/>
                    </a:cxn>
                    <a:cxn ang="0">
                      <a:pos x="1027" y="771"/>
                    </a:cxn>
                    <a:cxn ang="0">
                      <a:pos x="852" y="723"/>
                    </a:cxn>
                    <a:cxn ang="0">
                      <a:pos x="806" y="502"/>
                    </a:cxn>
                    <a:cxn ang="0">
                      <a:pos x="837" y="375"/>
                    </a:cxn>
                  </a:cxnLst>
                  <a:rect l="0" t="0" r="r" b="b"/>
                  <a:pathLst>
                    <a:path w="1299" h="982">
                      <a:moveTo>
                        <a:pt x="837" y="375"/>
                      </a:moveTo>
                      <a:lnTo>
                        <a:pt x="774" y="375"/>
                      </a:lnTo>
                      <a:lnTo>
                        <a:pt x="762" y="312"/>
                      </a:lnTo>
                      <a:lnTo>
                        <a:pt x="723" y="292"/>
                      </a:lnTo>
                      <a:lnTo>
                        <a:pt x="710" y="224"/>
                      </a:lnTo>
                      <a:lnTo>
                        <a:pt x="683" y="189"/>
                      </a:lnTo>
                      <a:lnTo>
                        <a:pt x="635" y="154"/>
                      </a:lnTo>
                      <a:lnTo>
                        <a:pt x="620" y="217"/>
                      </a:lnTo>
                      <a:lnTo>
                        <a:pt x="572" y="217"/>
                      </a:lnTo>
                      <a:lnTo>
                        <a:pt x="548" y="142"/>
                      </a:lnTo>
                      <a:lnTo>
                        <a:pt x="521" y="134"/>
                      </a:lnTo>
                      <a:lnTo>
                        <a:pt x="517" y="90"/>
                      </a:lnTo>
                      <a:lnTo>
                        <a:pt x="482" y="83"/>
                      </a:lnTo>
                      <a:lnTo>
                        <a:pt x="465" y="35"/>
                      </a:lnTo>
                      <a:lnTo>
                        <a:pt x="434" y="59"/>
                      </a:lnTo>
                      <a:lnTo>
                        <a:pt x="394" y="62"/>
                      </a:lnTo>
                      <a:lnTo>
                        <a:pt x="386" y="90"/>
                      </a:lnTo>
                      <a:lnTo>
                        <a:pt x="320" y="90"/>
                      </a:lnTo>
                      <a:lnTo>
                        <a:pt x="268" y="110"/>
                      </a:lnTo>
                      <a:lnTo>
                        <a:pt x="197" y="95"/>
                      </a:lnTo>
                      <a:lnTo>
                        <a:pt x="149" y="47"/>
                      </a:lnTo>
                      <a:lnTo>
                        <a:pt x="110" y="31"/>
                      </a:lnTo>
                      <a:lnTo>
                        <a:pt x="98" y="3"/>
                      </a:lnTo>
                      <a:lnTo>
                        <a:pt x="0" y="0"/>
                      </a:lnTo>
                      <a:lnTo>
                        <a:pt x="7" y="114"/>
                      </a:lnTo>
                      <a:lnTo>
                        <a:pt x="51" y="165"/>
                      </a:lnTo>
                      <a:lnTo>
                        <a:pt x="90" y="229"/>
                      </a:lnTo>
                      <a:lnTo>
                        <a:pt x="79" y="272"/>
                      </a:lnTo>
                      <a:lnTo>
                        <a:pt x="55" y="289"/>
                      </a:lnTo>
                      <a:lnTo>
                        <a:pt x="129" y="348"/>
                      </a:lnTo>
                      <a:lnTo>
                        <a:pt x="180" y="388"/>
                      </a:lnTo>
                      <a:lnTo>
                        <a:pt x="189" y="462"/>
                      </a:lnTo>
                      <a:lnTo>
                        <a:pt x="276" y="557"/>
                      </a:lnTo>
                      <a:lnTo>
                        <a:pt x="311" y="557"/>
                      </a:lnTo>
                      <a:lnTo>
                        <a:pt x="287" y="486"/>
                      </a:lnTo>
                      <a:lnTo>
                        <a:pt x="248" y="407"/>
                      </a:lnTo>
                      <a:lnTo>
                        <a:pt x="217" y="327"/>
                      </a:lnTo>
                      <a:lnTo>
                        <a:pt x="162" y="261"/>
                      </a:lnTo>
                      <a:lnTo>
                        <a:pt x="125" y="197"/>
                      </a:lnTo>
                      <a:lnTo>
                        <a:pt x="98" y="142"/>
                      </a:lnTo>
                      <a:lnTo>
                        <a:pt x="98" y="68"/>
                      </a:lnTo>
                      <a:lnTo>
                        <a:pt x="129" y="86"/>
                      </a:lnTo>
                      <a:lnTo>
                        <a:pt x="165" y="127"/>
                      </a:lnTo>
                      <a:lnTo>
                        <a:pt x="201" y="154"/>
                      </a:lnTo>
                      <a:lnTo>
                        <a:pt x="208" y="241"/>
                      </a:lnTo>
                      <a:lnTo>
                        <a:pt x="245" y="276"/>
                      </a:lnTo>
                      <a:lnTo>
                        <a:pt x="280" y="336"/>
                      </a:lnTo>
                      <a:lnTo>
                        <a:pt x="307" y="351"/>
                      </a:lnTo>
                      <a:lnTo>
                        <a:pt x="304" y="399"/>
                      </a:lnTo>
                      <a:lnTo>
                        <a:pt x="347" y="415"/>
                      </a:lnTo>
                      <a:lnTo>
                        <a:pt x="351" y="471"/>
                      </a:lnTo>
                      <a:lnTo>
                        <a:pt x="406" y="498"/>
                      </a:lnTo>
                      <a:lnTo>
                        <a:pt x="406" y="537"/>
                      </a:lnTo>
                      <a:lnTo>
                        <a:pt x="442" y="541"/>
                      </a:lnTo>
                      <a:lnTo>
                        <a:pt x="445" y="600"/>
                      </a:lnTo>
                      <a:lnTo>
                        <a:pt x="465" y="651"/>
                      </a:lnTo>
                      <a:lnTo>
                        <a:pt x="449" y="699"/>
                      </a:lnTo>
                      <a:lnTo>
                        <a:pt x="493" y="727"/>
                      </a:lnTo>
                      <a:lnTo>
                        <a:pt x="742" y="889"/>
                      </a:lnTo>
                      <a:lnTo>
                        <a:pt x="869" y="929"/>
                      </a:lnTo>
                      <a:lnTo>
                        <a:pt x="912" y="901"/>
                      </a:lnTo>
                      <a:lnTo>
                        <a:pt x="948" y="916"/>
                      </a:lnTo>
                      <a:lnTo>
                        <a:pt x="999" y="936"/>
                      </a:lnTo>
                      <a:lnTo>
                        <a:pt x="1033" y="982"/>
                      </a:lnTo>
                      <a:lnTo>
                        <a:pt x="1053" y="926"/>
                      </a:lnTo>
                      <a:lnTo>
                        <a:pt x="1093" y="914"/>
                      </a:lnTo>
                      <a:lnTo>
                        <a:pt x="1101" y="859"/>
                      </a:lnTo>
                      <a:lnTo>
                        <a:pt x="1171" y="827"/>
                      </a:lnTo>
                      <a:lnTo>
                        <a:pt x="1195" y="820"/>
                      </a:lnTo>
                      <a:lnTo>
                        <a:pt x="1250" y="787"/>
                      </a:lnTo>
                      <a:lnTo>
                        <a:pt x="1284" y="747"/>
                      </a:lnTo>
                      <a:lnTo>
                        <a:pt x="1279" y="688"/>
                      </a:lnTo>
                      <a:lnTo>
                        <a:pt x="1299" y="675"/>
                      </a:lnTo>
                      <a:lnTo>
                        <a:pt x="1288" y="629"/>
                      </a:lnTo>
                      <a:lnTo>
                        <a:pt x="1189" y="620"/>
                      </a:lnTo>
                      <a:lnTo>
                        <a:pt x="1145" y="656"/>
                      </a:lnTo>
                      <a:lnTo>
                        <a:pt x="1098" y="751"/>
                      </a:lnTo>
                      <a:lnTo>
                        <a:pt x="1027" y="771"/>
                      </a:lnTo>
                      <a:lnTo>
                        <a:pt x="928" y="774"/>
                      </a:lnTo>
                      <a:lnTo>
                        <a:pt x="852" y="723"/>
                      </a:lnTo>
                      <a:lnTo>
                        <a:pt x="830" y="592"/>
                      </a:lnTo>
                      <a:lnTo>
                        <a:pt x="806" y="502"/>
                      </a:lnTo>
                      <a:lnTo>
                        <a:pt x="825" y="434"/>
                      </a:lnTo>
                      <a:lnTo>
                        <a:pt x="837" y="375"/>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43" name="Freeform 13"/>
                <p:cNvSpPr>
                  <a:spLocks/>
                </p:cNvSpPr>
                <p:nvPr/>
              </p:nvSpPr>
              <p:spPr bwMode="auto">
                <a:xfrm>
                  <a:off x="1264" y="2505"/>
                  <a:ext cx="102" cy="52"/>
                </a:xfrm>
                <a:custGeom>
                  <a:avLst/>
                  <a:gdLst/>
                  <a:ahLst/>
                  <a:cxnLst>
                    <a:cxn ang="0">
                      <a:pos x="48" y="24"/>
                    </a:cxn>
                    <a:cxn ang="0">
                      <a:pos x="41" y="63"/>
                    </a:cxn>
                    <a:cxn ang="0">
                      <a:pos x="9" y="63"/>
                    </a:cxn>
                    <a:cxn ang="0">
                      <a:pos x="0" y="107"/>
                    </a:cxn>
                    <a:cxn ang="0">
                      <a:pos x="33" y="92"/>
                    </a:cxn>
                    <a:cxn ang="0">
                      <a:pos x="85" y="95"/>
                    </a:cxn>
                    <a:cxn ang="0">
                      <a:pos x="88" y="154"/>
                    </a:cxn>
                    <a:cxn ang="0">
                      <a:pos x="132" y="129"/>
                    </a:cxn>
                    <a:cxn ang="0">
                      <a:pos x="191" y="125"/>
                    </a:cxn>
                    <a:cxn ang="0">
                      <a:pos x="208" y="78"/>
                    </a:cxn>
                    <a:cxn ang="0">
                      <a:pos x="279" y="81"/>
                    </a:cxn>
                    <a:cxn ang="0">
                      <a:pos x="307" y="46"/>
                    </a:cxn>
                    <a:cxn ang="0">
                      <a:pos x="259" y="30"/>
                    </a:cxn>
                    <a:cxn ang="0">
                      <a:pos x="231" y="2"/>
                    </a:cxn>
                    <a:cxn ang="0">
                      <a:pos x="156" y="2"/>
                    </a:cxn>
                    <a:cxn ang="0">
                      <a:pos x="129" y="26"/>
                    </a:cxn>
                    <a:cxn ang="0">
                      <a:pos x="107" y="0"/>
                    </a:cxn>
                    <a:cxn ang="0">
                      <a:pos x="76" y="20"/>
                    </a:cxn>
                    <a:cxn ang="0">
                      <a:pos x="48" y="24"/>
                    </a:cxn>
                  </a:cxnLst>
                  <a:rect l="0" t="0" r="r" b="b"/>
                  <a:pathLst>
                    <a:path w="307" h="154">
                      <a:moveTo>
                        <a:pt x="48" y="24"/>
                      </a:moveTo>
                      <a:lnTo>
                        <a:pt x="41" y="63"/>
                      </a:lnTo>
                      <a:lnTo>
                        <a:pt x="9" y="63"/>
                      </a:lnTo>
                      <a:lnTo>
                        <a:pt x="0" y="107"/>
                      </a:lnTo>
                      <a:lnTo>
                        <a:pt x="33" y="92"/>
                      </a:lnTo>
                      <a:lnTo>
                        <a:pt x="85" y="95"/>
                      </a:lnTo>
                      <a:lnTo>
                        <a:pt x="88" y="154"/>
                      </a:lnTo>
                      <a:lnTo>
                        <a:pt x="132" y="129"/>
                      </a:lnTo>
                      <a:lnTo>
                        <a:pt x="191" y="125"/>
                      </a:lnTo>
                      <a:lnTo>
                        <a:pt x="208" y="78"/>
                      </a:lnTo>
                      <a:lnTo>
                        <a:pt x="279" y="81"/>
                      </a:lnTo>
                      <a:lnTo>
                        <a:pt x="307" y="46"/>
                      </a:lnTo>
                      <a:lnTo>
                        <a:pt x="259" y="30"/>
                      </a:lnTo>
                      <a:lnTo>
                        <a:pt x="231" y="2"/>
                      </a:lnTo>
                      <a:lnTo>
                        <a:pt x="156" y="2"/>
                      </a:lnTo>
                      <a:lnTo>
                        <a:pt x="129" y="26"/>
                      </a:lnTo>
                      <a:lnTo>
                        <a:pt x="107" y="0"/>
                      </a:lnTo>
                      <a:lnTo>
                        <a:pt x="76" y="20"/>
                      </a:lnTo>
                      <a:lnTo>
                        <a:pt x="48" y="24"/>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44" name="Freeform 14"/>
                <p:cNvSpPr>
                  <a:spLocks/>
                </p:cNvSpPr>
                <p:nvPr/>
              </p:nvSpPr>
              <p:spPr bwMode="auto">
                <a:xfrm>
                  <a:off x="1264" y="2505"/>
                  <a:ext cx="102" cy="52"/>
                </a:xfrm>
                <a:custGeom>
                  <a:avLst/>
                  <a:gdLst/>
                  <a:ahLst/>
                  <a:cxnLst>
                    <a:cxn ang="0">
                      <a:pos x="48" y="24"/>
                    </a:cxn>
                    <a:cxn ang="0">
                      <a:pos x="41" y="63"/>
                    </a:cxn>
                    <a:cxn ang="0">
                      <a:pos x="9" y="63"/>
                    </a:cxn>
                    <a:cxn ang="0">
                      <a:pos x="0" y="107"/>
                    </a:cxn>
                    <a:cxn ang="0">
                      <a:pos x="33" y="92"/>
                    </a:cxn>
                    <a:cxn ang="0">
                      <a:pos x="85" y="95"/>
                    </a:cxn>
                    <a:cxn ang="0">
                      <a:pos x="88" y="154"/>
                    </a:cxn>
                    <a:cxn ang="0">
                      <a:pos x="132" y="129"/>
                    </a:cxn>
                    <a:cxn ang="0">
                      <a:pos x="191" y="125"/>
                    </a:cxn>
                    <a:cxn ang="0">
                      <a:pos x="208" y="78"/>
                    </a:cxn>
                    <a:cxn ang="0">
                      <a:pos x="279" y="81"/>
                    </a:cxn>
                    <a:cxn ang="0">
                      <a:pos x="307" y="46"/>
                    </a:cxn>
                    <a:cxn ang="0">
                      <a:pos x="259" y="30"/>
                    </a:cxn>
                    <a:cxn ang="0">
                      <a:pos x="231" y="2"/>
                    </a:cxn>
                    <a:cxn ang="0">
                      <a:pos x="156" y="2"/>
                    </a:cxn>
                    <a:cxn ang="0">
                      <a:pos x="129" y="26"/>
                    </a:cxn>
                    <a:cxn ang="0">
                      <a:pos x="107" y="0"/>
                    </a:cxn>
                    <a:cxn ang="0">
                      <a:pos x="76" y="20"/>
                    </a:cxn>
                    <a:cxn ang="0">
                      <a:pos x="48" y="24"/>
                    </a:cxn>
                  </a:cxnLst>
                  <a:rect l="0" t="0" r="r" b="b"/>
                  <a:pathLst>
                    <a:path w="307" h="154">
                      <a:moveTo>
                        <a:pt x="48" y="24"/>
                      </a:moveTo>
                      <a:lnTo>
                        <a:pt x="41" y="63"/>
                      </a:lnTo>
                      <a:lnTo>
                        <a:pt x="9" y="63"/>
                      </a:lnTo>
                      <a:lnTo>
                        <a:pt x="0" y="107"/>
                      </a:lnTo>
                      <a:lnTo>
                        <a:pt x="33" y="92"/>
                      </a:lnTo>
                      <a:lnTo>
                        <a:pt x="85" y="95"/>
                      </a:lnTo>
                      <a:lnTo>
                        <a:pt x="88" y="154"/>
                      </a:lnTo>
                      <a:lnTo>
                        <a:pt x="132" y="129"/>
                      </a:lnTo>
                      <a:lnTo>
                        <a:pt x="191" y="125"/>
                      </a:lnTo>
                      <a:lnTo>
                        <a:pt x="208" y="78"/>
                      </a:lnTo>
                      <a:lnTo>
                        <a:pt x="279" y="81"/>
                      </a:lnTo>
                      <a:lnTo>
                        <a:pt x="307" y="46"/>
                      </a:lnTo>
                      <a:lnTo>
                        <a:pt x="259" y="30"/>
                      </a:lnTo>
                      <a:lnTo>
                        <a:pt x="231" y="2"/>
                      </a:lnTo>
                      <a:lnTo>
                        <a:pt x="156" y="2"/>
                      </a:lnTo>
                      <a:lnTo>
                        <a:pt x="129" y="26"/>
                      </a:lnTo>
                      <a:lnTo>
                        <a:pt x="107" y="0"/>
                      </a:lnTo>
                      <a:lnTo>
                        <a:pt x="76" y="20"/>
                      </a:lnTo>
                      <a:lnTo>
                        <a:pt x="48" y="24"/>
                      </a:lnTo>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45" name="Freeform 15"/>
                <p:cNvSpPr>
                  <a:spLocks/>
                </p:cNvSpPr>
                <p:nvPr/>
              </p:nvSpPr>
              <p:spPr bwMode="auto">
                <a:xfrm>
                  <a:off x="1293" y="2531"/>
                  <a:ext cx="69" cy="66"/>
                </a:xfrm>
                <a:custGeom>
                  <a:avLst/>
                  <a:gdLst/>
                  <a:ahLst/>
                  <a:cxnLst>
                    <a:cxn ang="0">
                      <a:pos x="191" y="3"/>
                    </a:cxn>
                    <a:cxn ang="0">
                      <a:pos x="120" y="0"/>
                    </a:cxn>
                    <a:cxn ang="0">
                      <a:pos x="103" y="47"/>
                    </a:cxn>
                    <a:cxn ang="0">
                      <a:pos x="44" y="51"/>
                    </a:cxn>
                    <a:cxn ang="0">
                      <a:pos x="0" y="76"/>
                    </a:cxn>
                    <a:cxn ang="0">
                      <a:pos x="25" y="99"/>
                    </a:cxn>
                    <a:cxn ang="0">
                      <a:pos x="48" y="158"/>
                    </a:cxn>
                    <a:cxn ang="0">
                      <a:pos x="81" y="193"/>
                    </a:cxn>
                    <a:cxn ang="0">
                      <a:pos x="179" y="197"/>
                    </a:cxn>
                    <a:cxn ang="0">
                      <a:pos x="191" y="59"/>
                    </a:cxn>
                    <a:cxn ang="0">
                      <a:pos x="206" y="24"/>
                    </a:cxn>
                    <a:cxn ang="0">
                      <a:pos x="191" y="3"/>
                    </a:cxn>
                  </a:cxnLst>
                  <a:rect l="0" t="0" r="r" b="b"/>
                  <a:pathLst>
                    <a:path w="206" h="197">
                      <a:moveTo>
                        <a:pt x="191" y="3"/>
                      </a:moveTo>
                      <a:lnTo>
                        <a:pt x="120" y="0"/>
                      </a:lnTo>
                      <a:lnTo>
                        <a:pt x="103" y="47"/>
                      </a:lnTo>
                      <a:lnTo>
                        <a:pt x="44" y="51"/>
                      </a:lnTo>
                      <a:lnTo>
                        <a:pt x="0" y="76"/>
                      </a:lnTo>
                      <a:lnTo>
                        <a:pt x="25" y="99"/>
                      </a:lnTo>
                      <a:lnTo>
                        <a:pt x="48" y="158"/>
                      </a:lnTo>
                      <a:lnTo>
                        <a:pt x="81" y="193"/>
                      </a:lnTo>
                      <a:lnTo>
                        <a:pt x="179" y="197"/>
                      </a:lnTo>
                      <a:lnTo>
                        <a:pt x="191" y="59"/>
                      </a:lnTo>
                      <a:lnTo>
                        <a:pt x="206" y="24"/>
                      </a:lnTo>
                      <a:lnTo>
                        <a:pt x="191" y="3"/>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46" name="Freeform 16"/>
                <p:cNvSpPr>
                  <a:spLocks/>
                </p:cNvSpPr>
                <p:nvPr/>
              </p:nvSpPr>
              <p:spPr bwMode="auto">
                <a:xfrm>
                  <a:off x="1662" y="3783"/>
                  <a:ext cx="43" cy="40"/>
                </a:xfrm>
                <a:custGeom>
                  <a:avLst/>
                  <a:gdLst/>
                  <a:ahLst/>
                  <a:cxnLst>
                    <a:cxn ang="0">
                      <a:pos x="0" y="101"/>
                    </a:cxn>
                    <a:cxn ang="0">
                      <a:pos x="31" y="0"/>
                    </a:cxn>
                    <a:cxn ang="0">
                      <a:pos x="39" y="2"/>
                    </a:cxn>
                    <a:cxn ang="0">
                      <a:pos x="71" y="38"/>
                    </a:cxn>
                    <a:cxn ang="0">
                      <a:pos x="130" y="85"/>
                    </a:cxn>
                    <a:cxn ang="0">
                      <a:pos x="63" y="81"/>
                    </a:cxn>
                    <a:cxn ang="0">
                      <a:pos x="47" y="121"/>
                    </a:cxn>
                    <a:cxn ang="0">
                      <a:pos x="0" y="101"/>
                    </a:cxn>
                  </a:cxnLst>
                  <a:rect l="0" t="0" r="r" b="b"/>
                  <a:pathLst>
                    <a:path w="130" h="121">
                      <a:moveTo>
                        <a:pt x="0" y="101"/>
                      </a:moveTo>
                      <a:lnTo>
                        <a:pt x="31" y="0"/>
                      </a:lnTo>
                      <a:lnTo>
                        <a:pt x="39" y="2"/>
                      </a:lnTo>
                      <a:lnTo>
                        <a:pt x="71" y="38"/>
                      </a:lnTo>
                      <a:lnTo>
                        <a:pt x="130" y="85"/>
                      </a:lnTo>
                      <a:lnTo>
                        <a:pt x="63" y="81"/>
                      </a:lnTo>
                      <a:lnTo>
                        <a:pt x="47" y="121"/>
                      </a:lnTo>
                      <a:lnTo>
                        <a:pt x="0" y="101"/>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47" name="Freeform 17"/>
                <p:cNvSpPr>
                  <a:spLocks/>
                </p:cNvSpPr>
                <p:nvPr/>
              </p:nvSpPr>
              <p:spPr bwMode="auto">
                <a:xfrm>
                  <a:off x="1567" y="3170"/>
                  <a:ext cx="255" cy="581"/>
                </a:xfrm>
                <a:custGeom>
                  <a:avLst/>
                  <a:gdLst/>
                  <a:ahLst/>
                  <a:cxnLst>
                    <a:cxn ang="0">
                      <a:pos x="169" y="0"/>
                    </a:cxn>
                    <a:cxn ang="0">
                      <a:pos x="267" y="55"/>
                    </a:cxn>
                    <a:cxn ang="0">
                      <a:pos x="349" y="43"/>
                    </a:cxn>
                    <a:cxn ang="0">
                      <a:pos x="406" y="83"/>
                    </a:cxn>
                    <a:cxn ang="0">
                      <a:pos x="460" y="119"/>
                    </a:cxn>
                    <a:cxn ang="0">
                      <a:pos x="539" y="157"/>
                    </a:cxn>
                    <a:cxn ang="0">
                      <a:pos x="567" y="182"/>
                    </a:cxn>
                    <a:cxn ang="0">
                      <a:pos x="539" y="291"/>
                    </a:cxn>
                    <a:cxn ang="0">
                      <a:pos x="686" y="270"/>
                    </a:cxn>
                    <a:cxn ang="0">
                      <a:pos x="735" y="214"/>
                    </a:cxn>
                    <a:cxn ang="0">
                      <a:pos x="765" y="263"/>
                    </a:cxn>
                    <a:cxn ang="0">
                      <a:pos x="734" y="304"/>
                    </a:cxn>
                    <a:cxn ang="0">
                      <a:pos x="687" y="345"/>
                    </a:cxn>
                    <a:cxn ang="0">
                      <a:pos x="638" y="407"/>
                    </a:cxn>
                    <a:cxn ang="0">
                      <a:pos x="594" y="474"/>
                    </a:cxn>
                    <a:cxn ang="0">
                      <a:pos x="562" y="566"/>
                    </a:cxn>
                    <a:cxn ang="0">
                      <a:pos x="580" y="693"/>
                    </a:cxn>
                    <a:cxn ang="0">
                      <a:pos x="597" y="710"/>
                    </a:cxn>
                    <a:cxn ang="0">
                      <a:pos x="646" y="725"/>
                    </a:cxn>
                    <a:cxn ang="0">
                      <a:pos x="672" y="800"/>
                    </a:cxn>
                    <a:cxn ang="0">
                      <a:pos x="638" y="879"/>
                    </a:cxn>
                    <a:cxn ang="0">
                      <a:pos x="589" y="914"/>
                    </a:cxn>
                    <a:cxn ang="0">
                      <a:pos x="479" y="934"/>
                    </a:cxn>
                    <a:cxn ang="0">
                      <a:pos x="437" y="954"/>
                    </a:cxn>
                    <a:cxn ang="0">
                      <a:pos x="449" y="1062"/>
                    </a:cxn>
                    <a:cxn ang="0">
                      <a:pos x="331" y="1041"/>
                    </a:cxn>
                    <a:cxn ang="0">
                      <a:pos x="356" y="1116"/>
                    </a:cxn>
                    <a:cxn ang="0">
                      <a:pos x="377" y="1183"/>
                    </a:cxn>
                    <a:cxn ang="0">
                      <a:pos x="339" y="1231"/>
                    </a:cxn>
                    <a:cxn ang="0">
                      <a:pos x="294" y="1302"/>
                    </a:cxn>
                    <a:cxn ang="0">
                      <a:pos x="259" y="1336"/>
                    </a:cxn>
                    <a:cxn ang="0">
                      <a:pos x="318" y="1430"/>
                    </a:cxn>
                    <a:cxn ang="0">
                      <a:pos x="321" y="1488"/>
                    </a:cxn>
                    <a:cxn ang="0">
                      <a:pos x="277" y="1535"/>
                    </a:cxn>
                    <a:cxn ang="0">
                      <a:pos x="245" y="1619"/>
                    </a:cxn>
                    <a:cxn ang="0">
                      <a:pos x="224" y="1678"/>
                    </a:cxn>
                    <a:cxn ang="0">
                      <a:pos x="81" y="1743"/>
                    </a:cxn>
                    <a:cxn ang="0">
                      <a:pos x="32" y="1655"/>
                    </a:cxn>
                    <a:cxn ang="0">
                      <a:pos x="49" y="1507"/>
                    </a:cxn>
                    <a:cxn ang="0">
                      <a:pos x="59" y="1278"/>
                    </a:cxn>
                    <a:cxn ang="0">
                      <a:pos x="38" y="1148"/>
                    </a:cxn>
                    <a:cxn ang="0">
                      <a:pos x="5" y="1021"/>
                    </a:cxn>
                    <a:cxn ang="0">
                      <a:pos x="43" y="941"/>
                    </a:cxn>
                    <a:cxn ang="0">
                      <a:pos x="34" y="796"/>
                    </a:cxn>
                    <a:cxn ang="0">
                      <a:pos x="34" y="741"/>
                    </a:cxn>
                    <a:cxn ang="0">
                      <a:pos x="59" y="666"/>
                    </a:cxn>
                    <a:cxn ang="0">
                      <a:pos x="34" y="603"/>
                    </a:cxn>
                    <a:cxn ang="0">
                      <a:pos x="52" y="507"/>
                    </a:cxn>
                    <a:cxn ang="0">
                      <a:pos x="36" y="391"/>
                    </a:cxn>
                    <a:cxn ang="0">
                      <a:pos x="59" y="318"/>
                    </a:cxn>
                    <a:cxn ang="0">
                      <a:pos x="103" y="255"/>
                    </a:cxn>
                    <a:cxn ang="0">
                      <a:pos x="105" y="187"/>
                    </a:cxn>
                    <a:cxn ang="0">
                      <a:pos x="136" y="118"/>
                    </a:cxn>
                  </a:cxnLst>
                  <a:rect l="0" t="0" r="r" b="b"/>
                  <a:pathLst>
                    <a:path w="766" h="1743">
                      <a:moveTo>
                        <a:pt x="140" y="59"/>
                      </a:moveTo>
                      <a:lnTo>
                        <a:pt x="169" y="0"/>
                      </a:lnTo>
                      <a:lnTo>
                        <a:pt x="211" y="35"/>
                      </a:lnTo>
                      <a:lnTo>
                        <a:pt x="267" y="55"/>
                      </a:lnTo>
                      <a:lnTo>
                        <a:pt x="322" y="11"/>
                      </a:lnTo>
                      <a:lnTo>
                        <a:pt x="349" y="43"/>
                      </a:lnTo>
                      <a:lnTo>
                        <a:pt x="393" y="63"/>
                      </a:lnTo>
                      <a:lnTo>
                        <a:pt x="406" y="83"/>
                      </a:lnTo>
                      <a:lnTo>
                        <a:pt x="435" y="94"/>
                      </a:lnTo>
                      <a:lnTo>
                        <a:pt x="460" y="119"/>
                      </a:lnTo>
                      <a:lnTo>
                        <a:pt x="474" y="148"/>
                      </a:lnTo>
                      <a:lnTo>
                        <a:pt x="539" y="157"/>
                      </a:lnTo>
                      <a:lnTo>
                        <a:pt x="552" y="167"/>
                      </a:lnTo>
                      <a:lnTo>
                        <a:pt x="567" y="182"/>
                      </a:lnTo>
                      <a:lnTo>
                        <a:pt x="549" y="249"/>
                      </a:lnTo>
                      <a:lnTo>
                        <a:pt x="539" y="291"/>
                      </a:lnTo>
                      <a:lnTo>
                        <a:pt x="682" y="294"/>
                      </a:lnTo>
                      <a:lnTo>
                        <a:pt x="686" y="270"/>
                      </a:lnTo>
                      <a:lnTo>
                        <a:pt x="714" y="251"/>
                      </a:lnTo>
                      <a:lnTo>
                        <a:pt x="735" y="214"/>
                      </a:lnTo>
                      <a:lnTo>
                        <a:pt x="741" y="263"/>
                      </a:lnTo>
                      <a:lnTo>
                        <a:pt x="765" y="263"/>
                      </a:lnTo>
                      <a:lnTo>
                        <a:pt x="766" y="300"/>
                      </a:lnTo>
                      <a:lnTo>
                        <a:pt x="734" y="304"/>
                      </a:lnTo>
                      <a:lnTo>
                        <a:pt x="710" y="335"/>
                      </a:lnTo>
                      <a:lnTo>
                        <a:pt x="687" y="345"/>
                      </a:lnTo>
                      <a:lnTo>
                        <a:pt x="665" y="379"/>
                      </a:lnTo>
                      <a:lnTo>
                        <a:pt x="638" y="407"/>
                      </a:lnTo>
                      <a:lnTo>
                        <a:pt x="618" y="441"/>
                      </a:lnTo>
                      <a:lnTo>
                        <a:pt x="594" y="474"/>
                      </a:lnTo>
                      <a:lnTo>
                        <a:pt x="569" y="517"/>
                      </a:lnTo>
                      <a:lnTo>
                        <a:pt x="562" y="566"/>
                      </a:lnTo>
                      <a:lnTo>
                        <a:pt x="567" y="641"/>
                      </a:lnTo>
                      <a:lnTo>
                        <a:pt x="580" y="693"/>
                      </a:lnTo>
                      <a:lnTo>
                        <a:pt x="601" y="687"/>
                      </a:lnTo>
                      <a:lnTo>
                        <a:pt x="597" y="710"/>
                      </a:lnTo>
                      <a:lnTo>
                        <a:pt x="621" y="718"/>
                      </a:lnTo>
                      <a:lnTo>
                        <a:pt x="646" y="725"/>
                      </a:lnTo>
                      <a:lnTo>
                        <a:pt x="648" y="790"/>
                      </a:lnTo>
                      <a:lnTo>
                        <a:pt x="672" y="800"/>
                      </a:lnTo>
                      <a:lnTo>
                        <a:pt x="666" y="862"/>
                      </a:lnTo>
                      <a:lnTo>
                        <a:pt x="638" y="879"/>
                      </a:lnTo>
                      <a:lnTo>
                        <a:pt x="601" y="883"/>
                      </a:lnTo>
                      <a:lnTo>
                        <a:pt x="589" y="914"/>
                      </a:lnTo>
                      <a:lnTo>
                        <a:pt x="563" y="918"/>
                      </a:lnTo>
                      <a:lnTo>
                        <a:pt x="479" y="934"/>
                      </a:lnTo>
                      <a:lnTo>
                        <a:pt x="451" y="938"/>
                      </a:lnTo>
                      <a:lnTo>
                        <a:pt x="437" y="954"/>
                      </a:lnTo>
                      <a:lnTo>
                        <a:pt x="446" y="1003"/>
                      </a:lnTo>
                      <a:lnTo>
                        <a:pt x="449" y="1062"/>
                      </a:lnTo>
                      <a:lnTo>
                        <a:pt x="401" y="1080"/>
                      </a:lnTo>
                      <a:lnTo>
                        <a:pt x="331" y="1041"/>
                      </a:lnTo>
                      <a:lnTo>
                        <a:pt x="321" y="1093"/>
                      </a:lnTo>
                      <a:lnTo>
                        <a:pt x="356" y="1116"/>
                      </a:lnTo>
                      <a:lnTo>
                        <a:pt x="367" y="1145"/>
                      </a:lnTo>
                      <a:lnTo>
                        <a:pt x="377" y="1183"/>
                      </a:lnTo>
                      <a:lnTo>
                        <a:pt x="358" y="1207"/>
                      </a:lnTo>
                      <a:lnTo>
                        <a:pt x="339" y="1231"/>
                      </a:lnTo>
                      <a:lnTo>
                        <a:pt x="322" y="1290"/>
                      </a:lnTo>
                      <a:lnTo>
                        <a:pt x="294" y="1302"/>
                      </a:lnTo>
                      <a:lnTo>
                        <a:pt x="289" y="1326"/>
                      </a:lnTo>
                      <a:lnTo>
                        <a:pt x="259" y="1336"/>
                      </a:lnTo>
                      <a:lnTo>
                        <a:pt x="249" y="1399"/>
                      </a:lnTo>
                      <a:lnTo>
                        <a:pt x="318" y="1430"/>
                      </a:lnTo>
                      <a:lnTo>
                        <a:pt x="322" y="1460"/>
                      </a:lnTo>
                      <a:lnTo>
                        <a:pt x="321" y="1488"/>
                      </a:lnTo>
                      <a:lnTo>
                        <a:pt x="294" y="1507"/>
                      </a:lnTo>
                      <a:lnTo>
                        <a:pt x="277" y="1535"/>
                      </a:lnTo>
                      <a:lnTo>
                        <a:pt x="279" y="1610"/>
                      </a:lnTo>
                      <a:lnTo>
                        <a:pt x="245" y="1619"/>
                      </a:lnTo>
                      <a:lnTo>
                        <a:pt x="221" y="1636"/>
                      </a:lnTo>
                      <a:lnTo>
                        <a:pt x="224" y="1678"/>
                      </a:lnTo>
                      <a:lnTo>
                        <a:pt x="219" y="1737"/>
                      </a:lnTo>
                      <a:lnTo>
                        <a:pt x="81" y="1743"/>
                      </a:lnTo>
                      <a:lnTo>
                        <a:pt x="71" y="1678"/>
                      </a:lnTo>
                      <a:lnTo>
                        <a:pt x="32" y="1655"/>
                      </a:lnTo>
                      <a:lnTo>
                        <a:pt x="24" y="1516"/>
                      </a:lnTo>
                      <a:lnTo>
                        <a:pt x="49" y="1507"/>
                      </a:lnTo>
                      <a:lnTo>
                        <a:pt x="57" y="1468"/>
                      </a:lnTo>
                      <a:lnTo>
                        <a:pt x="59" y="1278"/>
                      </a:lnTo>
                      <a:lnTo>
                        <a:pt x="39" y="1224"/>
                      </a:lnTo>
                      <a:lnTo>
                        <a:pt x="38" y="1148"/>
                      </a:lnTo>
                      <a:lnTo>
                        <a:pt x="26" y="1065"/>
                      </a:lnTo>
                      <a:lnTo>
                        <a:pt x="5" y="1021"/>
                      </a:lnTo>
                      <a:lnTo>
                        <a:pt x="10" y="983"/>
                      </a:lnTo>
                      <a:lnTo>
                        <a:pt x="43" y="941"/>
                      </a:lnTo>
                      <a:lnTo>
                        <a:pt x="0" y="848"/>
                      </a:lnTo>
                      <a:lnTo>
                        <a:pt x="34" y="796"/>
                      </a:lnTo>
                      <a:lnTo>
                        <a:pt x="53" y="765"/>
                      </a:lnTo>
                      <a:lnTo>
                        <a:pt x="34" y="741"/>
                      </a:lnTo>
                      <a:lnTo>
                        <a:pt x="34" y="672"/>
                      </a:lnTo>
                      <a:lnTo>
                        <a:pt x="59" y="666"/>
                      </a:lnTo>
                      <a:lnTo>
                        <a:pt x="56" y="610"/>
                      </a:lnTo>
                      <a:lnTo>
                        <a:pt x="34" y="603"/>
                      </a:lnTo>
                      <a:lnTo>
                        <a:pt x="29" y="525"/>
                      </a:lnTo>
                      <a:lnTo>
                        <a:pt x="52" y="507"/>
                      </a:lnTo>
                      <a:lnTo>
                        <a:pt x="48" y="470"/>
                      </a:lnTo>
                      <a:lnTo>
                        <a:pt x="36" y="391"/>
                      </a:lnTo>
                      <a:lnTo>
                        <a:pt x="53" y="362"/>
                      </a:lnTo>
                      <a:lnTo>
                        <a:pt x="59" y="318"/>
                      </a:lnTo>
                      <a:lnTo>
                        <a:pt x="87" y="296"/>
                      </a:lnTo>
                      <a:lnTo>
                        <a:pt x="103" y="255"/>
                      </a:lnTo>
                      <a:lnTo>
                        <a:pt x="80" y="221"/>
                      </a:lnTo>
                      <a:lnTo>
                        <a:pt x="105" y="187"/>
                      </a:lnTo>
                      <a:lnTo>
                        <a:pt x="107" y="128"/>
                      </a:lnTo>
                      <a:lnTo>
                        <a:pt x="136" y="118"/>
                      </a:lnTo>
                      <a:lnTo>
                        <a:pt x="140" y="59"/>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48" name="Freeform 18"/>
                <p:cNvSpPr>
                  <a:spLocks/>
                </p:cNvSpPr>
                <p:nvPr/>
              </p:nvSpPr>
              <p:spPr bwMode="auto">
                <a:xfrm>
                  <a:off x="1674" y="3119"/>
                  <a:ext cx="138" cy="149"/>
                </a:xfrm>
                <a:custGeom>
                  <a:avLst/>
                  <a:gdLst/>
                  <a:ahLst/>
                  <a:cxnLst>
                    <a:cxn ang="0">
                      <a:pos x="71" y="217"/>
                    </a:cxn>
                    <a:cxn ang="0">
                      <a:pos x="84" y="237"/>
                    </a:cxn>
                    <a:cxn ang="0">
                      <a:pos x="113" y="248"/>
                    </a:cxn>
                    <a:cxn ang="0">
                      <a:pos x="138" y="273"/>
                    </a:cxn>
                    <a:cxn ang="0">
                      <a:pos x="152" y="302"/>
                    </a:cxn>
                    <a:cxn ang="0">
                      <a:pos x="217" y="311"/>
                    </a:cxn>
                    <a:cxn ang="0">
                      <a:pos x="230" y="321"/>
                    </a:cxn>
                    <a:cxn ang="0">
                      <a:pos x="245" y="336"/>
                    </a:cxn>
                    <a:cxn ang="0">
                      <a:pos x="227" y="403"/>
                    </a:cxn>
                    <a:cxn ang="0">
                      <a:pos x="217" y="445"/>
                    </a:cxn>
                    <a:cxn ang="0">
                      <a:pos x="360" y="448"/>
                    </a:cxn>
                    <a:cxn ang="0">
                      <a:pos x="364" y="424"/>
                    </a:cxn>
                    <a:cxn ang="0">
                      <a:pos x="392" y="405"/>
                    </a:cxn>
                    <a:cxn ang="0">
                      <a:pos x="413" y="368"/>
                    </a:cxn>
                    <a:cxn ang="0">
                      <a:pos x="407" y="358"/>
                    </a:cxn>
                    <a:cxn ang="0">
                      <a:pos x="398" y="238"/>
                    </a:cxn>
                    <a:cxn ang="0">
                      <a:pos x="358" y="234"/>
                    </a:cxn>
                    <a:cxn ang="0">
                      <a:pos x="354" y="182"/>
                    </a:cxn>
                    <a:cxn ang="0">
                      <a:pos x="310" y="179"/>
                    </a:cxn>
                    <a:cxn ang="0">
                      <a:pos x="286" y="169"/>
                    </a:cxn>
                    <a:cxn ang="0">
                      <a:pos x="275" y="145"/>
                    </a:cxn>
                    <a:cxn ang="0">
                      <a:pos x="233" y="138"/>
                    </a:cxn>
                    <a:cxn ang="0">
                      <a:pos x="230" y="99"/>
                    </a:cxn>
                    <a:cxn ang="0">
                      <a:pos x="198" y="86"/>
                    </a:cxn>
                    <a:cxn ang="0">
                      <a:pos x="194" y="52"/>
                    </a:cxn>
                    <a:cxn ang="0">
                      <a:pos x="174" y="20"/>
                    </a:cxn>
                    <a:cxn ang="0">
                      <a:pos x="119" y="0"/>
                    </a:cxn>
                    <a:cxn ang="0">
                      <a:pos x="83" y="27"/>
                    </a:cxn>
                    <a:cxn ang="0">
                      <a:pos x="31" y="47"/>
                    </a:cxn>
                    <a:cxn ang="0">
                      <a:pos x="16" y="86"/>
                    </a:cxn>
                    <a:cxn ang="0">
                      <a:pos x="0" y="165"/>
                    </a:cxn>
                    <a:cxn ang="0">
                      <a:pos x="27" y="197"/>
                    </a:cxn>
                    <a:cxn ang="0">
                      <a:pos x="71" y="217"/>
                    </a:cxn>
                  </a:cxnLst>
                  <a:rect l="0" t="0" r="r" b="b"/>
                  <a:pathLst>
                    <a:path w="413" h="448">
                      <a:moveTo>
                        <a:pt x="71" y="217"/>
                      </a:moveTo>
                      <a:lnTo>
                        <a:pt x="84" y="237"/>
                      </a:lnTo>
                      <a:lnTo>
                        <a:pt x="113" y="248"/>
                      </a:lnTo>
                      <a:lnTo>
                        <a:pt x="138" y="273"/>
                      </a:lnTo>
                      <a:lnTo>
                        <a:pt x="152" y="302"/>
                      </a:lnTo>
                      <a:lnTo>
                        <a:pt x="217" y="311"/>
                      </a:lnTo>
                      <a:lnTo>
                        <a:pt x="230" y="321"/>
                      </a:lnTo>
                      <a:lnTo>
                        <a:pt x="245" y="336"/>
                      </a:lnTo>
                      <a:lnTo>
                        <a:pt x="227" y="403"/>
                      </a:lnTo>
                      <a:lnTo>
                        <a:pt x="217" y="445"/>
                      </a:lnTo>
                      <a:lnTo>
                        <a:pt x="360" y="448"/>
                      </a:lnTo>
                      <a:lnTo>
                        <a:pt x="364" y="424"/>
                      </a:lnTo>
                      <a:lnTo>
                        <a:pt x="392" y="405"/>
                      </a:lnTo>
                      <a:lnTo>
                        <a:pt x="413" y="368"/>
                      </a:lnTo>
                      <a:lnTo>
                        <a:pt x="407" y="358"/>
                      </a:lnTo>
                      <a:lnTo>
                        <a:pt x="398" y="238"/>
                      </a:lnTo>
                      <a:lnTo>
                        <a:pt x="358" y="234"/>
                      </a:lnTo>
                      <a:lnTo>
                        <a:pt x="354" y="182"/>
                      </a:lnTo>
                      <a:lnTo>
                        <a:pt x="310" y="179"/>
                      </a:lnTo>
                      <a:lnTo>
                        <a:pt x="286" y="169"/>
                      </a:lnTo>
                      <a:lnTo>
                        <a:pt x="275" y="145"/>
                      </a:lnTo>
                      <a:lnTo>
                        <a:pt x="233" y="138"/>
                      </a:lnTo>
                      <a:lnTo>
                        <a:pt x="230" y="99"/>
                      </a:lnTo>
                      <a:lnTo>
                        <a:pt x="198" y="86"/>
                      </a:lnTo>
                      <a:lnTo>
                        <a:pt x="194" y="52"/>
                      </a:lnTo>
                      <a:lnTo>
                        <a:pt x="174" y="20"/>
                      </a:lnTo>
                      <a:lnTo>
                        <a:pt x="119" y="0"/>
                      </a:lnTo>
                      <a:lnTo>
                        <a:pt x="83" y="27"/>
                      </a:lnTo>
                      <a:lnTo>
                        <a:pt x="31" y="47"/>
                      </a:lnTo>
                      <a:lnTo>
                        <a:pt x="16" y="86"/>
                      </a:lnTo>
                      <a:lnTo>
                        <a:pt x="0" y="165"/>
                      </a:lnTo>
                      <a:lnTo>
                        <a:pt x="27" y="197"/>
                      </a:lnTo>
                      <a:lnTo>
                        <a:pt x="71" y="217"/>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49" name="Freeform 19"/>
                <p:cNvSpPr>
                  <a:spLocks/>
                </p:cNvSpPr>
                <p:nvPr/>
              </p:nvSpPr>
              <p:spPr bwMode="auto">
                <a:xfrm>
                  <a:off x="1441" y="2458"/>
                  <a:ext cx="35" cy="18"/>
                </a:xfrm>
                <a:custGeom>
                  <a:avLst/>
                  <a:gdLst/>
                  <a:ahLst/>
                  <a:cxnLst>
                    <a:cxn ang="0">
                      <a:pos x="23" y="0"/>
                    </a:cxn>
                    <a:cxn ang="0">
                      <a:pos x="64" y="0"/>
                    </a:cxn>
                    <a:cxn ang="0">
                      <a:pos x="106" y="20"/>
                    </a:cxn>
                    <a:cxn ang="0">
                      <a:pos x="91" y="51"/>
                    </a:cxn>
                    <a:cxn ang="0">
                      <a:pos x="35" y="55"/>
                    </a:cxn>
                    <a:cxn ang="0">
                      <a:pos x="0" y="31"/>
                    </a:cxn>
                    <a:cxn ang="0">
                      <a:pos x="23" y="0"/>
                    </a:cxn>
                  </a:cxnLst>
                  <a:rect l="0" t="0" r="r" b="b"/>
                  <a:pathLst>
                    <a:path w="106" h="55">
                      <a:moveTo>
                        <a:pt x="23" y="0"/>
                      </a:moveTo>
                      <a:lnTo>
                        <a:pt x="64" y="0"/>
                      </a:lnTo>
                      <a:lnTo>
                        <a:pt x="106" y="20"/>
                      </a:lnTo>
                      <a:lnTo>
                        <a:pt x="91" y="51"/>
                      </a:lnTo>
                      <a:lnTo>
                        <a:pt x="35" y="55"/>
                      </a:lnTo>
                      <a:lnTo>
                        <a:pt x="0" y="31"/>
                      </a:lnTo>
                      <a:lnTo>
                        <a:pt x="23" y="0"/>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50" name="Freeform 20"/>
                <p:cNvSpPr>
                  <a:spLocks/>
                </p:cNvSpPr>
                <p:nvPr/>
              </p:nvSpPr>
              <p:spPr bwMode="auto">
                <a:xfrm>
                  <a:off x="1538" y="2430"/>
                  <a:ext cx="59" cy="42"/>
                </a:xfrm>
                <a:custGeom>
                  <a:avLst/>
                  <a:gdLst/>
                  <a:ahLst/>
                  <a:cxnLst>
                    <a:cxn ang="0">
                      <a:pos x="0" y="125"/>
                    </a:cxn>
                    <a:cxn ang="0">
                      <a:pos x="16" y="90"/>
                    </a:cxn>
                    <a:cxn ang="0">
                      <a:pos x="16" y="24"/>
                    </a:cxn>
                    <a:cxn ang="0">
                      <a:pos x="16" y="0"/>
                    </a:cxn>
                    <a:cxn ang="0">
                      <a:pos x="58" y="7"/>
                    </a:cxn>
                    <a:cxn ang="0">
                      <a:pos x="73" y="27"/>
                    </a:cxn>
                    <a:cxn ang="0">
                      <a:pos x="93" y="35"/>
                    </a:cxn>
                    <a:cxn ang="0">
                      <a:pos x="113" y="35"/>
                    </a:cxn>
                    <a:cxn ang="0">
                      <a:pos x="121" y="65"/>
                    </a:cxn>
                    <a:cxn ang="0">
                      <a:pos x="144" y="76"/>
                    </a:cxn>
                    <a:cxn ang="0">
                      <a:pos x="176" y="98"/>
                    </a:cxn>
                    <a:cxn ang="0">
                      <a:pos x="165" y="118"/>
                    </a:cxn>
                    <a:cxn ang="0">
                      <a:pos x="123" y="120"/>
                    </a:cxn>
                    <a:cxn ang="0">
                      <a:pos x="58" y="118"/>
                    </a:cxn>
                    <a:cxn ang="0">
                      <a:pos x="0" y="125"/>
                    </a:cxn>
                  </a:cxnLst>
                  <a:rect l="0" t="0" r="r" b="b"/>
                  <a:pathLst>
                    <a:path w="176" h="125">
                      <a:moveTo>
                        <a:pt x="0" y="125"/>
                      </a:moveTo>
                      <a:lnTo>
                        <a:pt x="16" y="90"/>
                      </a:lnTo>
                      <a:lnTo>
                        <a:pt x="16" y="24"/>
                      </a:lnTo>
                      <a:lnTo>
                        <a:pt x="16" y="0"/>
                      </a:lnTo>
                      <a:lnTo>
                        <a:pt x="58" y="7"/>
                      </a:lnTo>
                      <a:lnTo>
                        <a:pt x="73" y="27"/>
                      </a:lnTo>
                      <a:lnTo>
                        <a:pt x="93" y="35"/>
                      </a:lnTo>
                      <a:lnTo>
                        <a:pt x="113" y="35"/>
                      </a:lnTo>
                      <a:lnTo>
                        <a:pt x="121" y="65"/>
                      </a:lnTo>
                      <a:lnTo>
                        <a:pt x="144" y="76"/>
                      </a:lnTo>
                      <a:lnTo>
                        <a:pt x="176" y="98"/>
                      </a:lnTo>
                      <a:lnTo>
                        <a:pt x="165" y="118"/>
                      </a:lnTo>
                      <a:lnTo>
                        <a:pt x="123" y="120"/>
                      </a:lnTo>
                      <a:lnTo>
                        <a:pt x="58" y="118"/>
                      </a:lnTo>
                      <a:lnTo>
                        <a:pt x="0" y="125"/>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51" name="Freeform 21"/>
                <p:cNvSpPr>
                  <a:spLocks/>
                </p:cNvSpPr>
                <p:nvPr/>
              </p:nvSpPr>
              <p:spPr bwMode="auto">
                <a:xfrm>
                  <a:off x="1608" y="2459"/>
                  <a:ext cx="24" cy="16"/>
                </a:xfrm>
                <a:custGeom>
                  <a:avLst/>
                  <a:gdLst/>
                  <a:ahLst/>
                  <a:cxnLst>
                    <a:cxn ang="0">
                      <a:pos x="25" y="4"/>
                    </a:cxn>
                    <a:cxn ang="0">
                      <a:pos x="0" y="22"/>
                    </a:cxn>
                    <a:cxn ang="0">
                      <a:pos x="17" y="36"/>
                    </a:cxn>
                    <a:cxn ang="0">
                      <a:pos x="45" y="48"/>
                    </a:cxn>
                    <a:cxn ang="0">
                      <a:pos x="71" y="34"/>
                    </a:cxn>
                    <a:cxn ang="0">
                      <a:pos x="69" y="0"/>
                    </a:cxn>
                    <a:cxn ang="0">
                      <a:pos x="25" y="4"/>
                    </a:cxn>
                  </a:cxnLst>
                  <a:rect l="0" t="0" r="r" b="b"/>
                  <a:pathLst>
                    <a:path w="71" h="48">
                      <a:moveTo>
                        <a:pt x="25" y="4"/>
                      </a:moveTo>
                      <a:lnTo>
                        <a:pt x="0" y="22"/>
                      </a:lnTo>
                      <a:lnTo>
                        <a:pt x="17" y="36"/>
                      </a:lnTo>
                      <a:lnTo>
                        <a:pt x="45" y="48"/>
                      </a:lnTo>
                      <a:lnTo>
                        <a:pt x="71" y="34"/>
                      </a:lnTo>
                      <a:lnTo>
                        <a:pt x="69" y="0"/>
                      </a:lnTo>
                      <a:lnTo>
                        <a:pt x="25" y="4"/>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52" name="Freeform 22"/>
                <p:cNvSpPr>
                  <a:spLocks/>
                </p:cNvSpPr>
                <p:nvPr/>
              </p:nvSpPr>
              <p:spPr bwMode="auto">
                <a:xfrm>
                  <a:off x="2338" y="2486"/>
                  <a:ext cx="102" cy="89"/>
                </a:xfrm>
                <a:custGeom>
                  <a:avLst/>
                  <a:gdLst/>
                  <a:ahLst/>
                  <a:cxnLst>
                    <a:cxn ang="0">
                      <a:pos x="54" y="209"/>
                    </a:cxn>
                    <a:cxn ang="0">
                      <a:pos x="56" y="244"/>
                    </a:cxn>
                    <a:cxn ang="0">
                      <a:pos x="94" y="244"/>
                    </a:cxn>
                    <a:cxn ang="0">
                      <a:pos x="113" y="265"/>
                    </a:cxn>
                    <a:cxn ang="0">
                      <a:pos x="137" y="233"/>
                    </a:cxn>
                    <a:cxn ang="0">
                      <a:pos x="192" y="214"/>
                    </a:cxn>
                    <a:cxn ang="0">
                      <a:pos x="256" y="225"/>
                    </a:cxn>
                    <a:cxn ang="0">
                      <a:pos x="307" y="225"/>
                    </a:cxn>
                    <a:cxn ang="0">
                      <a:pos x="284" y="174"/>
                    </a:cxn>
                    <a:cxn ang="0">
                      <a:pos x="256" y="154"/>
                    </a:cxn>
                    <a:cxn ang="0">
                      <a:pos x="248" y="115"/>
                    </a:cxn>
                    <a:cxn ang="0">
                      <a:pos x="216" y="91"/>
                    </a:cxn>
                    <a:cxn ang="0">
                      <a:pos x="181" y="39"/>
                    </a:cxn>
                    <a:cxn ang="0">
                      <a:pos x="150" y="28"/>
                    </a:cxn>
                    <a:cxn ang="0">
                      <a:pos x="130" y="0"/>
                    </a:cxn>
                    <a:cxn ang="0">
                      <a:pos x="89" y="8"/>
                    </a:cxn>
                    <a:cxn ang="0">
                      <a:pos x="32" y="73"/>
                    </a:cxn>
                    <a:cxn ang="0">
                      <a:pos x="0" y="89"/>
                    </a:cxn>
                    <a:cxn ang="0">
                      <a:pos x="35" y="101"/>
                    </a:cxn>
                    <a:cxn ang="0">
                      <a:pos x="67" y="141"/>
                    </a:cxn>
                    <a:cxn ang="0">
                      <a:pos x="86" y="159"/>
                    </a:cxn>
                    <a:cxn ang="0">
                      <a:pos x="59" y="176"/>
                    </a:cxn>
                    <a:cxn ang="0">
                      <a:pos x="54" y="209"/>
                    </a:cxn>
                  </a:cxnLst>
                  <a:rect l="0" t="0" r="r" b="b"/>
                  <a:pathLst>
                    <a:path w="307" h="265">
                      <a:moveTo>
                        <a:pt x="54" y="209"/>
                      </a:moveTo>
                      <a:lnTo>
                        <a:pt x="56" y="244"/>
                      </a:lnTo>
                      <a:lnTo>
                        <a:pt x="94" y="244"/>
                      </a:lnTo>
                      <a:lnTo>
                        <a:pt x="113" y="265"/>
                      </a:lnTo>
                      <a:lnTo>
                        <a:pt x="137" y="233"/>
                      </a:lnTo>
                      <a:lnTo>
                        <a:pt x="192" y="214"/>
                      </a:lnTo>
                      <a:lnTo>
                        <a:pt x="256" y="225"/>
                      </a:lnTo>
                      <a:lnTo>
                        <a:pt x="307" y="225"/>
                      </a:lnTo>
                      <a:lnTo>
                        <a:pt x="284" y="174"/>
                      </a:lnTo>
                      <a:lnTo>
                        <a:pt x="256" y="154"/>
                      </a:lnTo>
                      <a:lnTo>
                        <a:pt x="248" y="115"/>
                      </a:lnTo>
                      <a:lnTo>
                        <a:pt x="216" y="91"/>
                      </a:lnTo>
                      <a:lnTo>
                        <a:pt x="181" y="39"/>
                      </a:lnTo>
                      <a:lnTo>
                        <a:pt x="150" y="28"/>
                      </a:lnTo>
                      <a:lnTo>
                        <a:pt x="130" y="0"/>
                      </a:lnTo>
                      <a:lnTo>
                        <a:pt x="89" y="8"/>
                      </a:lnTo>
                      <a:lnTo>
                        <a:pt x="32" y="73"/>
                      </a:lnTo>
                      <a:lnTo>
                        <a:pt x="0" y="89"/>
                      </a:lnTo>
                      <a:lnTo>
                        <a:pt x="35" y="101"/>
                      </a:lnTo>
                      <a:lnTo>
                        <a:pt x="67" y="141"/>
                      </a:lnTo>
                      <a:lnTo>
                        <a:pt x="86" y="159"/>
                      </a:lnTo>
                      <a:lnTo>
                        <a:pt x="59" y="176"/>
                      </a:lnTo>
                      <a:lnTo>
                        <a:pt x="54" y="209"/>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53" name="Freeform 23"/>
                <p:cNvSpPr>
                  <a:spLocks/>
                </p:cNvSpPr>
                <p:nvPr/>
              </p:nvSpPr>
              <p:spPr bwMode="auto">
                <a:xfrm>
                  <a:off x="2338" y="2486"/>
                  <a:ext cx="102" cy="89"/>
                </a:xfrm>
                <a:custGeom>
                  <a:avLst/>
                  <a:gdLst/>
                  <a:ahLst/>
                  <a:cxnLst>
                    <a:cxn ang="0">
                      <a:pos x="54" y="209"/>
                    </a:cxn>
                    <a:cxn ang="0">
                      <a:pos x="56" y="244"/>
                    </a:cxn>
                    <a:cxn ang="0">
                      <a:pos x="94" y="244"/>
                    </a:cxn>
                    <a:cxn ang="0">
                      <a:pos x="113" y="265"/>
                    </a:cxn>
                    <a:cxn ang="0">
                      <a:pos x="137" y="233"/>
                    </a:cxn>
                    <a:cxn ang="0">
                      <a:pos x="192" y="214"/>
                    </a:cxn>
                    <a:cxn ang="0">
                      <a:pos x="256" y="225"/>
                    </a:cxn>
                    <a:cxn ang="0">
                      <a:pos x="307" y="225"/>
                    </a:cxn>
                    <a:cxn ang="0">
                      <a:pos x="284" y="174"/>
                    </a:cxn>
                    <a:cxn ang="0">
                      <a:pos x="256" y="154"/>
                    </a:cxn>
                    <a:cxn ang="0">
                      <a:pos x="248" y="115"/>
                    </a:cxn>
                    <a:cxn ang="0">
                      <a:pos x="216" y="91"/>
                    </a:cxn>
                    <a:cxn ang="0">
                      <a:pos x="181" y="39"/>
                    </a:cxn>
                    <a:cxn ang="0">
                      <a:pos x="150" y="28"/>
                    </a:cxn>
                    <a:cxn ang="0">
                      <a:pos x="130" y="0"/>
                    </a:cxn>
                    <a:cxn ang="0">
                      <a:pos x="89" y="8"/>
                    </a:cxn>
                    <a:cxn ang="0">
                      <a:pos x="32" y="73"/>
                    </a:cxn>
                    <a:cxn ang="0">
                      <a:pos x="0" y="89"/>
                    </a:cxn>
                    <a:cxn ang="0">
                      <a:pos x="35" y="101"/>
                    </a:cxn>
                    <a:cxn ang="0">
                      <a:pos x="67" y="141"/>
                    </a:cxn>
                    <a:cxn ang="0">
                      <a:pos x="86" y="159"/>
                    </a:cxn>
                    <a:cxn ang="0">
                      <a:pos x="59" y="176"/>
                    </a:cxn>
                    <a:cxn ang="0">
                      <a:pos x="54" y="209"/>
                    </a:cxn>
                  </a:cxnLst>
                  <a:rect l="0" t="0" r="r" b="b"/>
                  <a:pathLst>
                    <a:path w="307" h="265">
                      <a:moveTo>
                        <a:pt x="54" y="209"/>
                      </a:moveTo>
                      <a:lnTo>
                        <a:pt x="56" y="244"/>
                      </a:lnTo>
                      <a:lnTo>
                        <a:pt x="94" y="244"/>
                      </a:lnTo>
                      <a:lnTo>
                        <a:pt x="113" y="265"/>
                      </a:lnTo>
                      <a:lnTo>
                        <a:pt x="137" y="233"/>
                      </a:lnTo>
                      <a:lnTo>
                        <a:pt x="192" y="214"/>
                      </a:lnTo>
                      <a:lnTo>
                        <a:pt x="256" y="225"/>
                      </a:lnTo>
                      <a:lnTo>
                        <a:pt x="307" y="225"/>
                      </a:lnTo>
                      <a:lnTo>
                        <a:pt x="284" y="174"/>
                      </a:lnTo>
                      <a:lnTo>
                        <a:pt x="256" y="154"/>
                      </a:lnTo>
                      <a:lnTo>
                        <a:pt x="248" y="115"/>
                      </a:lnTo>
                      <a:lnTo>
                        <a:pt x="216" y="91"/>
                      </a:lnTo>
                      <a:lnTo>
                        <a:pt x="181" y="39"/>
                      </a:lnTo>
                      <a:lnTo>
                        <a:pt x="150" y="28"/>
                      </a:lnTo>
                      <a:lnTo>
                        <a:pt x="130" y="0"/>
                      </a:lnTo>
                      <a:lnTo>
                        <a:pt x="89" y="8"/>
                      </a:lnTo>
                      <a:lnTo>
                        <a:pt x="32" y="73"/>
                      </a:lnTo>
                      <a:lnTo>
                        <a:pt x="0" y="89"/>
                      </a:lnTo>
                      <a:lnTo>
                        <a:pt x="35" y="101"/>
                      </a:lnTo>
                      <a:lnTo>
                        <a:pt x="67" y="141"/>
                      </a:lnTo>
                      <a:lnTo>
                        <a:pt x="86" y="159"/>
                      </a:lnTo>
                      <a:lnTo>
                        <a:pt x="59" y="176"/>
                      </a:lnTo>
                      <a:lnTo>
                        <a:pt x="54" y="209"/>
                      </a:lnTo>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54" name="Freeform 24"/>
                <p:cNvSpPr>
                  <a:spLocks/>
                </p:cNvSpPr>
                <p:nvPr/>
              </p:nvSpPr>
              <p:spPr bwMode="auto">
                <a:xfrm>
                  <a:off x="4767" y="2822"/>
                  <a:ext cx="124" cy="129"/>
                </a:xfrm>
                <a:custGeom>
                  <a:avLst/>
                  <a:gdLst/>
                  <a:ahLst/>
                  <a:cxnLst>
                    <a:cxn ang="0">
                      <a:pos x="55" y="234"/>
                    </a:cxn>
                    <a:cxn ang="0">
                      <a:pos x="0" y="0"/>
                    </a:cxn>
                    <a:cxn ang="0">
                      <a:pos x="49" y="19"/>
                    </a:cxn>
                    <a:cxn ang="0">
                      <a:pos x="124" y="15"/>
                    </a:cxn>
                    <a:cxn ang="0">
                      <a:pos x="124" y="78"/>
                    </a:cxn>
                    <a:cxn ang="0">
                      <a:pos x="171" y="95"/>
                    </a:cxn>
                    <a:cxn ang="0">
                      <a:pos x="183" y="126"/>
                    </a:cxn>
                    <a:cxn ang="0">
                      <a:pos x="222" y="161"/>
                    </a:cxn>
                    <a:cxn ang="0">
                      <a:pos x="246" y="185"/>
                    </a:cxn>
                    <a:cxn ang="0">
                      <a:pos x="238" y="240"/>
                    </a:cxn>
                    <a:cxn ang="0">
                      <a:pos x="274" y="295"/>
                    </a:cxn>
                    <a:cxn ang="0">
                      <a:pos x="338" y="316"/>
                    </a:cxn>
                    <a:cxn ang="0">
                      <a:pos x="373" y="375"/>
                    </a:cxn>
                    <a:cxn ang="0">
                      <a:pos x="373" y="375"/>
                    </a:cxn>
                    <a:cxn ang="0">
                      <a:pos x="363" y="378"/>
                    </a:cxn>
                    <a:cxn ang="0">
                      <a:pos x="341" y="383"/>
                    </a:cxn>
                    <a:cxn ang="0">
                      <a:pos x="329" y="387"/>
                    </a:cxn>
                    <a:cxn ang="0">
                      <a:pos x="318" y="388"/>
                    </a:cxn>
                    <a:cxn ang="0">
                      <a:pos x="307" y="388"/>
                    </a:cxn>
                    <a:cxn ang="0">
                      <a:pos x="304" y="388"/>
                    </a:cxn>
                    <a:cxn ang="0">
                      <a:pos x="301" y="387"/>
                    </a:cxn>
                    <a:cxn ang="0">
                      <a:pos x="301" y="387"/>
                    </a:cxn>
                    <a:cxn ang="0">
                      <a:pos x="295" y="383"/>
                    </a:cxn>
                    <a:cxn ang="0">
                      <a:pos x="285" y="381"/>
                    </a:cxn>
                    <a:cxn ang="0">
                      <a:pos x="261" y="373"/>
                    </a:cxn>
                    <a:cxn ang="0">
                      <a:pos x="231" y="367"/>
                    </a:cxn>
                    <a:cxn ang="0">
                      <a:pos x="171" y="304"/>
                    </a:cxn>
                    <a:cxn ang="0">
                      <a:pos x="128" y="244"/>
                    </a:cxn>
                    <a:cxn ang="0">
                      <a:pos x="55" y="234"/>
                    </a:cxn>
                  </a:cxnLst>
                  <a:rect l="0" t="0" r="r" b="b"/>
                  <a:pathLst>
                    <a:path w="373" h="388">
                      <a:moveTo>
                        <a:pt x="55" y="234"/>
                      </a:moveTo>
                      <a:lnTo>
                        <a:pt x="0" y="0"/>
                      </a:lnTo>
                      <a:lnTo>
                        <a:pt x="49" y="19"/>
                      </a:lnTo>
                      <a:lnTo>
                        <a:pt x="124" y="15"/>
                      </a:lnTo>
                      <a:lnTo>
                        <a:pt x="124" y="78"/>
                      </a:lnTo>
                      <a:lnTo>
                        <a:pt x="171" y="95"/>
                      </a:lnTo>
                      <a:lnTo>
                        <a:pt x="183" y="126"/>
                      </a:lnTo>
                      <a:lnTo>
                        <a:pt x="222" y="161"/>
                      </a:lnTo>
                      <a:lnTo>
                        <a:pt x="246" y="185"/>
                      </a:lnTo>
                      <a:lnTo>
                        <a:pt x="238" y="240"/>
                      </a:lnTo>
                      <a:lnTo>
                        <a:pt x="274" y="295"/>
                      </a:lnTo>
                      <a:lnTo>
                        <a:pt x="338" y="316"/>
                      </a:lnTo>
                      <a:lnTo>
                        <a:pt x="373" y="375"/>
                      </a:lnTo>
                      <a:lnTo>
                        <a:pt x="373" y="375"/>
                      </a:lnTo>
                      <a:lnTo>
                        <a:pt x="363" y="378"/>
                      </a:lnTo>
                      <a:lnTo>
                        <a:pt x="341" y="383"/>
                      </a:lnTo>
                      <a:lnTo>
                        <a:pt x="329" y="387"/>
                      </a:lnTo>
                      <a:lnTo>
                        <a:pt x="318" y="388"/>
                      </a:lnTo>
                      <a:lnTo>
                        <a:pt x="307" y="388"/>
                      </a:lnTo>
                      <a:lnTo>
                        <a:pt x="304" y="388"/>
                      </a:lnTo>
                      <a:lnTo>
                        <a:pt x="301" y="387"/>
                      </a:lnTo>
                      <a:lnTo>
                        <a:pt x="301" y="387"/>
                      </a:lnTo>
                      <a:lnTo>
                        <a:pt x="295" y="383"/>
                      </a:lnTo>
                      <a:lnTo>
                        <a:pt x="285" y="381"/>
                      </a:lnTo>
                      <a:lnTo>
                        <a:pt x="261" y="373"/>
                      </a:lnTo>
                      <a:lnTo>
                        <a:pt x="231" y="367"/>
                      </a:lnTo>
                      <a:lnTo>
                        <a:pt x="171" y="304"/>
                      </a:lnTo>
                      <a:lnTo>
                        <a:pt x="128" y="244"/>
                      </a:lnTo>
                      <a:lnTo>
                        <a:pt x="55" y="234"/>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55" name="Freeform 25"/>
                <p:cNvSpPr>
                  <a:spLocks/>
                </p:cNvSpPr>
                <p:nvPr/>
              </p:nvSpPr>
              <p:spPr bwMode="auto">
                <a:xfrm>
                  <a:off x="4868" y="2844"/>
                  <a:ext cx="43" cy="33"/>
                </a:xfrm>
                <a:custGeom>
                  <a:avLst/>
                  <a:gdLst/>
                  <a:ahLst/>
                  <a:cxnLst>
                    <a:cxn ang="0">
                      <a:pos x="9" y="51"/>
                    </a:cxn>
                    <a:cxn ang="0">
                      <a:pos x="0" y="87"/>
                    </a:cxn>
                    <a:cxn ang="0">
                      <a:pos x="51" y="98"/>
                    </a:cxn>
                    <a:cxn ang="0">
                      <a:pos x="103" y="70"/>
                    </a:cxn>
                    <a:cxn ang="0">
                      <a:pos x="127" y="35"/>
                    </a:cxn>
                    <a:cxn ang="0">
                      <a:pos x="123" y="0"/>
                    </a:cxn>
                    <a:cxn ang="0">
                      <a:pos x="83" y="4"/>
                    </a:cxn>
                    <a:cxn ang="0">
                      <a:pos x="75" y="35"/>
                    </a:cxn>
                    <a:cxn ang="0">
                      <a:pos x="9" y="51"/>
                    </a:cxn>
                  </a:cxnLst>
                  <a:rect l="0" t="0" r="r" b="b"/>
                  <a:pathLst>
                    <a:path w="127" h="98">
                      <a:moveTo>
                        <a:pt x="9" y="51"/>
                      </a:moveTo>
                      <a:lnTo>
                        <a:pt x="0" y="87"/>
                      </a:lnTo>
                      <a:lnTo>
                        <a:pt x="51" y="98"/>
                      </a:lnTo>
                      <a:lnTo>
                        <a:pt x="103" y="70"/>
                      </a:lnTo>
                      <a:lnTo>
                        <a:pt x="127" y="35"/>
                      </a:lnTo>
                      <a:lnTo>
                        <a:pt x="123" y="0"/>
                      </a:lnTo>
                      <a:lnTo>
                        <a:pt x="83" y="4"/>
                      </a:lnTo>
                      <a:lnTo>
                        <a:pt x="75" y="35"/>
                      </a:lnTo>
                      <a:lnTo>
                        <a:pt x="9" y="51"/>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56" name="Freeform 26"/>
                <p:cNvSpPr>
                  <a:spLocks/>
                </p:cNvSpPr>
                <p:nvPr/>
              </p:nvSpPr>
              <p:spPr bwMode="auto">
                <a:xfrm>
                  <a:off x="4938" y="2856"/>
                  <a:ext cx="22" cy="15"/>
                </a:xfrm>
                <a:custGeom>
                  <a:avLst/>
                  <a:gdLst/>
                  <a:ahLst/>
                  <a:cxnLst>
                    <a:cxn ang="0">
                      <a:pos x="34" y="45"/>
                    </a:cxn>
                    <a:cxn ang="0">
                      <a:pos x="34" y="45"/>
                    </a:cxn>
                    <a:cxn ang="0">
                      <a:pos x="40" y="44"/>
                    </a:cxn>
                    <a:cxn ang="0">
                      <a:pos x="46" y="43"/>
                    </a:cxn>
                    <a:cxn ang="0">
                      <a:pos x="51" y="42"/>
                    </a:cxn>
                    <a:cxn ang="0">
                      <a:pos x="56" y="38"/>
                    </a:cxn>
                    <a:cxn ang="0">
                      <a:pos x="61" y="35"/>
                    </a:cxn>
                    <a:cxn ang="0">
                      <a:pos x="64" y="31"/>
                    </a:cxn>
                    <a:cxn ang="0">
                      <a:pos x="66" y="26"/>
                    </a:cxn>
                    <a:cxn ang="0">
                      <a:pos x="66" y="23"/>
                    </a:cxn>
                    <a:cxn ang="0">
                      <a:pos x="66" y="23"/>
                    </a:cxn>
                    <a:cxn ang="0">
                      <a:pos x="66" y="18"/>
                    </a:cxn>
                    <a:cxn ang="0">
                      <a:pos x="64" y="14"/>
                    </a:cxn>
                    <a:cxn ang="0">
                      <a:pos x="61" y="10"/>
                    </a:cxn>
                    <a:cxn ang="0">
                      <a:pos x="56" y="6"/>
                    </a:cxn>
                    <a:cxn ang="0">
                      <a:pos x="51" y="4"/>
                    </a:cxn>
                    <a:cxn ang="0">
                      <a:pos x="46" y="1"/>
                    </a:cxn>
                    <a:cxn ang="0">
                      <a:pos x="40" y="0"/>
                    </a:cxn>
                    <a:cxn ang="0">
                      <a:pos x="34" y="0"/>
                    </a:cxn>
                    <a:cxn ang="0">
                      <a:pos x="34" y="0"/>
                    </a:cxn>
                    <a:cxn ang="0">
                      <a:pos x="26" y="0"/>
                    </a:cxn>
                    <a:cxn ang="0">
                      <a:pos x="20" y="1"/>
                    </a:cxn>
                    <a:cxn ang="0">
                      <a:pos x="15" y="4"/>
                    </a:cxn>
                    <a:cxn ang="0">
                      <a:pos x="10" y="6"/>
                    </a:cxn>
                    <a:cxn ang="0">
                      <a:pos x="5" y="10"/>
                    </a:cxn>
                    <a:cxn ang="0">
                      <a:pos x="2" y="14"/>
                    </a:cxn>
                    <a:cxn ang="0">
                      <a:pos x="0" y="18"/>
                    </a:cxn>
                    <a:cxn ang="0">
                      <a:pos x="0" y="23"/>
                    </a:cxn>
                    <a:cxn ang="0">
                      <a:pos x="0" y="23"/>
                    </a:cxn>
                    <a:cxn ang="0">
                      <a:pos x="0" y="26"/>
                    </a:cxn>
                    <a:cxn ang="0">
                      <a:pos x="2" y="31"/>
                    </a:cxn>
                    <a:cxn ang="0">
                      <a:pos x="5" y="35"/>
                    </a:cxn>
                    <a:cxn ang="0">
                      <a:pos x="10" y="38"/>
                    </a:cxn>
                    <a:cxn ang="0">
                      <a:pos x="15" y="42"/>
                    </a:cxn>
                    <a:cxn ang="0">
                      <a:pos x="20" y="43"/>
                    </a:cxn>
                    <a:cxn ang="0">
                      <a:pos x="26" y="44"/>
                    </a:cxn>
                    <a:cxn ang="0">
                      <a:pos x="34" y="45"/>
                    </a:cxn>
                    <a:cxn ang="0">
                      <a:pos x="34" y="45"/>
                    </a:cxn>
                  </a:cxnLst>
                  <a:rect l="0" t="0" r="r" b="b"/>
                  <a:pathLst>
                    <a:path w="66" h="45">
                      <a:moveTo>
                        <a:pt x="34" y="45"/>
                      </a:moveTo>
                      <a:lnTo>
                        <a:pt x="34" y="45"/>
                      </a:lnTo>
                      <a:lnTo>
                        <a:pt x="40" y="44"/>
                      </a:lnTo>
                      <a:lnTo>
                        <a:pt x="46" y="43"/>
                      </a:lnTo>
                      <a:lnTo>
                        <a:pt x="51" y="42"/>
                      </a:lnTo>
                      <a:lnTo>
                        <a:pt x="56" y="38"/>
                      </a:lnTo>
                      <a:lnTo>
                        <a:pt x="61" y="35"/>
                      </a:lnTo>
                      <a:lnTo>
                        <a:pt x="64" y="31"/>
                      </a:lnTo>
                      <a:lnTo>
                        <a:pt x="66" y="26"/>
                      </a:lnTo>
                      <a:lnTo>
                        <a:pt x="66" y="23"/>
                      </a:lnTo>
                      <a:lnTo>
                        <a:pt x="66" y="23"/>
                      </a:lnTo>
                      <a:lnTo>
                        <a:pt x="66" y="18"/>
                      </a:lnTo>
                      <a:lnTo>
                        <a:pt x="64" y="14"/>
                      </a:lnTo>
                      <a:lnTo>
                        <a:pt x="61" y="10"/>
                      </a:lnTo>
                      <a:lnTo>
                        <a:pt x="56" y="6"/>
                      </a:lnTo>
                      <a:lnTo>
                        <a:pt x="51" y="4"/>
                      </a:lnTo>
                      <a:lnTo>
                        <a:pt x="46" y="1"/>
                      </a:lnTo>
                      <a:lnTo>
                        <a:pt x="40" y="0"/>
                      </a:lnTo>
                      <a:lnTo>
                        <a:pt x="34" y="0"/>
                      </a:lnTo>
                      <a:lnTo>
                        <a:pt x="34" y="0"/>
                      </a:lnTo>
                      <a:lnTo>
                        <a:pt x="26" y="0"/>
                      </a:lnTo>
                      <a:lnTo>
                        <a:pt x="20" y="1"/>
                      </a:lnTo>
                      <a:lnTo>
                        <a:pt x="15" y="4"/>
                      </a:lnTo>
                      <a:lnTo>
                        <a:pt x="10" y="6"/>
                      </a:lnTo>
                      <a:lnTo>
                        <a:pt x="5" y="10"/>
                      </a:lnTo>
                      <a:lnTo>
                        <a:pt x="2" y="14"/>
                      </a:lnTo>
                      <a:lnTo>
                        <a:pt x="0" y="18"/>
                      </a:lnTo>
                      <a:lnTo>
                        <a:pt x="0" y="23"/>
                      </a:lnTo>
                      <a:lnTo>
                        <a:pt x="0" y="23"/>
                      </a:lnTo>
                      <a:lnTo>
                        <a:pt x="0" y="26"/>
                      </a:lnTo>
                      <a:lnTo>
                        <a:pt x="2" y="31"/>
                      </a:lnTo>
                      <a:lnTo>
                        <a:pt x="5" y="35"/>
                      </a:lnTo>
                      <a:lnTo>
                        <a:pt x="10" y="38"/>
                      </a:lnTo>
                      <a:lnTo>
                        <a:pt x="15" y="42"/>
                      </a:lnTo>
                      <a:lnTo>
                        <a:pt x="20" y="43"/>
                      </a:lnTo>
                      <a:lnTo>
                        <a:pt x="26" y="44"/>
                      </a:lnTo>
                      <a:lnTo>
                        <a:pt x="34" y="45"/>
                      </a:lnTo>
                      <a:lnTo>
                        <a:pt x="34" y="45"/>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57" name="Freeform 27"/>
                <p:cNvSpPr>
                  <a:spLocks/>
                </p:cNvSpPr>
                <p:nvPr/>
              </p:nvSpPr>
              <p:spPr bwMode="auto">
                <a:xfrm>
                  <a:off x="2716" y="2106"/>
                  <a:ext cx="58" cy="112"/>
                </a:xfrm>
                <a:custGeom>
                  <a:avLst/>
                  <a:gdLst/>
                  <a:ahLst/>
                  <a:cxnLst>
                    <a:cxn ang="0">
                      <a:pos x="99" y="335"/>
                    </a:cxn>
                    <a:cxn ang="0">
                      <a:pos x="71" y="334"/>
                    </a:cxn>
                    <a:cxn ang="0">
                      <a:pos x="60" y="284"/>
                    </a:cxn>
                    <a:cxn ang="0">
                      <a:pos x="20" y="267"/>
                    </a:cxn>
                    <a:cxn ang="0">
                      <a:pos x="0" y="216"/>
                    </a:cxn>
                    <a:cxn ang="0">
                      <a:pos x="12" y="168"/>
                    </a:cxn>
                    <a:cxn ang="0">
                      <a:pos x="55" y="153"/>
                    </a:cxn>
                    <a:cxn ang="0">
                      <a:pos x="32" y="117"/>
                    </a:cxn>
                    <a:cxn ang="0">
                      <a:pos x="40" y="82"/>
                    </a:cxn>
                    <a:cxn ang="0">
                      <a:pos x="60" y="82"/>
                    </a:cxn>
                    <a:cxn ang="0">
                      <a:pos x="51" y="23"/>
                    </a:cxn>
                    <a:cxn ang="0">
                      <a:pos x="81" y="1"/>
                    </a:cxn>
                    <a:cxn ang="0">
                      <a:pos x="105" y="0"/>
                    </a:cxn>
                    <a:cxn ang="0">
                      <a:pos x="128" y="15"/>
                    </a:cxn>
                    <a:cxn ang="0">
                      <a:pos x="165" y="31"/>
                    </a:cxn>
                    <a:cxn ang="0">
                      <a:pos x="153" y="66"/>
                    </a:cxn>
                    <a:cxn ang="0">
                      <a:pos x="170" y="94"/>
                    </a:cxn>
                    <a:cxn ang="0">
                      <a:pos x="165" y="151"/>
                    </a:cxn>
                    <a:cxn ang="0">
                      <a:pos x="133" y="159"/>
                    </a:cxn>
                    <a:cxn ang="0">
                      <a:pos x="129" y="203"/>
                    </a:cxn>
                    <a:cxn ang="0">
                      <a:pos x="157" y="213"/>
                    </a:cxn>
                    <a:cxn ang="0">
                      <a:pos x="174" y="235"/>
                    </a:cxn>
                    <a:cxn ang="0">
                      <a:pos x="167" y="308"/>
                    </a:cxn>
                    <a:cxn ang="0">
                      <a:pos x="143" y="314"/>
                    </a:cxn>
                    <a:cxn ang="0">
                      <a:pos x="99" y="335"/>
                    </a:cxn>
                  </a:cxnLst>
                  <a:rect l="0" t="0" r="r" b="b"/>
                  <a:pathLst>
                    <a:path w="174" h="335">
                      <a:moveTo>
                        <a:pt x="99" y="335"/>
                      </a:moveTo>
                      <a:lnTo>
                        <a:pt x="71" y="334"/>
                      </a:lnTo>
                      <a:lnTo>
                        <a:pt x="60" y="284"/>
                      </a:lnTo>
                      <a:lnTo>
                        <a:pt x="20" y="267"/>
                      </a:lnTo>
                      <a:lnTo>
                        <a:pt x="0" y="216"/>
                      </a:lnTo>
                      <a:lnTo>
                        <a:pt x="12" y="168"/>
                      </a:lnTo>
                      <a:lnTo>
                        <a:pt x="55" y="153"/>
                      </a:lnTo>
                      <a:lnTo>
                        <a:pt x="32" y="117"/>
                      </a:lnTo>
                      <a:lnTo>
                        <a:pt x="40" y="82"/>
                      </a:lnTo>
                      <a:lnTo>
                        <a:pt x="60" y="82"/>
                      </a:lnTo>
                      <a:lnTo>
                        <a:pt x="51" y="23"/>
                      </a:lnTo>
                      <a:lnTo>
                        <a:pt x="81" y="1"/>
                      </a:lnTo>
                      <a:lnTo>
                        <a:pt x="105" y="0"/>
                      </a:lnTo>
                      <a:lnTo>
                        <a:pt x="128" y="15"/>
                      </a:lnTo>
                      <a:lnTo>
                        <a:pt x="165" y="31"/>
                      </a:lnTo>
                      <a:lnTo>
                        <a:pt x="153" y="66"/>
                      </a:lnTo>
                      <a:lnTo>
                        <a:pt x="170" y="94"/>
                      </a:lnTo>
                      <a:lnTo>
                        <a:pt x="165" y="151"/>
                      </a:lnTo>
                      <a:lnTo>
                        <a:pt x="133" y="159"/>
                      </a:lnTo>
                      <a:lnTo>
                        <a:pt x="129" y="203"/>
                      </a:lnTo>
                      <a:lnTo>
                        <a:pt x="157" y="213"/>
                      </a:lnTo>
                      <a:lnTo>
                        <a:pt x="174" y="235"/>
                      </a:lnTo>
                      <a:lnTo>
                        <a:pt x="167" y="308"/>
                      </a:lnTo>
                      <a:lnTo>
                        <a:pt x="143" y="314"/>
                      </a:lnTo>
                      <a:lnTo>
                        <a:pt x="99" y="335"/>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58" name="Freeform 28"/>
                <p:cNvSpPr>
                  <a:spLocks/>
                </p:cNvSpPr>
                <p:nvPr/>
              </p:nvSpPr>
              <p:spPr bwMode="auto">
                <a:xfrm>
                  <a:off x="3798" y="2242"/>
                  <a:ext cx="128" cy="67"/>
                </a:xfrm>
                <a:custGeom>
                  <a:avLst/>
                  <a:gdLst/>
                  <a:ahLst/>
                  <a:cxnLst>
                    <a:cxn ang="0">
                      <a:pos x="0" y="0"/>
                    </a:cxn>
                    <a:cxn ang="0">
                      <a:pos x="51" y="2"/>
                    </a:cxn>
                    <a:cxn ang="0">
                      <a:pos x="90" y="41"/>
                    </a:cxn>
                    <a:cxn ang="0">
                      <a:pos x="138" y="64"/>
                    </a:cxn>
                    <a:cxn ang="0">
                      <a:pos x="153" y="31"/>
                    </a:cxn>
                    <a:cxn ang="0">
                      <a:pos x="158" y="83"/>
                    </a:cxn>
                    <a:cxn ang="0">
                      <a:pos x="193" y="103"/>
                    </a:cxn>
                    <a:cxn ang="0">
                      <a:pos x="238" y="127"/>
                    </a:cxn>
                    <a:cxn ang="0">
                      <a:pos x="340" y="134"/>
                    </a:cxn>
                    <a:cxn ang="0">
                      <a:pos x="383" y="150"/>
                    </a:cxn>
                    <a:cxn ang="0">
                      <a:pos x="359" y="197"/>
                    </a:cxn>
                    <a:cxn ang="0">
                      <a:pos x="315" y="197"/>
                    </a:cxn>
                    <a:cxn ang="0">
                      <a:pos x="265" y="202"/>
                    </a:cxn>
                    <a:cxn ang="0">
                      <a:pos x="224" y="178"/>
                    </a:cxn>
                    <a:cxn ang="0">
                      <a:pos x="169" y="166"/>
                    </a:cxn>
                    <a:cxn ang="0">
                      <a:pos x="98" y="138"/>
                    </a:cxn>
                    <a:cxn ang="0">
                      <a:pos x="42" y="123"/>
                    </a:cxn>
                    <a:cxn ang="0">
                      <a:pos x="7" y="79"/>
                    </a:cxn>
                    <a:cxn ang="0">
                      <a:pos x="0" y="0"/>
                    </a:cxn>
                  </a:cxnLst>
                  <a:rect l="0" t="0" r="r" b="b"/>
                  <a:pathLst>
                    <a:path w="383" h="202">
                      <a:moveTo>
                        <a:pt x="0" y="0"/>
                      </a:moveTo>
                      <a:lnTo>
                        <a:pt x="51" y="2"/>
                      </a:lnTo>
                      <a:lnTo>
                        <a:pt x="90" y="41"/>
                      </a:lnTo>
                      <a:lnTo>
                        <a:pt x="138" y="64"/>
                      </a:lnTo>
                      <a:lnTo>
                        <a:pt x="153" y="31"/>
                      </a:lnTo>
                      <a:lnTo>
                        <a:pt x="158" y="83"/>
                      </a:lnTo>
                      <a:lnTo>
                        <a:pt x="193" y="103"/>
                      </a:lnTo>
                      <a:lnTo>
                        <a:pt x="238" y="127"/>
                      </a:lnTo>
                      <a:lnTo>
                        <a:pt x="340" y="134"/>
                      </a:lnTo>
                      <a:lnTo>
                        <a:pt x="383" y="150"/>
                      </a:lnTo>
                      <a:lnTo>
                        <a:pt x="359" y="197"/>
                      </a:lnTo>
                      <a:lnTo>
                        <a:pt x="315" y="197"/>
                      </a:lnTo>
                      <a:lnTo>
                        <a:pt x="265" y="202"/>
                      </a:lnTo>
                      <a:lnTo>
                        <a:pt x="224" y="178"/>
                      </a:lnTo>
                      <a:lnTo>
                        <a:pt x="169" y="166"/>
                      </a:lnTo>
                      <a:lnTo>
                        <a:pt x="98" y="138"/>
                      </a:lnTo>
                      <a:lnTo>
                        <a:pt x="42" y="123"/>
                      </a:lnTo>
                      <a:lnTo>
                        <a:pt x="7" y="79"/>
                      </a:lnTo>
                      <a:lnTo>
                        <a:pt x="0" y="0"/>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59" name="Freeform 29"/>
                <p:cNvSpPr>
                  <a:spLocks/>
                </p:cNvSpPr>
                <p:nvPr/>
              </p:nvSpPr>
              <p:spPr bwMode="auto">
                <a:xfrm>
                  <a:off x="3798" y="2242"/>
                  <a:ext cx="128" cy="67"/>
                </a:xfrm>
                <a:custGeom>
                  <a:avLst/>
                  <a:gdLst/>
                  <a:ahLst/>
                  <a:cxnLst>
                    <a:cxn ang="0">
                      <a:pos x="0" y="0"/>
                    </a:cxn>
                    <a:cxn ang="0">
                      <a:pos x="51" y="2"/>
                    </a:cxn>
                    <a:cxn ang="0">
                      <a:pos x="90" y="41"/>
                    </a:cxn>
                    <a:cxn ang="0">
                      <a:pos x="138" y="64"/>
                    </a:cxn>
                    <a:cxn ang="0">
                      <a:pos x="153" y="31"/>
                    </a:cxn>
                    <a:cxn ang="0">
                      <a:pos x="158" y="83"/>
                    </a:cxn>
                    <a:cxn ang="0">
                      <a:pos x="193" y="103"/>
                    </a:cxn>
                    <a:cxn ang="0">
                      <a:pos x="238" y="127"/>
                    </a:cxn>
                    <a:cxn ang="0">
                      <a:pos x="340" y="134"/>
                    </a:cxn>
                    <a:cxn ang="0">
                      <a:pos x="383" y="150"/>
                    </a:cxn>
                    <a:cxn ang="0">
                      <a:pos x="359" y="197"/>
                    </a:cxn>
                    <a:cxn ang="0">
                      <a:pos x="315" y="197"/>
                    </a:cxn>
                    <a:cxn ang="0">
                      <a:pos x="265" y="202"/>
                    </a:cxn>
                    <a:cxn ang="0">
                      <a:pos x="224" y="178"/>
                    </a:cxn>
                    <a:cxn ang="0">
                      <a:pos x="169" y="166"/>
                    </a:cxn>
                    <a:cxn ang="0">
                      <a:pos x="98" y="138"/>
                    </a:cxn>
                    <a:cxn ang="0">
                      <a:pos x="42" y="123"/>
                    </a:cxn>
                    <a:cxn ang="0">
                      <a:pos x="7" y="79"/>
                    </a:cxn>
                    <a:cxn ang="0">
                      <a:pos x="0" y="0"/>
                    </a:cxn>
                  </a:cxnLst>
                  <a:rect l="0" t="0" r="r" b="b"/>
                  <a:pathLst>
                    <a:path w="383" h="202">
                      <a:moveTo>
                        <a:pt x="0" y="0"/>
                      </a:moveTo>
                      <a:lnTo>
                        <a:pt x="51" y="2"/>
                      </a:lnTo>
                      <a:lnTo>
                        <a:pt x="90" y="41"/>
                      </a:lnTo>
                      <a:lnTo>
                        <a:pt x="138" y="64"/>
                      </a:lnTo>
                      <a:lnTo>
                        <a:pt x="153" y="31"/>
                      </a:lnTo>
                      <a:lnTo>
                        <a:pt x="158" y="83"/>
                      </a:lnTo>
                      <a:lnTo>
                        <a:pt x="193" y="103"/>
                      </a:lnTo>
                      <a:lnTo>
                        <a:pt x="238" y="127"/>
                      </a:lnTo>
                      <a:lnTo>
                        <a:pt x="340" y="134"/>
                      </a:lnTo>
                      <a:lnTo>
                        <a:pt x="383" y="150"/>
                      </a:lnTo>
                      <a:lnTo>
                        <a:pt x="359" y="197"/>
                      </a:lnTo>
                      <a:lnTo>
                        <a:pt x="315" y="197"/>
                      </a:lnTo>
                      <a:lnTo>
                        <a:pt x="265" y="202"/>
                      </a:lnTo>
                      <a:lnTo>
                        <a:pt x="224" y="178"/>
                      </a:lnTo>
                      <a:lnTo>
                        <a:pt x="169" y="166"/>
                      </a:lnTo>
                      <a:lnTo>
                        <a:pt x="98" y="138"/>
                      </a:lnTo>
                      <a:lnTo>
                        <a:pt x="42" y="123"/>
                      </a:lnTo>
                      <a:lnTo>
                        <a:pt x="7" y="79"/>
                      </a:lnTo>
                      <a:lnTo>
                        <a:pt x="0" y="0"/>
                      </a:lnTo>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60" name="Freeform 30"/>
                <p:cNvSpPr>
                  <a:spLocks/>
                </p:cNvSpPr>
                <p:nvPr/>
              </p:nvSpPr>
              <p:spPr bwMode="auto">
                <a:xfrm>
                  <a:off x="4077" y="2402"/>
                  <a:ext cx="119" cy="208"/>
                </a:xfrm>
                <a:custGeom>
                  <a:avLst/>
                  <a:gdLst/>
                  <a:ahLst/>
                  <a:cxnLst>
                    <a:cxn ang="0">
                      <a:pos x="43" y="561"/>
                    </a:cxn>
                    <a:cxn ang="0">
                      <a:pos x="63" y="530"/>
                    </a:cxn>
                    <a:cxn ang="0">
                      <a:pos x="94" y="462"/>
                    </a:cxn>
                    <a:cxn ang="0">
                      <a:pos x="55" y="427"/>
                    </a:cxn>
                    <a:cxn ang="0">
                      <a:pos x="39" y="368"/>
                    </a:cxn>
                    <a:cxn ang="0">
                      <a:pos x="35" y="328"/>
                    </a:cxn>
                    <a:cxn ang="0">
                      <a:pos x="48" y="249"/>
                    </a:cxn>
                    <a:cxn ang="0">
                      <a:pos x="11" y="202"/>
                    </a:cxn>
                    <a:cxn ang="0">
                      <a:pos x="0" y="171"/>
                    </a:cxn>
                    <a:cxn ang="0">
                      <a:pos x="4" y="87"/>
                    </a:cxn>
                    <a:cxn ang="0">
                      <a:pos x="52" y="68"/>
                    </a:cxn>
                    <a:cxn ang="0">
                      <a:pos x="79" y="44"/>
                    </a:cxn>
                    <a:cxn ang="0">
                      <a:pos x="99" y="0"/>
                    </a:cxn>
                    <a:cxn ang="0">
                      <a:pos x="107" y="40"/>
                    </a:cxn>
                    <a:cxn ang="0">
                      <a:pos x="118" y="87"/>
                    </a:cxn>
                    <a:cxn ang="0">
                      <a:pos x="142" y="107"/>
                    </a:cxn>
                    <a:cxn ang="0">
                      <a:pos x="173" y="123"/>
                    </a:cxn>
                    <a:cxn ang="0">
                      <a:pos x="221" y="182"/>
                    </a:cxn>
                    <a:cxn ang="0">
                      <a:pos x="256" y="151"/>
                    </a:cxn>
                    <a:cxn ang="0">
                      <a:pos x="293" y="190"/>
                    </a:cxn>
                    <a:cxn ang="0">
                      <a:pos x="316" y="254"/>
                    </a:cxn>
                    <a:cxn ang="0">
                      <a:pos x="332" y="289"/>
                    </a:cxn>
                    <a:cxn ang="0">
                      <a:pos x="355" y="293"/>
                    </a:cxn>
                    <a:cxn ang="0">
                      <a:pos x="355" y="368"/>
                    </a:cxn>
                    <a:cxn ang="0">
                      <a:pos x="308" y="375"/>
                    </a:cxn>
                    <a:cxn ang="0">
                      <a:pos x="265" y="348"/>
                    </a:cxn>
                    <a:cxn ang="0">
                      <a:pos x="221" y="392"/>
                    </a:cxn>
                    <a:cxn ang="0">
                      <a:pos x="201" y="447"/>
                    </a:cxn>
                    <a:cxn ang="0">
                      <a:pos x="155" y="439"/>
                    </a:cxn>
                    <a:cxn ang="0">
                      <a:pos x="126" y="535"/>
                    </a:cxn>
                    <a:cxn ang="0">
                      <a:pos x="153" y="585"/>
                    </a:cxn>
                    <a:cxn ang="0">
                      <a:pos x="113" y="624"/>
                    </a:cxn>
                    <a:cxn ang="0">
                      <a:pos x="79" y="601"/>
                    </a:cxn>
                    <a:cxn ang="0">
                      <a:pos x="43" y="561"/>
                    </a:cxn>
                  </a:cxnLst>
                  <a:rect l="0" t="0" r="r" b="b"/>
                  <a:pathLst>
                    <a:path w="355" h="624">
                      <a:moveTo>
                        <a:pt x="43" y="561"/>
                      </a:moveTo>
                      <a:lnTo>
                        <a:pt x="63" y="530"/>
                      </a:lnTo>
                      <a:lnTo>
                        <a:pt x="94" y="462"/>
                      </a:lnTo>
                      <a:lnTo>
                        <a:pt x="55" y="427"/>
                      </a:lnTo>
                      <a:lnTo>
                        <a:pt x="39" y="368"/>
                      </a:lnTo>
                      <a:lnTo>
                        <a:pt x="35" y="328"/>
                      </a:lnTo>
                      <a:lnTo>
                        <a:pt x="48" y="249"/>
                      </a:lnTo>
                      <a:lnTo>
                        <a:pt x="11" y="202"/>
                      </a:lnTo>
                      <a:lnTo>
                        <a:pt x="0" y="171"/>
                      </a:lnTo>
                      <a:lnTo>
                        <a:pt x="4" y="87"/>
                      </a:lnTo>
                      <a:lnTo>
                        <a:pt x="52" y="68"/>
                      </a:lnTo>
                      <a:lnTo>
                        <a:pt x="79" y="44"/>
                      </a:lnTo>
                      <a:lnTo>
                        <a:pt x="99" y="0"/>
                      </a:lnTo>
                      <a:lnTo>
                        <a:pt x="107" y="40"/>
                      </a:lnTo>
                      <a:lnTo>
                        <a:pt x="118" y="87"/>
                      </a:lnTo>
                      <a:lnTo>
                        <a:pt x="142" y="107"/>
                      </a:lnTo>
                      <a:lnTo>
                        <a:pt x="173" y="123"/>
                      </a:lnTo>
                      <a:lnTo>
                        <a:pt x="221" y="182"/>
                      </a:lnTo>
                      <a:lnTo>
                        <a:pt x="256" y="151"/>
                      </a:lnTo>
                      <a:lnTo>
                        <a:pt x="293" y="190"/>
                      </a:lnTo>
                      <a:lnTo>
                        <a:pt x="316" y="254"/>
                      </a:lnTo>
                      <a:lnTo>
                        <a:pt x="332" y="289"/>
                      </a:lnTo>
                      <a:lnTo>
                        <a:pt x="355" y="293"/>
                      </a:lnTo>
                      <a:lnTo>
                        <a:pt x="355" y="368"/>
                      </a:lnTo>
                      <a:lnTo>
                        <a:pt x="308" y="375"/>
                      </a:lnTo>
                      <a:lnTo>
                        <a:pt x="265" y="348"/>
                      </a:lnTo>
                      <a:lnTo>
                        <a:pt x="221" y="392"/>
                      </a:lnTo>
                      <a:lnTo>
                        <a:pt x="201" y="447"/>
                      </a:lnTo>
                      <a:lnTo>
                        <a:pt x="155" y="439"/>
                      </a:lnTo>
                      <a:lnTo>
                        <a:pt x="126" y="535"/>
                      </a:lnTo>
                      <a:lnTo>
                        <a:pt x="153" y="585"/>
                      </a:lnTo>
                      <a:lnTo>
                        <a:pt x="113" y="624"/>
                      </a:lnTo>
                      <a:lnTo>
                        <a:pt x="79" y="601"/>
                      </a:lnTo>
                      <a:lnTo>
                        <a:pt x="43" y="561"/>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62" name="Freeform 32"/>
                <p:cNvSpPr>
                  <a:spLocks/>
                </p:cNvSpPr>
                <p:nvPr/>
              </p:nvSpPr>
              <p:spPr bwMode="auto">
                <a:xfrm>
                  <a:off x="3359" y="1370"/>
                  <a:ext cx="35" cy="16"/>
                </a:xfrm>
                <a:custGeom>
                  <a:avLst/>
                  <a:gdLst/>
                  <a:ahLst/>
                  <a:cxnLst>
                    <a:cxn ang="0">
                      <a:pos x="88" y="15"/>
                    </a:cxn>
                    <a:cxn ang="0">
                      <a:pos x="44" y="0"/>
                    </a:cxn>
                    <a:cxn ang="0">
                      <a:pos x="0" y="39"/>
                    </a:cxn>
                    <a:cxn ang="0">
                      <a:pos x="32" y="43"/>
                    </a:cxn>
                    <a:cxn ang="0">
                      <a:pos x="103" y="50"/>
                    </a:cxn>
                    <a:cxn ang="0">
                      <a:pos x="88" y="15"/>
                    </a:cxn>
                  </a:cxnLst>
                  <a:rect l="0" t="0" r="r" b="b"/>
                  <a:pathLst>
                    <a:path w="103" h="50">
                      <a:moveTo>
                        <a:pt x="88" y="15"/>
                      </a:moveTo>
                      <a:lnTo>
                        <a:pt x="44" y="0"/>
                      </a:lnTo>
                      <a:lnTo>
                        <a:pt x="0" y="39"/>
                      </a:lnTo>
                      <a:lnTo>
                        <a:pt x="32" y="43"/>
                      </a:lnTo>
                      <a:lnTo>
                        <a:pt x="103" y="50"/>
                      </a:lnTo>
                      <a:lnTo>
                        <a:pt x="88" y="15"/>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64" name="Freeform 34"/>
                <p:cNvSpPr>
                  <a:spLocks/>
                </p:cNvSpPr>
                <p:nvPr/>
              </p:nvSpPr>
              <p:spPr bwMode="auto">
                <a:xfrm>
                  <a:off x="3515" y="1259"/>
                  <a:ext cx="9" cy="17"/>
                </a:xfrm>
                <a:custGeom>
                  <a:avLst/>
                  <a:gdLst/>
                  <a:ahLst/>
                  <a:cxnLst>
                    <a:cxn ang="0">
                      <a:pos x="14" y="50"/>
                    </a:cxn>
                    <a:cxn ang="0">
                      <a:pos x="14" y="50"/>
                    </a:cxn>
                    <a:cxn ang="0">
                      <a:pos x="16" y="49"/>
                    </a:cxn>
                    <a:cxn ang="0">
                      <a:pos x="19" y="47"/>
                    </a:cxn>
                    <a:cxn ang="0">
                      <a:pos x="24" y="42"/>
                    </a:cxn>
                    <a:cxn ang="0">
                      <a:pos x="26" y="34"/>
                    </a:cxn>
                    <a:cxn ang="0">
                      <a:pos x="27" y="25"/>
                    </a:cxn>
                    <a:cxn ang="0">
                      <a:pos x="27" y="25"/>
                    </a:cxn>
                    <a:cxn ang="0">
                      <a:pos x="26" y="15"/>
                    </a:cxn>
                    <a:cxn ang="0">
                      <a:pos x="24" y="6"/>
                    </a:cxn>
                    <a:cxn ang="0">
                      <a:pos x="19" y="1"/>
                    </a:cxn>
                    <a:cxn ang="0">
                      <a:pos x="16" y="0"/>
                    </a:cxn>
                    <a:cxn ang="0">
                      <a:pos x="14" y="0"/>
                    </a:cxn>
                    <a:cxn ang="0">
                      <a:pos x="14" y="0"/>
                    </a:cxn>
                    <a:cxn ang="0">
                      <a:pos x="11" y="0"/>
                    </a:cxn>
                    <a:cxn ang="0">
                      <a:pos x="9" y="1"/>
                    </a:cxn>
                    <a:cxn ang="0">
                      <a:pos x="3" y="6"/>
                    </a:cxn>
                    <a:cxn ang="0">
                      <a:pos x="1" y="15"/>
                    </a:cxn>
                    <a:cxn ang="0">
                      <a:pos x="0" y="25"/>
                    </a:cxn>
                    <a:cxn ang="0">
                      <a:pos x="0" y="25"/>
                    </a:cxn>
                    <a:cxn ang="0">
                      <a:pos x="1" y="34"/>
                    </a:cxn>
                    <a:cxn ang="0">
                      <a:pos x="3" y="42"/>
                    </a:cxn>
                    <a:cxn ang="0">
                      <a:pos x="9" y="47"/>
                    </a:cxn>
                    <a:cxn ang="0">
                      <a:pos x="11" y="49"/>
                    </a:cxn>
                    <a:cxn ang="0">
                      <a:pos x="14" y="50"/>
                    </a:cxn>
                    <a:cxn ang="0">
                      <a:pos x="14" y="50"/>
                    </a:cxn>
                  </a:cxnLst>
                  <a:rect l="0" t="0" r="r" b="b"/>
                  <a:pathLst>
                    <a:path w="27" h="50">
                      <a:moveTo>
                        <a:pt x="14" y="50"/>
                      </a:moveTo>
                      <a:lnTo>
                        <a:pt x="14" y="50"/>
                      </a:lnTo>
                      <a:lnTo>
                        <a:pt x="16" y="49"/>
                      </a:lnTo>
                      <a:lnTo>
                        <a:pt x="19" y="47"/>
                      </a:lnTo>
                      <a:lnTo>
                        <a:pt x="24" y="42"/>
                      </a:lnTo>
                      <a:lnTo>
                        <a:pt x="26" y="34"/>
                      </a:lnTo>
                      <a:lnTo>
                        <a:pt x="27" y="25"/>
                      </a:lnTo>
                      <a:lnTo>
                        <a:pt x="27" y="25"/>
                      </a:lnTo>
                      <a:lnTo>
                        <a:pt x="26" y="15"/>
                      </a:lnTo>
                      <a:lnTo>
                        <a:pt x="24" y="6"/>
                      </a:lnTo>
                      <a:lnTo>
                        <a:pt x="19" y="1"/>
                      </a:lnTo>
                      <a:lnTo>
                        <a:pt x="16" y="0"/>
                      </a:lnTo>
                      <a:lnTo>
                        <a:pt x="14" y="0"/>
                      </a:lnTo>
                      <a:lnTo>
                        <a:pt x="14" y="0"/>
                      </a:lnTo>
                      <a:lnTo>
                        <a:pt x="11" y="0"/>
                      </a:lnTo>
                      <a:lnTo>
                        <a:pt x="9" y="1"/>
                      </a:lnTo>
                      <a:lnTo>
                        <a:pt x="3" y="6"/>
                      </a:lnTo>
                      <a:lnTo>
                        <a:pt x="1" y="15"/>
                      </a:lnTo>
                      <a:lnTo>
                        <a:pt x="0" y="25"/>
                      </a:lnTo>
                      <a:lnTo>
                        <a:pt x="0" y="25"/>
                      </a:lnTo>
                      <a:lnTo>
                        <a:pt x="1" y="34"/>
                      </a:lnTo>
                      <a:lnTo>
                        <a:pt x="3" y="42"/>
                      </a:lnTo>
                      <a:lnTo>
                        <a:pt x="9" y="47"/>
                      </a:lnTo>
                      <a:lnTo>
                        <a:pt x="11" y="49"/>
                      </a:lnTo>
                      <a:lnTo>
                        <a:pt x="14" y="50"/>
                      </a:lnTo>
                      <a:lnTo>
                        <a:pt x="14" y="50"/>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71" name="Freeform 41"/>
                <p:cNvSpPr>
                  <a:spLocks/>
                </p:cNvSpPr>
                <p:nvPr/>
              </p:nvSpPr>
              <p:spPr bwMode="auto">
                <a:xfrm>
                  <a:off x="1227" y="2476"/>
                  <a:ext cx="53" cy="65"/>
                </a:xfrm>
                <a:custGeom>
                  <a:avLst/>
                  <a:gdLst/>
                  <a:ahLst/>
                  <a:cxnLst>
                    <a:cxn ang="0">
                      <a:pos x="0" y="155"/>
                    </a:cxn>
                    <a:cxn ang="0">
                      <a:pos x="20" y="99"/>
                    </a:cxn>
                    <a:cxn ang="0">
                      <a:pos x="60" y="87"/>
                    </a:cxn>
                    <a:cxn ang="0">
                      <a:pos x="68" y="32"/>
                    </a:cxn>
                    <a:cxn ang="0">
                      <a:pos x="138" y="0"/>
                    </a:cxn>
                    <a:cxn ang="0">
                      <a:pos x="133" y="60"/>
                    </a:cxn>
                    <a:cxn ang="0">
                      <a:pos x="133" y="104"/>
                    </a:cxn>
                    <a:cxn ang="0">
                      <a:pos x="158" y="111"/>
                    </a:cxn>
                    <a:cxn ang="0">
                      <a:pos x="151" y="150"/>
                    </a:cxn>
                    <a:cxn ang="0">
                      <a:pos x="119" y="150"/>
                    </a:cxn>
                    <a:cxn ang="0">
                      <a:pos x="110" y="194"/>
                    </a:cxn>
                    <a:cxn ang="0">
                      <a:pos x="46" y="191"/>
                    </a:cxn>
                    <a:cxn ang="0">
                      <a:pos x="0" y="155"/>
                    </a:cxn>
                  </a:cxnLst>
                  <a:rect l="0" t="0" r="r" b="b"/>
                  <a:pathLst>
                    <a:path w="158" h="194">
                      <a:moveTo>
                        <a:pt x="0" y="155"/>
                      </a:moveTo>
                      <a:lnTo>
                        <a:pt x="20" y="99"/>
                      </a:lnTo>
                      <a:lnTo>
                        <a:pt x="60" y="87"/>
                      </a:lnTo>
                      <a:lnTo>
                        <a:pt x="68" y="32"/>
                      </a:lnTo>
                      <a:lnTo>
                        <a:pt x="138" y="0"/>
                      </a:lnTo>
                      <a:lnTo>
                        <a:pt x="133" y="60"/>
                      </a:lnTo>
                      <a:lnTo>
                        <a:pt x="133" y="104"/>
                      </a:lnTo>
                      <a:lnTo>
                        <a:pt x="158" y="111"/>
                      </a:lnTo>
                      <a:lnTo>
                        <a:pt x="151" y="150"/>
                      </a:lnTo>
                      <a:lnTo>
                        <a:pt x="119" y="150"/>
                      </a:lnTo>
                      <a:lnTo>
                        <a:pt x="110" y="194"/>
                      </a:lnTo>
                      <a:lnTo>
                        <a:pt x="46" y="191"/>
                      </a:lnTo>
                      <a:lnTo>
                        <a:pt x="0" y="155"/>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72" name="Freeform 42"/>
                <p:cNvSpPr>
                  <a:spLocks/>
                </p:cNvSpPr>
                <p:nvPr/>
              </p:nvSpPr>
              <p:spPr bwMode="auto">
                <a:xfrm>
                  <a:off x="1388" y="2816"/>
                  <a:ext cx="194" cy="286"/>
                </a:xfrm>
                <a:custGeom>
                  <a:avLst/>
                  <a:gdLst/>
                  <a:ahLst/>
                  <a:cxnLst>
                    <a:cxn ang="0">
                      <a:pos x="471" y="35"/>
                    </a:cxn>
                    <a:cxn ang="0">
                      <a:pos x="431" y="7"/>
                    </a:cxn>
                    <a:cxn ang="0">
                      <a:pos x="352" y="0"/>
                    </a:cxn>
                    <a:cxn ang="0">
                      <a:pos x="328" y="31"/>
                    </a:cxn>
                    <a:cxn ang="0">
                      <a:pos x="197" y="90"/>
                    </a:cxn>
                    <a:cxn ang="0">
                      <a:pos x="135" y="134"/>
                    </a:cxn>
                    <a:cxn ang="0">
                      <a:pos x="87" y="169"/>
                    </a:cxn>
                    <a:cxn ang="0">
                      <a:pos x="56" y="134"/>
                    </a:cxn>
                    <a:cxn ang="0">
                      <a:pos x="44" y="94"/>
                    </a:cxn>
                    <a:cxn ang="0">
                      <a:pos x="18" y="96"/>
                    </a:cxn>
                    <a:cxn ang="0">
                      <a:pos x="0" y="115"/>
                    </a:cxn>
                    <a:cxn ang="0">
                      <a:pos x="3" y="222"/>
                    </a:cxn>
                    <a:cxn ang="0">
                      <a:pos x="49" y="222"/>
                    </a:cxn>
                    <a:cxn ang="0">
                      <a:pos x="69" y="297"/>
                    </a:cxn>
                    <a:cxn ang="0">
                      <a:pos x="93" y="311"/>
                    </a:cxn>
                    <a:cxn ang="0">
                      <a:pos x="100" y="359"/>
                    </a:cxn>
                    <a:cxn ang="0">
                      <a:pos x="117" y="400"/>
                    </a:cxn>
                    <a:cxn ang="0">
                      <a:pos x="142" y="414"/>
                    </a:cxn>
                    <a:cxn ang="0">
                      <a:pos x="148" y="463"/>
                    </a:cxn>
                    <a:cxn ang="0">
                      <a:pos x="162" y="473"/>
                    </a:cxn>
                    <a:cxn ang="0">
                      <a:pos x="180" y="501"/>
                    </a:cxn>
                    <a:cxn ang="0">
                      <a:pos x="194" y="545"/>
                    </a:cxn>
                    <a:cxn ang="0">
                      <a:pos x="214" y="590"/>
                    </a:cxn>
                    <a:cxn ang="0">
                      <a:pos x="235" y="607"/>
                    </a:cxn>
                    <a:cxn ang="0">
                      <a:pos x="225" y="627"/>
                    </a:cxn>
                    <a:cxn ang="0">
                      <a:pos x="241" y="666"/>
                    </a:cxn>
                    <a:cxn ang="0">
                      <a:pos x="289" y="699"/>
                    </a:cxn>
                    <a:cxn ang="0">
                      <a:pos x="334" y="752"/>
                    </a:cxn>
                    <a:cxn ang="0">
                      <a:pos x="401" y="778"/>
                    </a:cxn>
                    <a:cxn ang="0">
                      <a:pos x="465" y="828"/>
                    </a:cxn>
                    <a:cxn ang="0">
                      <a:pos x="504" y="858"/>
                    </a:cxn>
                    <a:cxn ang="0">
                      <a:pos x="536" y="830"/>
                    </a:cxn>
                    <a:cxn ang="0">
                      <a:pos x="550" y="792"/>
                    </a:cxn>
                    <a:cxn ang="0">
                      <a:pos x="565" y="786"/>
                    </a:cxn>
                    <a:cxn ang="0">
                      <a:pos x="550" y="758"/>
                    </a:cxn>
                    <a:cxn ang="0">
                      <a:pos x="558" y="679"/>
                    </a:cxn>
                    <a:cxn ang="0">
                      <a:pos x="555" y="617"/>
                    </a:cxn>
                    <a:cxn ang="0">
                      <a:pos x="578" y="599"/>
                    </a:cxn>
                    <a:cxn ang="0">
                      <a:pos x="583" y="552"/>
                    </a:cxn>
                    <a:cxn ang="0">
                      <a:pos x="548" y="497"/>
                    </a:cxn>
                    <a:cxn ang="0">
                      <a:pos x="509" y="478"/>
                    </a:cxn>
                    <a:cxn ang="0">
                      <a:pos x="490" y="418"/>
                    </a:cxn>
                    <a:cxn ang="0">
                      <a:pos x="455" y="440"/>
                    </a:cxn>
                    <a:cxn ang="0">
                      <a:pos x="413" y="434"/>
                    </a:cxn>
                    <a:cxn ang="0">
                      <a:pos x="407" y="408"/>
                    </a:cxn>
                    <a:cxn ang="0">
                      <a:pos x="376" y="403"/>
                    </a:cxn>
                    <a:cxn ang="0">
                      <a:pos x="364" y="371"/>
                    </a:cxn>
                    <a:cxn ang="0">
                      <a:pos x="332" y="345"/>
                    </a:cxn>
                    <a:cxn ang="0">
                      <a:pos x="320" y="313"/>
                    </a:cxn>
                    <a:cxn ang="0">
                      <a:pos x="331" y="272"/>
                    </a:cxn>
                    <a:cxn ang="0">
                      <a:pos x="358" y="259"/>
                    </a:cxn>
                    <a:cxn ang="0">
                      <a:pos x="378" y="242"/>
                    </a:cxn>
                    <a:cxn ang="0">
                      <a:pos x="369" y="211"/>
                    </a:cxn>
                    <a:cxn ang="0">
                      <a:pos x="382" y="169"/>
                    </a:cxn>
                    <a:cxn ang="0">
                      <a:pos x="413" y="148"/>
                    </a:cxn>
                    <a:cxn ang="0">
                      <a:pos x="455" y="158"/>
                    </a:cxn>
                    <a:cxn ang="0">
                      <a:pos x="490" y="138"/>
                    </a:cxn>
                    <a:cxn ang="0">
                      <a:pos x="503" y="96"/>
                    </a:cxn>
                    <a:cxn ang="0">
                      <a:pos x="471" y="35"/>
                    </a:cxn>
                  </a:cxnLst>
                  <a:rect l="0" t="0" r="r" b="b"/>
                  <a:pathLst>
                    <a:path w="583" h="858">
                      <a:moveTo>
                        <a:pt x="471" y="35"/>
                      </a:moveTo>
                      <a:lnTo>
                        <a:pt x="431" y="7"/>
                      </a:lnTo>
                      <a:lnTo>
                        <a:pt x="352" y="0"/>
                      </a:lnTo>
                      <a:lnTo>
                        <a:pt x="328" y="31"/>
                      </a:lnTo>
                      <a:lnTo>
                        <a:pt x="197" y="90"/>
                      </a:lnTo>
                      <a:lnTo>
                        <a:pt x="135" y="134"/>
                      </a:lnTo>
                      <a:lnTo>
                        <a:pt x="87" y="169"/>
                      </a:lnTo>
                      <a:lnTo>
                        <a:pt x="56" y="134"/>
                      </a:lnTo>
                      <a:lnTo>
                        <a:pt x="44" y="94"/>
                      </a:lnTo>
                      <a:lnTo>
                        <a:pt x="18" y="96"/>
                      </a:lnTo>
                      <a:lnTo>
                        <a:pt x="0" y="115"/>
                      </a:lnTo>
                      <a:lnTo>
                        <a:pt x="3" y="222"/>
                      </a:lnTo>
                      <a:lnTo>
                        <a:pt x="49" y="222"/>
                      </a:lnTo>
                      <a:lnTo>
                        <a:pt x="69" y="297"/>
                      </a:lnTo>
                      <a:lnTo>
                        <a:pt x="93" y="311"/>
                      </a:lnTo>
                      <a:lnTo>
                        <a:pt x="100" y="359"/>
                      </a:lnTo>
                      <a:lnTo>
                        <a:pt x="117" y="400"/>
                      </a:lnTo>
                      <a:lnTo>
                        <a:pt x="142" y="414"/>
                      </a:lnTo>
                      <a:lnTo>
                        <a:pt x="148" y="463"/>
                      </a:lnTo>
                      <a:lnTo>
                        <a:pt x="162" y="473"/>
                      </a:lnTo>
                      <a:lnTo>
                        <a:pt x="180" y="501"/>
                      </a:lnTo>
                      <a:lnTo>
                        <a:pt x="194" y="545"/>
                      </a:lnTo>
                      <a:lnTo>
                        <a:pt x="214" y="590"/>
                      </a:lnTo>
                      <a:lnTo>
                        <a:pt x="235" y="607"/>
                      </a:lnTo>
                      <a:lnTo>
                        <a:pt x="225" y="627"/>
                      </a:lnTo>
                      <a:lnTo>
                        <a:pt x="241" y="666"/>
                      </a:lnTo>
                      <a:lnTo>
                        <a:pt x="289" y="699"/>
                      </a:lnTo>
                      <a:lnTo>
                        <a:pt x="334" y="752"/>
                      </a:lnTo>
                      <a:lnTo>
                        <a:pt x="401" y="778"/>
                      </a:lnTo>
                      <a:lnTo>
                        <a:pt x="465" y="828"/>
                      </a:lnTo>
                      <a:lnTo>
                        <a:pt x="504" y="858"/>
                      </a:lnTo>
                      <a:lnTo>
                        <a:pt x="536" y="830"/>
                      </a:lnTo>
                      <a:lnTo>
                        <a:pt x="550" y="792"/>
                      </a:lnTo>
                      <a:lnTo>
                        <a:pt x="565" y="786"/>
                      </a:lnTo>
                      <a:lnTo>
                        <a:pt x="550" y="758"/>
                      </a:lnTo>
                      <a:lnTo>
                        <a:pt x="558" y="679"/>
                      </a:lnTo>
                      <a:lnTo>
                        <a:pt x="555" y="617"/>
                      </a:lnTo>
                      <a:lnTo>
                        <a:pt x="578" y="599"/>
                      </a:lnTo>
                      <a:lnTo>
                        <a:pt x="583" y="552"/>
                      </a:lnTo>
                      <a:lnTo>
                        <a:pt x="548" y="497"/>
                      </a:lnTo>
                      <a:lnTo>
                        <a:pt x="509" y="478"/>
                      </a:lnTo>
                      <a:lnTo>
                        <a:pt x="490" y="418"/>
                      </a:lnTo>
                      <a:lnTo>
                        <a:pt x="455" y="440"/>
                      </a:lnTo>
                      <a:lnTo>
                        <a:pt x="413" y="434"/>
                      </a:lnTo>
                      <a:lnTo>
                        <a:pt x="407" y="408"/>
                      </a:lnTo>
                      <a:lnTo>
                        <a:pt x="376" y="403"/>
                      </a:lnTo>
                      <a:lnTo>
                        <a:pt x="364" y="371"/>
                      </a:lnTo>
                      <a:lnTo>
                        <a:pt x="332" y="345"/>
                      </a:lnTo>
                      <a:lnTo>
                        <a:pt x="320" y="313"/>
                      </a:lnTo>
                      <a:lnTo>
                        <a:pt x="331" y="272"/>
                      </a:lnTo>
                      <a:lnTo>
                        <a:pt x="358" y="259"/>
                      </a:lnTo>
                      <a:lnTo>
                        <a:pt x="378" y="242"/>
                      </a:lnTo>
                      <a:lnTo>
                        <a:pt x="369" y="211"/>
                      </a:lnTo>
                      <a:lnTo>
                        <a:pt x="382" y="169"/>
                      </a:lnTo>
                      <a:lnTo>
                        <a:pt x="413" y="148"/>
                      </a:lnTo>
                      <a:lnTo>
                        <a:pt x="455" y="158"/>
                      </a:lnTo>
                      <a:lnTo>
                        <a:pt x="490" y="138"/>
                      </a:lnTo>
                      <a:lnTo>
                        <a:pt x="503" y="96"/>
                      </a:lnTo>
                      <a:lnTo>
                        <a:pt x="471" y="35"/>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73" name="Freeform 43"/>
                <p:cNvSpPr>
                  <a:spLocks/>
                </p:cNvSpPr>
                <p:nvPr/>
              </p:nvSpPr>
              <p:spPr bwMode="auto">
                <a:xfrm>
                  <a:off x="2421" y="2322"/>
                  <a:ext cx="247" cy="280"/>
                </a:xfrm>
                <a:custGeom>
                  <a:avLst/>
                  <a:gdLst/>
                  <a:ahLst/>
                  <a:cxnLst>
                    <a:cxn ang="0">
                      <a:pos x="0" y="609"/>
                    </a:cxn>
                    <a:cxn ang="0">
                      <a:pos x="46" y="547"/>
                    </a:cxn>
                    <a:cxn ang="0">
                      <a:pos x="81" y="566"/>
                    </a:cxn>
                    <a:cxn ang="0">
                      <a:pos x="243" y="578"/>
                    </a:cxn>
                    <a:cxn ang="0">
                      <a:pos x="303" y="570"/>
                    </a:cxn>
                    <a:cxn ang="0">
                      <a:pos x="300" y="514"/>
                    </a:cxn>
                    <a:cxn ang="0">
                      <a:pos x="263" y="503"/>
                    </a:cxn>
                    <a:cxn ang="0">
                      <a:pos x="267" y="152"/>
                    </a:cxn>
                    <a:cxn ang="0">
                      <a:pos x="243" y="120"/>
                    </a:cxn>
                    <a:cxn ang="0">
                      <a:pos x="243" y="52"/>
                    </a:cxn>
                    <a:cxn ang="0">
                      <a:pos x="276" y="45"/>
                    </a:cxn>
                    <a:cxn ang="0">
                      <a:pos x="276" y="0"/>
                    </a:cxn>
                    <a:cxn ang="0">
                      <a:pos x="324" y="31"/>
                    </a:cxn>
                    <a:cxn ang="0">
                      <a:pos x="640" y="285"/>
                    </a:cxn>
                    <a:cxn ang="0">
                      <a:pos x="684" y="305"/>
                    </a:cxn>
                    <a:cxn ang="0">
                      <a:pos x="695" y="379"/>
                    </a:cxn>
                    <a:cxn ang="0">
                      <a:pos x="735" y="371"/>
                    </a:cxn>
                    <a:cxn ang="0">
                      <a:pos x="743" y="522"/>
                    </a:cxn>
                    <a:cxn ang="0">
                      <a:pos x="711" y="526"/>
                    </a:cxn>
                    <a:cxn ang="0">
                      <a:pos x="711" y="553"/>
                    </a:cxn>
                    <a:cxn ang="0">
                      <a:pos x="592" y="568"/>
                    </a:cxn>
                    <a:cxn ang="0">
                      <a:pos x="557" y="594"/>
                    </a:cxn>
                    <a:cxn ang="0">
                      <a:pos x="480" y="590"/>
                    </a:cxn>
                    <a:cxn ang="0">
                      <a:pos x="457" y="621"/>
                    </a:cxn>
                    <a:cxn ang="0">
                      <a:pos x="434" y="645"/>
                    </a:cxn>
                    <a:cxn ang="0">
                      <a:pos x="374" y="665"/>
                    </a:cxn>
                    <a:cxn ang="0">
                      <a:pos x="362" y="689"/>
                    </a:cxn>
                    <a:cxn ang="0">
                      <a:pos x="346" y="724"/>
                    </a:cxn>
                    <a:cxn ang="0">
                      <a:pos x="315" y="768"/>
                    </a:cxn>
                    <a:cxn ang="0">
                      <a:pos x="300" y="830"/>
                    </a:cxn>
                    <a:cxn ang="0">
                      <a:pos x="244" y="837"/>
                    </a:cxn>
                    <a:cxn ang="0">
                      <a:pos x="206" y="842"/>
                    </a:cxn>
                    <a:cxn ang="0">
                      <a:pos x="193" y="779"/>
                    </a:cxn>
                    <a:cxn ang="0">
                      <a:pos x="157" y="744"/>
                    </a:cxn>
                    <a:cxn ang="0">
                      <a:pos x="105" y="732"/>
                    </a:cxn>
                    <a:cxn ang="0">
                      <a:pos x="59" y="719"/>
                    </a:cxn>
                    <a:cxn ang="0">
                      <a:pos x="36" y="668"/>
                    </a:cxn>
                    <a:cxn ang="0">
                      <a:pos x="8" y="648"/>
                    </a:cxn>
                    <a:cxn ang="0">
                      <a:pos x="0" y="609"/>
                    </a:cxn>
                  </a:cxnLst>
                  <a:rect l="0" t="0" r="r" b="b"/>
                  <a:pathLst>
                    <a:path w="743" h="842">
                      <a:moveTo>
                        <a:pt x="0" y="609"/>
                      </a:moveTo>
                      <a:lnTo>
                        <a:pt x="46" y="547"/>
                      </a:lnTo>
                      <a:lnTo>
                        <a:pt x="81" y="566"/>
                      </a:lnTo>
                      <a:lnTo>
                        <a:pt x="243" y="578"/>
                      </a:lnTo>
                      <a:lnTo>
                        <a:pt x="303" y="570"/>
                      </a:lnTo>
                      <a:lnTo>
                        <a:pt x="300" y="514"/>
                      </a:lnTo>
                      <a:lnTo>
                        <a:pt x="263" y="503"/>
                      </a:lnTo>
                      <a:lnTo>
                        <a:pt x="267" y="152"/>
                      </a:lnTo>
                      <a:lnTo>
                        <a:pt x="243" y="120"/>
                      </a:lnTo>
                      <a:lnTo>
                        <a:pt x="243" y="52"/>
                      </a:lnTo>
                      <a:lnTo>
                        <a:pt x="276" y="45"/>
                      </a:lnTo>
                      <a:lnTo>
                        <a:pt x="276" y="0"/>
                      </a:lnTo>
                      <a:lnTo>
                        <a:pt x="324" y="31"/>
                      </a:lnTo>
                      <a:lnTo>
                        <a:pt x="640" y="285"/>
                      </a:lnTo>
                      <a:lnTo>
                        <a:pt x="684" y="305"/>
                      </a:lnTo>
                      <a:lnTo>
                        <a:pt x="695" y="379"/>
                      </a:lnTo>
                      <a:lnTo>
                        <a:pt x="735" y="371"/>
                      </a:lnTo>
                      <a:lnTo>
                        <a:pt x="743" y="522"/>
                      </a:lnTo>
                      <a:lnTo>
                        <a:pt x="711" y="526"/>
                      </a:lnTo>
                      <a:lnTo>
                        <a:pt x="711" y="553"/>
                      </a:lnTo>
                      <a:lnTo>
                        <a:pt x="592" y="568"/>
                      </a:lnTo>
                      <a:lnTo>
                        <a:pt x="557" y="594"/>
                      </a:lnTo>
                      <a:lnTo>
                        <a:pt x="480" y="590"/>
                      </a:lnTo>
                      <a:lnTo>
                        <a:pt x="457" y="621"/>
                      </a:lnTo>
                      <a:lnTo>
                        <a:pt x="434" y="645"/>
                      </a:lnTo>
                      <a:lnTo>
                        <a:pt x="374" y="665"/>
                      </a:lnTo>
                      <a:lnTo>
                        <a:pt x="362" y="689"/>
                      </a:lnTo>
                      <a:lnTo>
                        <a:pt x="346" y="724"/>
                      </a:lnTo>
                      <a:lnTo>
                        <a:pt x="315" y="768"/>
                      </a:lnTo>
                      <a:lnTo>
                        <a:pt x="300" y="830"/>
                      </a:lnTo>
                      <a:lnTo>
                        <a:pt x="244" y="837"/>
                      </a:lnTo>
                      <a:lnTo>
                        <a:pt x="206" y="842"/>
                      </a:lnTo>
                      <a:lnTo>
                        <a:pt x="193" y="779"/>
                      </a:lnTo>
                      <a:lnTo>
                        <a:pt x="157" y="744"/>
                      </a:lnTo>
                      <a:lnTo>
                        <a:pt x="105" y="732"/>
                      </a:lnTo>
                      <a:lnTo>
                        <a:pt x="59" y="719"/>
                      </a:lnTo>
                      <a:lnTo>
                        <a:pt x="36" y="668"/>
                      </a:lnTo>
                      <a:lnTo>
                        <a:pt x="8" y="648"/>
                      </a:lnTo>
                      <a:lnTo>
                        <a:pt x="0" y="609"/>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74" name="Freeform 44"/>
                <p:cNvSpPr>
                  <a:spLocks/>
                </p:cNvSpPr>
                <p:nvPr/>
              </p:nvSpPr>
              <p:spPr bwMode="auto">
                <a:xfrm>
                  <a:off x="2402" y="2607"/>
                  <a:ext cx="50" cy="54"/>
                </a:xfrm>
                <a:custGeom>
                  <a:avLst/>
                  <a:gdLst/>
                  <a:ahLst/>
                  <a:cxnLst>
                    <a:cxn ang="0">
                      <a:pos x="151" y="79"/>
                    </a:cxn>
                    <a:cxn ang="0">
                      <a:pos x="138" y="27"/>
                    </a:cxn>
                    <a:cxn ang="0">
                      <a:pos x="88" y="0"/>
                    </a:cxn>
                    <a:cxn ang="0">
                      <a:pos x="48" y="20"/>
                    </a:cxn>
                    <a:cxn ang="0">
                      <a:pos x="0" y="31"/>
                    </a:cxn>
                    <a:cxn ang="0">
                      <a:pos x="13" y="75"/>
                    </a:cxn>
                    <a:cxn ang="0">
                      <a:pos x="44" y="86"/>
                    </a:cxn>
                    <a:cxn ang="0">
                      <a:pos x="52" y="127"/>
                    </a:cxn>
                    <a:cxn ang="0">
                      <a:pos x="96" y="138"/>
                    </a:cxn>
                    <a:cxn ang="0">
                      <a:pos x="107" y="162"/>
                    </a:cxn>
                    <a:cxn ang="0">
                      <a:pos x="151" y="79"/>
                    </a:cxn>
                  </a:cxnLst>
                  <a:rect l="0" t="0" r="r" b="b"/>
                  <a:pathLst>
                    <a:path w="151" h="162">
                      <a:moveTo>
                        <a:pt x="151" y="79"/>
                      </a:moveTo>
                      <a:lnTo>
                        <a:pt x="138" y="27"/>
                      </a:lnTo>
                      <a:lnTo>
                        <a:pt x="88" y="0"/>
                      </a:lnTo>
                      <a:lnTo>
                        <a:pt x="48" y="20"/>
                      </a:lnTo>
                      <a:lnTo>
                        <a:pt x="0" y="31"/>
                      </a:lnTo>
                      <a:lnTo>
                        <a:pt x="13" y="75"/>
                      </a:lnTo>
                      <a:lnTo>
                        <a:pt x="44" y="86"/>
                      </a:lnTo>
                      <a:lnTo>
                        <a:pt x="52" y="127"/>
                      </a:lnTo>
                      <a:lnTo>
                        <a:pt x="96" y="138"/>
                      </a:lnTo>
                      <a:lnTo>
                        <a:pt x="107" y="162"/>
                      </a:lnTo>
                      <a:lnTo>
                        <a:pt x="151" y="79"/>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75" name="Freeform 45"/>
                <p:cNvSpPr>
                  <a:spLocks/>
                </p:cNvSpPr>
                <p:nvPr/>
              </p:nvSpPr>
              <p:spPr bwMode="auto">
                <a:xfrm>
                  <a:off x="2641" y="2537"/>
                  <a:ext cx="167" cy="165"/>
                </a:xfrm>
                <a:custGeom>
                  <a:avLst/>
                  <a:gdLst/>
                  <a:ahLst/>
                  <a:cxnLst>
                    <a:cxn ang="0">
                      <a:pos x="401" y="320"/>
                    </a:cxn>
                    <a:cxn ang="0">
                      <a:pos x="432" y="269"/>
                    </a:cxn>
                    <a:cxn ang="0">
                      <a:pos x="453" y="180"/>
                    </a:cxn>
                    <a:cxn ang="0">
                      <a:pos x="467" y="158"/>
                    </a:cxn>
                    <a:cxn ang="0">
                      <a:pos x="492" y="138"/>
                    </a:cxn>
                    <a:cxn ang="0">
                      <a:pos x="501" y="79"/>
                    </a:cxn>
                    <a:cxn ang="0">
                      <a:pos x="491" y="0"/>
                    </a:cxn>
                    <a:cxn ang="0">
                      <a:pos x="491" y="0"/>
                    </a:cxn>
                    <a:cxn ang="0">
                      <a:pos x="458" y="19"/>
                    </a:cxn>
                    <a:cxn ang="0">
                      <a:pos x="437" y="44"/>
                    </a:cxn>
                    <a:cxn ang="0">
                      <a:pos x="414" y="19"/>
                    </a:cxn>
                    <a:cxn ang="0">
                      <a:pos x="354" y="16"/>
                    </a:cxn>
                    <a:cxn ang="0">
                      <a:pos x="348" y="43"/>
                    </a:cxn>
                    <a:cxn ang="0">
                      <a:pos x="310" y="39"/>
                    </a:cxn>
                    <a:cxn ang="0">
                      <a:pos x="282" y="13"/>
                    </a:cxn>
                    <a:cxn ang="0">
                      <a:pos x="249" y="16"/>
                    </a:cxn>
                    <a:cxn ang="0">
                      <a:pos x="192" y="23"/>
                    </a:cxn>
                    <a:cxn ang="0">
                      <a:pos x="187" y="43"/>
                    </a:cxn>
                    <a:cxn ang="0">
                      <a:pos x="168" y="11"/>
                    </a:cxn>
                    <a:cxn ang="0">
                      <a:pos x="131" y="5"/>
                    </a:cxn>
                    <a:cxn ang="0">
                      <a:pos x="89" y="16"/>
                    </a:cxn>
                    <a:cxn ang="0">
                      <a:pos x="72" y="50"/>
                    </a:cxn>
                    <a:cxn ang="0">
                      <a:pos x="58" y="74"/>
                    </a:cxn>
                    <a:cxn ang="0">
                      <a:pos x="44" y="74"/>
                    </a:cxn>
                    <a:cxn ang="0">
                      <a:pos x="51" y="133"/>
                    </a:cxn>
                    <a:cxn ang="0">
                      <a:pos x="28" y="236"/>
                    </a:cxn>
                    <a:cxn ang="0">
                      <a:pos x="0" y="271"/>
                    </a:cxn>
                    <a:cxn ang="0">
                      <a:pos x="11" y="374"/>
                    </a:cxn>
                    <a:cxn ang="0">
                      <a:pos x="48" y="382"/>
                    </a:cxn>
                    <a:cxn ang="0">
                      <a:pos x="89" y="375"/>
                    </a:cxn>
                    <a:cxn ang="0">
                      <a:pos x="108" y="397"/>
                    </a:cxn>
                    <a:cxn ang="0">
                      <a:pos x="127" y="424"/>
                    </a:cxn>
                    <a:cxn ang="0">
                      <a:pos x="126" y="468"/>
                    </a:cxn>
                    <a:cxn ang="0">
                      <a:pos x="158" y="495"/>
                    </a:cxn>
                    <a:cxn ang="0">
                      <a:pos x="202" y="496"/>
                    </a:cxn>
                    <a:cxn ang="0">
                      <a:pos x="288" y="427"/>
                    </a:cxn>
                    <a:cxn ang="0">
                      <a:pos x="315" y="392"/>
                    </a:cxn>
                    <a:cxn ang="0">
                      <a:pos x="352" y="357"/>
                    </a:cxn>
                    <a:cxn ang="0">
                      <a:pos x="401" y="320"/>
                    </a:cxn>
                  </a:cxnLst>
                  <a:rect l="0" t="0" r="r" b="b"/>
                  <a:pathLst>
                    <a:path w="501" h="496">
                      <a:moveTo>
                        <a:pt x="401" y="320"/>
                      </a:moveTo>
                      <a:lnTo>
                        <a:pt x="432" y="269"/>
                      </a:lnTo>
                      <a:lnTo>
                        <a:pt x="453" y="180"/>
                      </a:lnTo>
                      <a:lnTo>
                        <a:pt x="467" y="158"/>
                      </a:lnTo>
                      <a:lnTo>
                        <a:pt x="492" y="138"/>
                      </a:lnTo>
                      <a:lnTo>
                        <a:pt x="501" y="79"/>
                      </a:lnTo>
                      <a:lnTo>
                        <a:pt x="491" y="0"/>
                      </a:lnTo>
                      <a:lnTo>
                        <a:pt x="491" y="0"/>
                      </a:lnTo>
                      <a:lnTo>
                        <a:pt x="458" y="19"/>
                      </a:lnTo>
                      <a:lnTo>
                        <a:pt x="437" y="44"/>
                      </a:lnTo>
                      <a:lnTo>
                        <a:pt x="414" y="19"/>
                      </a:lnTo>
                      <a:lnTo>
                        <a:pt x="354" y="16"/>
                      </a:lnTo>
                      <a:lnTo>
                        <a:pt x="348" y="43"/>
                      </a:lnTo>
                      <a:lnTo>
                        <a:pt x="310" y="39"/>
                      </a:lnTo>
                      <a:lnTo>
                        <a:pt x="282" y="13"/>
                      </a:lnTo>
                      <a:lnTo>
                        <a:pt x="249" y="16"/>
                      </a:lnTo>
                      <a:lnTo>
                        <a:pt x="192" y="23"/>
                      </a:lnTo>
                      <a:lnTo>
                        <a:pt x="187" y="43"/>
                      </a:lnTo>
                      <a:lnTo>
                        <a:pt x="168" y="11"/>
                      </a:lnTo>
                      <a:lnTo>
                        <a:pt x="131" y="5"/>
                      </a:lnTo>
                      <a:lnTo>
                        <a:pt x="89" y="16"/>
                      </a:lnTo>
                      <a:lnTo>
                        <a:pt x="72" y="50"/>
                      </a:lnTo>
                      <a:lnTo>
                        <a:pt x="58" y="74"/>
                      </a:lnTo>
                      <a:lnTo>
                        <a:pt x="44" y="74"/>
                      </a:lnTo>
                      <a:lnTo>
                        <a:pt x="51" y="133"/>
                      </a:lnTo>
                      <a:lnTo>
                        <a:pt x="28" y="236"/>
                      </a:lnTo>
                      <a:lnTo>
                        <a:pt x="0" y="271"/>
                      </a:lnTo>
                      <a:lnTo>
                        <a:pt x="11" y="374"/>
                      </a:lnTo>
                      <a:lnTo>
                        <a:pt x="48" y="382"/>
                      </a:lnTo>
                      <a:lnTo>
                        <a:pt x="89" y="375"/>
                      </a:lnTo>
                      <a:lnTo>
                        <a:pt x="108" y="397"/>
                      </a:lnTo>
                      <a:lnTo>
                        <a:pt x="127" y="424"/>
                      </a:lnTo>
                      <a:lnTo>
                        <a:pt x="126" y="468"/>
                      </a:lnTo>
                      <a:lnTo>
                        <a:pt x="158" y="495"/>
                      </a:lnTo>
                      <a:lnTo>
                        <a:pt x="202" y="496"/>
                      </a:lnTo>
                      <a:lnTo>
                        <a:pt x="288" y="427"/>
                      </a:lnTo>
                      <a:lnTo>
                        <a:pt x="315" y="392"/>
                      </a:lnTo>
                      <a:lnTo>
                        <a:pt x="352" y="357"/>
                      </a:lnTo>
                      <a:lnTo>
                        <a:pt x="401" y="320"/>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76" name="Freeform 46"/>
                <p:cNvSpPr>
                  <a:spLocks/>
                </p:cNvSpPr>
                <p:nvPr/>
              </p:nvSpPr>
              <p:spPr bwMode="auto">
                <a:xfrm>
                  <a:off x="2829" y="2584"/>
                  <a:ext cx="186" cy="147"/>
                </a:xfrm>
                <a:custGeom>
                  <a:avLst/>
                  <a:gdLst/>
                  <a:ahLst/>
                  <a:cxnLst>
                    <a:cxn ang="0">
                      <a:pos x="553" y="314"/>
                    </a:cxn>
                    <a:cxn ang="0">
                      <a:pos x="527" y="312"/>
                    </a:cxn>
                    <a:cxn ang="0">
                      <a:pos x="474" y="324"/>
                    </a:cxn>
                    <a:cxn ang="0">
                      <a:pos x="434" y="318"/>
                    </a:cxn>
                    <a:cxn ang="0">
                      <a:pos x="430" y="335"/>
                    </a:cxn>
                    <a:cxn ang="0">
                      <a:pos x="336" y="345"/>
                    </a:cxn>
                    <a:cxn ang="0">
                      <a:pos x="330" y="366"/>
                    </a:cxn>
                    <a:cxn ang="0">
                      <a:pos x="251" y="373"/>
                    </a:cxn>
                    <a:cxn ang="0">
                      <a:pos x="235" y="342"/>
                    </a:cxn>
                    <a:cxn ang="0">
                      <a:pos x="206" y="329"/>
                    </a:cxn>
                    <a:cxn ang="0">
                      <a:pos x="186" y="356"/>
                    </a:cxn>
                    <a:cxn ang="0">
                      <a:pos x="164" y="367"/>
                    </a:cxn>
                    <a:cxn ang="0">
                      <a:pos x="147" y="381"/>
                    </a:cxn>
                    <a:cxn ang="0">
                      <a:pos x="113" y="387"/>
                    </a:cxn>
                    <a:cxn ang="0">
                      <a:pos x="89" y="412"/>
                    </a:cxn>
                    <a:cxn ang="0">
                      <a:pos x="71" y="440"/>
                    </a:cxn>
                    <a:cxn ang="0">
                      <a:pos x="55" y="412"/>
                    </a:cxn>
                    <a:cxn ang="0">
                      <a:pos x="34" y="347"/>
                    </a:cxn>
                    <a:cxn ang="0">
                      <a:pos x="0" y="294"/>
                    </a:cxn>
                    <a:cxn ang="0">
                      <a:pos x="20" y="235"/>
                    </a:cxn>
                    <a:cxn ang="0">
                      <a:pos x="41" y="205"/>
                    </a:cxn>
                    <a:cxn ang="0">
                      <a:pos x="68" y="191"/>
                    </a:cxn>
                    <a:cxn ang="0">
                      <a:pos x="110" y="195"/>
                    </a:cxn>
                    <a:cxn ang="0">
                      <a:pos x="124" y="166"/>
                    </a:cxn>
                    <a:cxn ang="0">
                      <a:pos x="174" y="162"/>
                    </a:cxn>
                    <a:cxn ang="0">
                      <a:pos x="197" y="129"/>
                    </a:cxn>
                    <a:cxn ang="0">
                      <a:pos x="241" y="119"/>
                    </a:cxn>
                    <a:cxn ang="0">
                      <a:pos x="257" y="87"/>
                    </a:cxn>
                    <a:cxn ang="0">
                      <a:pos x="286" y="73"/>
                    </a:cxn>
                    <a:cxn ang="0">
                      <a:pos x="306" y="35"/>
                    </a:cxn>
                    <a:cxn ang="0">
                      <a:pos x="336" y="8"/>
                    </a:cxn>
                    <a:cxn ang="0">
                      <a:pos x="358" y="0"/>
                    </a:cxn>
                    <a:cxn ang="0">
                      <a:pos x="379" y="33"/>
                    </a:cxn>
                    <a:cxn ang="0">
                      <a:pos x="401" y="78"/>
                    </a:cxn>
                    <a:cxn ang="0">
                      <a:pos x="396" y="118"/>
                    </a:cxn>
                    <a:cxn ang="0">
                      <a:pos x="417" y="128"/>
                    </a:cxn>
                    <a:cxn ang="0">
                      <a:pos x="420" y="153"/>
                    </a:cxn>
                    <a:cxn ang="0">
                      <a:pos x="452" y="148"/>
                    </a:cxn>
                    <a:cxn ang="0">
                      <a:pos x="464" y="191"/>
                    </a:cxn>
                    <a:cxn ang="0">
                      <a:pos x="506" y="199"/>
                    </a:cxn>
                    <a:cxn ang="0">
                      <a:pos x="513" y="250"/>
                    </a:cxn>
                    <a:cxn ang="0">
                      <a:pos x="540" y="260"/>
                    </a:cxn>
                    <a:cxn ang="0">
                      <a:pos x="551" y="278"/>
                    </a:cxn>
                    <a:cxn ang="0">
                      <a:pos x="558" y="291"/>
                    </a:cxn>
                    <a:cxn ang="0">
                      <a:pos x="553" y="314"/>
                    </a:cxn>
                  </a:cxnLst>
                  <a:rect l="0" t="0" r="r" b="b"/>
                  <a:pathLst>
                    <a:path w="558" h="440">
                      <a:moveTo>
                        <a:pt x="553" y="314"/>
                      </a:moveTo>
                      <a:lnTo>
                        <a:pt x="527" y="312"/>
                      </a:lnTo>
                      <a:lnTo>
                        <a:pt x="474" y="324"/>
                      </a:lnTo>
                      <a:lnTo>
                        <a:pt x="434" y="318"/>
                      </a:lnTo>
                      <a:lnTo>
                        <a:pt x="430" y="335"/>
                      </a:lnTo>
                      <a:lnTo>
                        <a:pt x="336" y="345"/>
                      </a:lnTo>
                      <a:lnTo>
                        <a:pt x="330" y="366"/>
                      </a:lnTo>
                      <a:lnTo>
                        <a:pt x="251" y="373"/>
                      </a:lnTo>
                      <a:lnTo>
                        <a:pt x="235" y="342"/>
                      </a:lnTo>
                      <a:lnTo>
                        <a:pt x="206" y="329"/>
                      </a:lnTo>
                      <a:lnTo>
                        <a:pt x="186" y="356"/>
                      </a:lnTo>
                      <a:lnTo>
                        <a:pt x="164" y="367"/>
                      </a:lnTo>
                      <a:lnTo>
                        <a:pt x="147" y="381"/>
                      </a:lnTo>
                      <a:lnTo>
                        <a:pt x="113" y="387"/>
                      </a:lnTo>
                      <a:lnTo>
                        <a:pt x="89" y="412"/>
                      </a:lnTo>
                      <a:lnTo>
                        <a:pt x="71" y="440"/>
                      </a:lnTo>
                      <a:lnTo>
                        <a:pt x="55" y="412"/>
                      </a:lnTo>
                      <a:lnTo>
                        <a:pt x="34" y="347"/>
                      </a:lnTo>
                      <a:lnTo>
                        <a:pt x="0" y="294"/>
                      </a:lnTo>
                      <a:lnTo>
                        <a:pt x="20" y="235"/>
                      </a:lnTo>
                      <a:lnTo>
                        <a:pt x="41" y="205"/>
                      </a:lnTo>
                      <a:lnTo>
                        <a:pt x="68" y="191"/>
                      </a:lnTo>
                      <a:lnTo>
                        <a:pt x="110" y="195"/>
                      </a:lnTo>
                      <a:lnTo>
                        <a:pt x="124" y="166"/>
                      </a:lnTo>
                      <a:lnTo>
                        <a:pt x="174" y="162"/>
                      </a:lnTo>
                      <a:lnTo>
                        <a:pt x="197" y="129"/>
                      </a:lnTo>
                      <a:lnTo>
                        <a:pt x="241" y="119"/>
                      </a:lnTo>
                      <a:lnTo>
                        <a:pt x="257" y="87"/>
                      </a:lnTo>
                      <a:lnTo>
                        <a:pt x="286" y="73"/>
                      </a:lnTo>
                      <a:lnTo>
                        <a:pt x="306" y="35"/>
                      </a:lnTo>
                      <a:lnTo>
                        <a:pt x="336" y="8"/>
                      </a:lnTo>
                      <a:lnTo>
                        <a:pt x="358" y="0"/>
                      </a:lnTo>
                      <a:lnTo>
                        <a:pt x="379" y="33"/>
                      </a:lnTo>
                      <a:lnTo>
                        <a:pt x="401" y="78"/>
                      </a:lnTo>
                      <a:lnTo>
                        <a:pt x="396" y="118"/>
                      </a:lnTo>
                      <a:lnTo>
                        <a:pt x="417" y="128"/>
                      </a:lnTo>
                      <a:lnTo>
                        <a:pt x="420" y="153"/>
                      </a:lnTo>
                      <a:lnTo>
                        <a:pt x="452" y="148"/>
                      </a:lnTo>
                      <a:lnTo>
                        <a:pt x="464" y="191"/>
                      </a:lnTo>
                      <a:lnTo>
                        <a:pt x="506" y="199"/>
                      </a:lnTo>
                      <a:lnTo>
                        <a:pt x="513" y="250"/>
                      </a:lnTo>
                      <a:lnTo>
                        <a:pt x="540" y="260"/>
                      </a:lnTo>
                      <a:lnTo>
                        <a:pt x="551" y="278"/>
                      </a:lnTo>
                      <a:lnTo>
                        <a:pt x="558" y="291"/>
                      </a:lnTo>
                      <a:lnTo>
                        <a:pt x="553" y="314"/>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77" name="Freeform 47"/>
                <p:cNvSpPr>
                  <a:spLocks/>
                </p:cNvSpPr>
                <p:nvPr/>
              </p:nvSpPr>
              <p:spPr bwMode="auto">
                <a:xfrm>
                  <a:off x="2975" y="2215"/>
                  <a:ext cx="162" cy="189"/>
                </a:xfrm>
                <a:custGeom>
                  <a:avLst/>
                  <a:gdLst/>
                  <a:ahLst/>
                  <a:cxnLst>
                    <a:cxn ang="0">
                      <a:pos x="0" y="12"/>
                    </a:cxn>
                    <a:cxn ang="0">
                      <a:pos x="3" y="565"/>
                    </a:cxn>
                    <a:cxn ang="0">
                      <a:pos x="31" y="550"/>
                    </a:cxn>
                    <a:cxn ang="0">
                      <a:pos x="66" y="526"/>
                    </a:cxn>
                    <a:cxn ang="0">
                      <a:pos x="362" y="526"/>
                    </a:cxn>
                    <a:cxn ang="0">
                      <a:pos x="390" y="550"/>
                    </a:cxn>
                    <a:cxn ang="0">
                      <a:pos x="469" y="486"/>
                    </a:cxn>
                    <a:cxn ang="0">
                      <a:pos x="469" y="423"/>
                    </a:cxn>
                    <a:cxn ang="0">
                      <a:pos x="485" y="410"/>
                    </a:cxn>
                    <a:cxn ang="0">
                      <a:pos x="378" y="241"/>
                    </a:cxn>
                    <a:cxn ang="0">
                      <a:pos x="318" y="138"/>
                    </a:cxn>
                    <a:cxn ang="0">
                      <a:pos x="318" y="91"/>
                    </a:cxn>
                    <a:cxn ang="0">
                      <a:pos x="351" y="130"/>
                    </a:cxn>
                    <a:cxn ang="0">
                      <a:pos x="402" y="185"/>
                    </a:cxn>
                    <a:cxn ang="0">
                      <a:pos x="425" y="138"/>
                    </a:cxn>
                    <a:cxn ang="0">
                      <a:pos x="425" y="83"/>
                    </a:cxn>
                    <a:cxn ang="0">
                      <a:pos x="382" y="16"/>
                    </a:cxn>
                    <a:cxn ang="0">
                      <a:pos x="318" y="12"/>
                    </a:cxn>
                    <a:cxn ang="0">
                      <a:pos x="204" y="0"/>
                    </a:cxn>
                    <a:cxn ang="0">
                      <a:pos x="189" y="55"/>
                    </a:cxn>
                    <a:cxn ang="0">
                      <a:pos x="156" y="40"/>
                    </a:cxn>
                    <a:cxn ang="0">
                      <a:pos x="125" y="3"/>
                    </a:cxn>
                    <a:cxn ang="0">
                      <a:pos x="0" y="12"/>
                    </a:cxn>
                  </a:cxnLst>
                  <a:rect l="0" t="0" r="r" b="b"/>
                  <a:pathLst>
                    <a:path w="485" h="565">
                      <a:moveTo>
                        <a:pt x="0" y="12"/>
                      </a:moveTo>
                      <a:lnTo>
                        <a:pt x="3" y="565"/>
                      </a:lnTo>
                      <a:lnTo>
                        <a:pt x="31" y="550"/>
                      </a:lnTo>
                      <a:lnTo>
                        <a:pt x="66" y="526"/>
                      </a:lnTo>
                      <a:lnTo>
                        <a:pt x="362" y="526"/>
                      </a:lnTo>
                      <a:lnTo>
                        <a:pt x="390" y="550"/>
                      </a:lnTo>
                      <a:lnTo>
                        <a:pt x="469" y="486"/>
                      </a:lnTo>
                      <a:lnTo>
                        <a:pt x="469" y="423"/>
                      </a:lnTo>
                      <a:lnTo>
                        <a:pt x="485" y="410"/>
                      </a:lnTo>
                      <a:lnTo>
                        <a:pt x="378" y="241"/>
                      </a:lnTo>
                      <a:lnTo>
                        <a:pt x="318" y="138"/>
                      </a:lnTo>
                      <a:lnTo>
                        <a:pt x="318" y="91"/>
                      </a:lnTo>
                      <a:lnTo>
                        <a:pt x="351" y="130"/>
                      </a:lnTo>
                      <a:lnTo>
                        <a:pt x="402" y="185"/>
                      </a:lnTo>
                      <a:lnTo>
                        <a:pt x="425" y="138"/>
                      </a:lnTo>
                      <a:lnTo>
                        <a:pt x="425" y="83"/>
                      </a:lnTo>
                      <a:lnTo>
                        <a:pt x="382" y="16"/>
                      </a:lnTo>
                      <a:lnTo>
                        <a:pt x="318" y="12"/>
                      </a:lnTo>
                      <a:lnTo>
                        <a:pt x="204" y="0"/>
                      </a:lnTo>
                      <a:lnTo>
                        <a:pt x="189" y="55"/>
                      </a:lnTo>
                      <a:lnTo>
                        <a:pt x="156" y="40"/>
                      </a:lnTo>
                      <a:lnTo>
                        <a:pt x="125" y="3"/>
                      </a:lnTo>
                      <a:lnTo>
                        <a:pt x="0" y="12"/>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78" name="Freeform 48"/>
                <p:cNvSpPr>
                  <a:spLocks/>
                </p:cNvSpPr>
                <p:nvPr/>
              </p:nvSpPr>
              <p:spPr bwMode="auto">
                <a:xfrm>
                  <a:off x="3528" y="2134"/>
                  <a:ext cx="186" cy="224"/>
                </a:xfrm>
                <a:custGeom>
                  <a:avLst/>
                  <a:gdLst/>
                  <a:ahLst/>
                  <a:cxnLst>
                    <a:cxn ang="0">
                      <a:pos x="430" y="0"/>
                    </a:cxn>
                    <a:cxn ang="0">
                      <a:pos x="388" y="16"/>
                    </a:cxn>
                    <a:cxn ang="0">
                      <a:pos x="378" y="65"/>
                    </a:cxn>
                    <a:cxn ang="0">
                      <a:pos x="378" y="65"/>
                    </a:cxn>
                    <a:cxn ang="0">
                      <a:pos x="360" y="123"/>
                    </a:cxn>
                    <a:cxn ang="0">
                      <a:pos x="340" y="169"/>
                    </a:cxn>
                    <a:cxn ang="0">
                      <a:pos x="309" y="189"/>
                    </a:cxn>
                    <a:cxn ang="0">
                      <a:pos x="296" y="245"/>
                    </a:cxn>
                    <a:cxn ang="0">
                      <a:pos x="257" y="248"/>
                    </a:cxn>
                    <a:cxn ang="0">
                      <a:pos x="206" y="281"/>
                    </a:cxn>
                    <a:cxn ang="0">
                      <a:pos x="170" y="309"/>
                    </a:cxn>
                    <a:cxn ang="0">
                      <a:pos x="150" y="355"/>
                    </a:cxn>
                    <a:cxn ang="0">
                      <a:pos x="20" y="368"/>
                    </a:cxn>
                    <a:cxn ang="0">
                      <a:pos x="0" y="407"/>
                    </a:cxn>
                    <a:cxn ang="0">
                      <a:pos x="12" y="458"/>
                    </a:cxn>
                    <a:cxn ang="0">
                      <a:pos x="47" y="462"/>
                    </a:cxn>
                    <a:cxn ang="0">
                      <a:pos x="64" y="490"/>
                    </a:cxn>
                    <a:cxn ang="0">
                      <a:pos x="36" y="526"/>
                    </a:cxn>
                    <a:cxn ang="0">
                      <a:pos x="0" y="537"/>
                    </a:cxn>
                    <a:cxn ang="0">
                      <a:pos x="36" y="549"/>
                    </a:cxn>
                    <a:cxn ang="0">
                      <a:pos x="55" y="589"/>
                    </a:cxn>
                    <a:cxn ang="0">
                      <a:pos x="134" y="589"/>
                    </a:cxn>
                    <a:cxn ang="0">
                      <a:pos x="185" y="569"/>
                    </a:cxn>
                    <a:cxn ang="0">
                      <a:pos x="194" y="609"/>
                    </a:cxn>
                    <a:cxn ang="0">
                      <a:pos x="246" y="644"/>
                    </a:cxn>
                    <a:cxn ang="0">
                      <a:pos x="285" y="672"/>
                    </a:cxn>
                    <a:cxn ang="0">
                      <a:pos x="312" y="644"/>
                    </a:cxn>
                    <a:cxn ang="0">
                      <a:pos x="403" y="644"/>
                    </a:cxn>
                    <a:cxn ang="0">
                      <a:pos x="408" y="605"/>
                    </a:cxn>
                    <a:cxn ang="0">
                      <a:pos x="360" y="541"/>
                    </a:cxn>
                    <a:cxn ang="0">
                      <a:pos x="320" y="502"/>
                    </a:cxn>
                    <a:cxn ang="0">
                      <a:pos x="336" y="454"/>
                    </a:cxn>
                    <a:cxn ang="0">
                      <a:pos x="364" y="427"/>
                    </a:cxn>
                    <a:cxn ang="0">
                      <a:pos x="443" y="454"/>
                    </a:cxn>
                    <a:cxn ang="0">
                      <a:pos x="454" y="423"/>
                    </a:cxn>
                    <a:cxn ang="0">
                      <a:pos x="459" y="387"/>
                    </a:cxn>
                    <a:cxn ang="0">
                      <a:pos x="509" y="344"/>
                    </a:cxn>
                    <a:cxn ang="0">
                      <a:pos x="526" y="300"/>
                    </a:cxn>
                    <a:cxn ang="0">
                      <a:pos x="557" y="269"/>
                    </a:cxn>
                    <a:cxn ang="0">
                      <a:pos x="553" y="197"/>
                    </a:cxn>
                    <a:cxn ang="0">
                      <a:pos x="509" y="166"/>
                    </a:cxn>
                    <a:cxn ang="0">
                      <a:pos x="514" y="103"/>
                    </a:cxn>
                    <a:cxn ang="0">
                      <a:pos x="491" y="71"/>
                    </a:cxn>
                    <a:cxn ang="0">
                      <a:pos x="498" y="27"/>
                    </a:cxn>
                    <a:cxn ang="0">
                      <a:pos x="459" y="7"/>
                    </a:cxn>
                    <a:cxn ang="0">
                      <a:pos x="430" y="0"/>
                    </a:cxn>
                  </a:cxnLst>
                  <a:rect l="0" t="0" r="r" b="b"/>
                  <a:pathLst>
                    <a:path w="557" h="672">
                      <a:moveTo>
                        <a:pt x="430" y="0"/>
                      </a:moveTo>
                      <a:lnTo>
                        <a:pt x="388" y="16"/>
                      </a:lnTo>
                      <a:lnTo>
                        <a:pt x="378" y="65"/>
                      </a:lnTo>
                      <a:lnTo>
                        <a:pt x="378" y="65"/>
                      </a:lnTo>
                      <a:lnTo>
                        <a:pt x="360" y="123"/>
                      </a:lnTo>
                      <a:lnTo>
                        <a:pt x="340" y="169"/>
                      </a:lnTo>
                      <a:lnTo>
                        <a:pt x="309" y="189"/>
                      </a:lnTo>
                      <a:lnTo>
                        <a:pt x="296" y="245"/>
                      </a:lnTo>
                      <a:lnTo>
                        <a:pt x="257" y="248"/>
                      </a:lnTo>
                      <a:lnTo>
                        <a:pt x="206" y="281"/>
                      </a:lnTo>
                      <a:lnTo>
                        <a:pt x="170" y="309"/>
                      </a:lnTo>
                      <a:lnTo>
                        <a:pt x="150" y="355"/>
                      </a:lnTo>
                      <a:lnTo>
                        <a:pt x="20" y="368"/>
                      </a:lnTo>
                      <a:lnTo>
                        <a:pt x="0" y="407"/>
                      </a:lnTo>
                      <a:lnTo>
                        <a:pt x="12" y="458"/>
                      </a:lnTo>
                      <a:lnTo>
                        <a:pt x="47" y="462"/>
                      </a:lnTo>
                      <a:lnTo>
                        <a:pt x="64" y="490"/>
                      </a:lnTo>
                      <a:lnTo>
                        <a:pt x="36" y="526"/>
                      </a:lnTo>
                      <a:lnTo>
                        <a:pt x="0" y="537"/>
                      </a:lnTo>
                      <a:lnTo>
                        <a:pt x="36" y="549"/>
                      </a:lnTo>
                      <a:lnTo>
                        <a:pt x="55" y="589"/>
                      </a:lnTo>
                      <a:lnTo>
                        <a:pt x="134" y="589"/>
                      </a:lnTo>
                      <a:lnTo>
                        <a:pt x="185" y="569"/>
                      </a:lnTo>
                      <a:lnTo>
                        <a:pt x="194" y="609"/>
                      </a:lnTo>
                      <a:lnTo>
                        <a:pt x="246" y="644"/>
                      </a:lnTo>
                      <a:lnTo>
                        <a:pt x="285" y="672"/>
                      </a:lnTo>
                      <a:lnTo>
                        <a:pt x="312" y="644"/>
                      </a:lnTo>
                      <a:lnTo>
                        <a:pt x="403" y="644"/>
                      </a:lnTo>
                      <a:lnTo>
                        <a:pt x="408" y="605"/>
                      </a:lnTo>
                      <a:lnTo>
                        <a:pt x="360" y="541"/>
                      </a:lnTo>
                      <a:lnTo>
                        <a:pt x="320" y="502"/>
                      </a:lnTo>
                      <a:lnTo>
                        <a:pt x="336" y="454"/>
                      </a:lnTo>
                      <a:lnTo>
                        <a:pt x="364" y="427"/>
                      </a:lnTo>
                      <a:lnTo>
                        <a:pt x="443" y="454"/>
                      </a:lnTo>
                      <a:lnTo>
                        <a:pt x="454" y="423"/>
                      </a:lnTo>
                      <a:lnTo>
                        <a:pt x="459" y="387"/>
                      </a:lnTo>
                      <a:lnTo>
                        <a:pt x="509" y="344"/>
                      </a:lnTo>
                      <a:lnTo>
                        <a:pt x="526" y="300"/>
                      </a:lnTo>
                      <a:lnTo>
                        <a:pt x="557" y="269"/>
                      </a:lnTo>
                      <a:lnTo>
                        <a:pt x="553" y="197"/>
                      </a:lnTo>
                      <a:lnTo>
                        <a:pt x="509" y="166"/>
                      </a:lnTo>
                      <a:lnTo>
                        <a:pt x="514" y="103"/>
                      </a:lnTo>
                      <a:lnTo>
                        <a:pt x="491" y="71"/>
                      </a:lnTo>
                      <a:lnTo>
                        <a:pt x="498" y="27"/>
                      </a:lnTo>
                      <a:lnTo>
                        <a:pt x="459" y="7"/>
                      </a:lnTo>
                      <a:lnTo>
                        <a:pt x="430" y="0"/>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79" name="Freeform 49"/>
                <p:cNvSpPr>
                  <a:spLocks/>
                </p:cNvSpPr>
                <p:nvPr/>
              </p:nvSpPr>
              <p:spPr bwMode="auto">
                <a:xfrm>
                  <a:off x="4457" y="2074"/>
                  <a:ext cx="56" cy="91"/>
                </a:xfrm>
                <a:custGeom>
                  <a:avLst/>
                  <a:gdLst/>
                  <a:ahLst/>
                  <a:cxnLst>
                    <a:cxn ang="0">
                      <a:pos x="79" y="0"/>
                    </a:cxn>
                    <a:cxn ang="0">
                      <a:pos x="64" y="48"/>
                    </a:cxn>
                    <a:cxn ang="0">
                      <a:pos x="0" y="72"/>
                    </a:cxn>
                    <a:cxn ang="0">
                      <a:pos x="23" y="111"/>
                    </a:cxn>
                    <a:cxn ang="0">
                      <a:pos x="20" y="147"/>
                    </a:cxn>
                    <a:cxn ang="0">
                      <a:pos x="60" y="162"/>
                    </a:cxn>
                    <a:cxn ang="0">
                      <a:pos x="51" y="254"/>
                    </a:cxn>
                    <a:cxn ang="0">
                      <a:pos x="99" y="274"/>
                    </a:cxn>
                    <a:cxn ang="0">
                      <a:pos x="170" y="230"/>
                    </a:cxn>
                    <a:cxn ang="0">
                      <a:pos x="170" y="120"/>
                    </a:cxn>
                    <a:cxn ang="0">
                      <a:pos x="79" y="0"/>
                    </a:cxn>
                  </a:cxnLst>
                  <a:rect l="0" t="0" r="r" b="b"/>
                  <a:pathLst>
                    <a:path w="170" h="274">
                      <a:moveTo>
                        <a:pt x="79" y="0"/>
                      </a:moveTo>
                      <a:lnTo>
                        <a:pt x="64" y="48"/>
                      </a:lnTo>
                      <a:lnTo>
                        <a:pt x="0" y="72"/>
                      </a:lnTo>
                      <a:lnTo>
                        <a:pt x="23" y="111"/>
                      </a:lnTo>
                      <a:lnTo>
                        <a:pt x="20" y="147"/>
                      </a:lnTo>
                      <a:lnTo>
                        <a:pt x="60" y="162"/>
                      </a:lnTo>
                      <a:lnTo>
                        <a:pt x="51" y="254"/>
                      </a:lnTo>
                      <a:lnTo>
                        <a:pt x="99" y="274"/>
                      </a:lnTo>
                      <a:lnTo>
                        <a:pt x="170" y="230"/>
                      </a:lnTo>
                      <a:lnTo>
                        <a:pt x="170" y="120"/>
                      </a:lnTo>
                      <a:lnTo>
                        <a:pt x="79" y="0"/>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81" name="Freeform 51"/>
                <p:cNvSpPr>
                  <a:spLocks/>
                </p:cNvSpPr>
                <p:nvPr/>
              </p:nvSpPr>
              <p:spPr bwMode="auto">
                <a:xfrm>
                  <a:off x="3623" y="2186"/>
                  <a:ext cx="431" cy="448"/>
                </a:xfrm>
                <a:custGeom>
                  <a:avLst/>
                  <a:gdLst/>
                  <a:ahLst/>
                  <a:cxnLst>
                    <a:cxn ang="0">
                      <a:pos x="1288" y="332"/>
                    </a:cxn>
                    <a:cxn ang="0">
                      <a:pos x="1194" y="407"/>
                    </a:cxn>
                    <a:cxn ang="0">
                      <a:pos x="1133" y="514"/>
                    </a:cxn>
                    <a:cxn ang="0">
                      <a:pos x="1133" y="605"/>
                    </a:cxn>
                    <a:cxn ang="0">
                      <a:pos x="1087" y="506"/>
                    </a:cxn>
                    <a:cxn ang="0">
                      <a:pos x="1023" y="419"/>
                    </a:cxn>
                    <a:cxn ang="0">
                      <a:pos x="920" y="372"/>
                    </a:cxn>
                    <a:cxn ang="0">
                      <a:pos x="920" y="478"/>
                    </a:cxn>
                    <a:cxn ang="0">
                      <a:pos x="892" y="604"/>
                    </a:cxn>
                    <a:cxn ang="0">
                      <a:pos x="861" y="683"/>
                    </a:cxn>
                    <a:cxn ang="0">
                      <a:pos x="809" y="747"/>
                    </a:cxn>
                    <a:cxn ang="0">
                      <a:pos x="723" y="810"/>
                    </a:cxn>
                    <a:cxn ang="0">
                      <a:pos x="651" y="889"/>
                    </a:cxn>
                    <a:cxn ang="0">
                      <a:pos x="541" y="964"/>
                    </a:cxn>
                    <a:cxn ang="0">
                      <a:pos x="537" y="1134"/>
                    </a:cxn>
                    <a:cxn ang="0">
                      <a:pos x="526" y="1264"/>
                    </a:cxn>
                    <a:cxn ang="0">
                      <a:pos x="443" y="1344"/>
                    </a:cxn>
                    <a:cxn ang="0">
                      <a:pos x="406" y="1264"/>
                    </a:cxn>
                    <a:cxn ang="0">
                      <a:pos x="300" y="1000"/>
                    </a:cxn>
                    <a:cxn ang="0">
                      <a:pos x="221" y="806"/>
                    </a:cxn>
                    <a:cxn ang="0">
                      <a:pos x="209" y="628"/>
                    </a:cxn>
                    <a:cxn ang="0">
                      <a:pos x="185" y="624"/>
                    </a:cxn>
                    <a:cxn ang="0">
                      <a:pos x="86" y="652"/>
                    </a:cxn>
                    <a:cxn ang="0">
                      <a:pos x="62" y="549"/>
                    </a:cxn>
                    <a:cxn ang="0">
                      <a:pos x="0" y="514"/>
                    </a:cxn>
                    <a:cxn ang="0">
                      <a:pos x="118" y="486"/>
                    </a:cxn>
                    <a:cxn ang="0">
                      <a:pos x="75" y="383"/>
                    </a:cxn>
                    <a:cxn ang="0">
                      <a:pos x="51" y="296"/>
                    </a:cxn>
                    <a:cxn ang="0">
                      <a:pos x="158" y="296"/>
                    </a:cxn>
                    <a:cxn ang="0">
                      <a:pos x="174" y="229"/>
                    </a:cxn>
                    <a:cxn ang="0">
                      <a:pos x="241" y="142"/>
                    </a:cxn>
                    <a:cxn ang="0">
                      <a:pos x="268" y="39"/>
                    </a:cxn>
                    <a:cxn ang="0">
                      <a:pos x="384" y="4"/>
                    </a:cxn>
                    <a:cxn ang="0">
                      <a:pos x="418" y="114"/>
                    </a:cxn>
                    <a:cxn ang="0">
                      <a:pos x="526" y="166"/>
                    </a:cxn>
                    <a:cxn ang="0">
                      <a:pos x="568" y="289"/>
                    </a:cxn>
                    <a:cxn ang="0">
                      <a:pos x="695" y="332"/>
                    </a:cxn>
                    <a:cxn ang="0">
                      <a:pos x="791" y="368"/>
                    </a:cxn>
                    <a:cxn ang="0">
                      <a:pos x="885" y="363"/>
                    </a:cxn>
                    <a:cxn ang="0">
                      <a:pos x="932" y="272"/>
                    </a:cxn>
                    <a:cxn ang="0">
                      <a:pos x="1058" y="295"/>
                    </a:cxn>
                    <a:cxn ang="0">
                      <a:pos x="1137" y="230"/>
                    </a:cxn>
                    <a:cxn ang="0">
                      <a:pos x="1261" y="257"/>
                    </a:cxn>
                  </a:cxnLst>
                  <a:rect l="0" t="0" r="r" b="b"/>
                  <a:pathLst>
                    <a:path w="1292" h="1344">
                      <a:moveTo>
                        <a:pt x="1292" y="305"/>
                      </a:moveTo>
                      <a:lnTo>
                        <a:pt x="1288" y="332"/>
                      </a:lnTo>
                      <a:lnTo>
                        <a:pt x="1229" y="359"/>
                      </a:lnTo>
                      <a:lnTo>
                        <a:pt x="1194" y="407"/>
                      </a:lnTo>
                      <a:lnTo>
                        <a:pt x="1174" y="471"/>
                      </a:lnTo>
                      <a:lnTo>
                        <a:pt x="1133" y="514"/>
                      </a:lnTo>
                      <a:lnTo>
                        <a:pt x="1133" y="605"/>
                      </a:lnTo>
                      <a:lnTo>
                        <a:pt x="1133" y="605"/>
                      </a:lnTo>
                      <a:lnTo>
                        <a:pt x="1106" y="581"/>
                      </a:lnTo>
                      <a:lnTo>
                        <a:pt x="1087" y="506"/>
                      </a:lnTo>
                      <a:lnTo>
                        <a:pt x="1078" y="451"/>
                      </a:lnTo>
                      <a:lnTo>
                        <a:pt x="1023" y="419"/>
                      </a:lnTo>
                      <a:lnTo>
                        <a:pt x="976" y="411"/>
                      </a:lnTo>
                      <a:lnTo>
                        <a:pt x="920" y="372"/>
                      </a:lnTo>
                      <a:lnTo>
                        <a:pt x="889" y="470"/>
                      </a:lnTo>
                      <a:lnTo>
                        <a:pt x="920" y="478"/>
                      </a:lnTo>
                      <a:lnTo>
                        <a:pt x="925" y="600"/>
                      </a:lnTo>
                      <a:lnTo>
                        <a:pt x="892" y="604"/>
                      </a:lnTo>
                      <a:lnTo>
                        <a:pt x="861" y="624"/>
                      </a:lnTo>
                      <a:lnTo>
                        <a:pt x="861" y="683"/>
                      </a:lnTo>
                      <a:lnTo>
                        <a:pt x="846" y="696"/>
                      </a:lnTo>
                      <a:lnTo>
                        <a:pt x="809" y="747"/>
                      </a:lnTo>
                      <a:lnTo>
                        <a:pt x="754" y="771"/>
                      </a:lnTo>
                      <a:lnTo>
                        <a:pt x="723" y="810"/>
                      </a:lnTo>
                      <a:lnTo>
                        <a:pt x="675" y="830"/>
                      </a:lnTo>
                      <a:lnTo>
                        <a:pt x="651" y="889"/>
                      </a:lnTo>
                      <a:lnTo>
                        <a:pt x="605" y="924"/>
                      </a:lnTo>
                      <a:lnTo>
                        <a:pt x="541" y="964"/>
                      </a:lnTo>
                      <a:lnTo>
                        <a:pt x="557" y="1126"/>
                      </a:lnTo>
                      <a:lnTo>
                        <a:pt x="537" y="1134"/>
                      </a:lnTo>
                      <a:lnTo>
                        <a:pt x="557" y="1209"/>
                      </a:lnTo>
                      <a:lnTo>
                        <a:pt x="526" y="1264"/>
                      </a:lnTo>
                      <a:lnTo>
                        <a:pt x="494" y="1316"/>
                      </a:lnTo>
                      <a:lnTo>
                        <a:pt x="443" y="1344"/>
                      </a:lnTo>
                      <a:lnTo>
                        <a:pt x="415" y="1323"/>
                      </a:lnTo>
                      <a:lnTo>
                        <a:pt x="406" y="1264"/>
                      </a:lnTo>
                      <a:lnTo>
                        <a:pt x="351" y="1138"/>
                      </a:lnTo>
                      <a:lnTo>
                        <a:pt x="300" y="1000"/>
                      </a:lnTo>
                      <a:lnTo>
                        <a:pt x="244" y="917"/>
                      </a:lnTo>
                      <a:lnTo>
                        <a:pt x="221" y="806"/>
                      </a:lnTo>
                      <a:lnTo>
                        <a:pt x="221" y="707"/>
                      </a:lnTo>
                      <a:lnTo>
                        <a:pt x="209" y="628"/>
                      </a:lnTo>
                      <a:lnTo>
                        <a:pt x="185" y="581"/>
                      </a:lnTo>
                      <a:lnTo>
                        <a:pt x="185" y="624"/>
                      </a:lnTo>
                      <a:lnTo>
                        <a:pt x="154" y="655"/>
                      </a:lnTo>
                      <a:lnTo>
                        <a:pt x="86" y="652"/>
                      </a:lnTo>
                      <a:lnTo>
                        <a:pt x="35" y="585"/>
                      </a:lnTo>
                      <a:lnTo>
                        <a:pt x="62" y="549"/>
                      </a:lnTo>
                      <a:lnTo>
                        <a:pt x="24" y="554"/>
                      </a:lnTo>
                      <a:lnTo>
                        <a:pt x="0" y="514"/>
                      </a:lnTo>
                      <a:lnTo>
                        <a:pt x="27" y="486"/>
                      </a:lnTo>
                      <a:lnTo>
                        <a:pt x="118" y="486"/>
                      </a:lnTo>
                      <a:lnTo>
                        <a:pt x="123" y="447"/>
                      </a:lnTo>
                      <a:lnTo>
                        <a:pt x="75" y="383"/>
                      </a:lnTo>
                      <a:lnTo>
                        <a:pt x="35" y="344"/>
                      </a:lnTo>
                      <a:lnTo>
                        <a:pt x="51" y="296"/>
                      </a:lnTo>
                      <a:lnTo>
                        <a:pt x="79" y="269"/>
                      </a:lnTo>
                      <a:lnTo>
                        <a:pt x="158" y="296"/>
                      </a:lnTo>
                      <a:lnTo>
                        <a:pt x="169" y="265"/>
                      </a:lnTo>
                      <a:lnTo>
                        <a:pt x="174" y="229"/>
                      </a:lnTo>
                      <a:lnTo>
                        <a:pt x="224" y="186"/>
                      </a:lnTo>
                      <a:lnTo>
                        <a:pt x="241" y="142"/>
                      </a:lnTo>
                      <a:lnTo>
                        <a:pt x="272" y="111"/>
                      </a:lnTo>
                      <a:lnTo>
                        <a:pt x="268" y="39"/>
                      </a:lnTo>
                      <a:lnTo>
                        <a:pt x="331" y="0"/>
                      </a:lnTo>
                      <a:lnTo>
                        <a:pt x="384" y="4"/>
                      </a:lnTo>
                      <a:lnTo>
                        <a:pt x="418" y="31"/>
                      </a:lnTo>
                      <a:lnTo>
                        <a:pt x="418" y="114"/>
                      </a:lnTo>
                      <a:lnTo>
                        <a:pt x="486" y="127"/>
                      </a:lnTo>
                      <a:lnTo>
                        <a:pt x="526" y="166"/>
                      </a:lnTo>
                      <a:lnTo>
                        <a:pt x="533" y="245"/>
                      </a:lnTo>
                      <a:lnTo>
                        <a:pt x="568" y="289"/>
                      </a:lnTo>
                      <a:lnTo>
                        <a:pt x="624" y="304"/>
                      </a:lnTo>
                      <a:lnTo>
                        <a:pt x="695" y="332"/>
                      </a:lnTo>
                      <a:lnTo>
                        <a:pt x="750" y="344"/>
                      </a:lnTo>
                      <a:lnTo>
                        <a:pt x="791" y="368"/>
                      </a:lnTo>
                      <a:lnTo>
                        <a:pt x="841" y="363"/>
                      </a:lnTo>
                      <a:lnTo>
                        <a:pt x="885" y="363"/>
                      </a:lnTo>
                      <a:lnTo>
                        <a:pt x="909" y="316"/>
                      </a:lnTo>
                      <a:lnTo>
                        <a:pt x="932" y="272"/>
                      </a:lnTo>
                      <a:lnTo>
                        <a:pt x="983" y="296"/>
                      </a:lnTo>
                      <a:lnTo>
                        <a:pt x="1058" y="295"/>
                      </a:lnTo>
                      <a:lnTo>
                        <a:pt x="1082" y="260"/>
                      </a:lnTo>
                      <a:lnTo>
                        <a:pt x="1137" y="230"/>
                      </a:lnTo>
                      <a:lnTo>
                        <a:pt x="1209" y="230"/>
                      </a:lnTo>
                      <a:lnTo>
                        <a:pt x="1261" y="257"/>
                      </a:lnTo>
                      <a:lnTo>
                        <a:pt x="1292" y="305"/>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82" name="Freeform 52"/>
                <p:cNvSpPr>
                  <a:spLocks/>
                </p:cNvSpPr>
                <p:nvPr/>
              </p:nvSpPr>
              <p:spPr bwMode="auto">
                <a:xfrm>
                  <a:off x="3623" y="2186"/>
                  <a:ext cx="431" cy="448"/>
                </a:xfrm>
                <a:custGeom>
                  <a:avLst/>
                  <a:gdLst/>
                  <a:ahLst/>
                  <a:cxnLst>
                    <a:cxn ang="0">
                      <a:pos x="1288" y="332"/>
                    </a:cxn>
                    <a:cxn ang="0">
                      <a:pos x="1194" y="407"/>
                    </a:cxn>
                    <a:cxn ang="0">
                      <a:pos x="1133" y="514"/>
                    </a:cxn>
                    <a:cxn ang="0">
                      <a:pos x="1133" y="605"/>
                    </a:cxn>
                    <a:cxn ang="0">
                      <a:pos x="1087" y="506"/>
                    </a:cxn>
                    <a:cxn ang="0">
                      <a:pos x="1023" y="419"/>
                    </a:cxn>
                    <a:cxn ang="0">
                      <a:pos x="920" y="372"/>
                    </a:cxn>
                    <a:cxn ang="0">
                      <a:pos x="920" y="478"/>
                    </a:cxn>
                    <a:cxn ang="0">
                      <a:pos x="892" y="604"/>
                    </a:cxn>
                    <a:cxn ang="0">
                      <a:pos x="861" y="683"/>
                    </a:cxn>
                    <a:cxn ang="0">
                      <a:pos x="809" y="747"/>
                    </a:cxn>
                    <a:cxn ang="0">
                      <a:pos x="723" y="810"/>
                    </a:cxn>
                    <a:cxn ang="0">
                      <a:pos x="651" y="889"/>
                    </a:cxn>
                    <a:cxn ang="0">
                      <a:pos x="541" y="964"/>
                    </a:cxn>
                    <a:cxn ang="0">
                      <a:pos x="537" y="1134"/>
                    </a:cxn>
                    <a:cxn ang="0">
                      <a:pos x="526" y="1264"/>
                    </a:cxn>
                    <a:cxn ang="0">
                      <a:pos x="443" y="1344"/>
                    </a:cxn>
                    <a:cxn ang="0">
                      <a:pos x="406" y="1264"/>
                    </a:cxn>
                    <a:cxn ang="0">
                      <a:pos x="300" y="1000"/>
                    </a:cxn>
                    <a:cxn ang="0">
                      <a:pos x="221" y="806"/>
                    </a:cxn>
                    <a:cxn ang="0">
                      <a:pos x="209" y="628"/>
                    </a:cxn>
                    <a:cxn ang="0">
                      <a:pos x="185" y="624"/>
                    </a:cxn>
                    <a:cxn ang="0">
                      <a:pos x="86" y="652"/>
                    </a:cxn>
                    <a:cxn ang="0">
                      <a:pos x="62" y="549"/>
                    </a:cxn>
                    <a:cxn ang="0">
                      <a:pos x="0" y="514"/>
                    </a:cxn>
                    <a:cxn ang="0">
                      <a:pos x="118" y="486"/>
                    </a:cxn>
                    <a:cxn ang="0">
                      <a:pos x="75" y="383"/>
                    </a:cxn>
                    <a:cxn ang="0">
                      <a:pos x="51" y="296"/>
                    </a:cxn>
                    <a:cxn ang="0">
                      <a:pos x="158" y="296"/>
                    </a:cxn>
                    <a:cxn ang="0">
                      <a:pos x="174" y="229"/>
                    </a:cxn>
                    <a:cxn ang="0">
                      <a:pos x="241" y="142"/>
                    </a:cxn>
                    <a:cxn ang="0">
                      <a:pos x="268" y="39"/>
                    </a:cxn>
                    <a:cxn ang="0">
                      <a:pos x="384" y="4"/>
                    </a:cxn>
                    <a:cxn ang="0">
                      <a:pos x="418" y="114"/>
                    </a:cxn>
                    <a:cxn ang="0">
                      <a:pos x="526" y="166"/>
                    </a:cxn>
                    <a:cxn ang="0">
                      <a:pos x="568" y="289"/>
                    </a:cxn>
                    <a:cxn ang="0">
                      <a:pos x="695" y="332"/>
                    </a:cxn>
                    <a:cxn ang="0">
                      <a:pos x="791" y="368"/>
                    </a:cxn>
                    <a:cxn ang="0">
                      <a:pos x="885" y="363"/>
                    </a:cxn>
                    <a:cxn ang="0">
                      <a:pos x="932" y="272"/>
                    </a:cxn>
                    <a:cxn ang="0">
                      <a:pos x="1058" y="295"/>
                    </a:cxn>
                    <a:cxn ang="0">
                      <a:pos x="1137" y="230"/>
                    </a:cxn>
                    <a:cxn ang="0">
                      <a:pos x="1261" y="257"/>
                    </a:cxn>
                  </a:cxnLst>
                  <a:rect l="0" t="0" r="r" b="b"/>
                  <a:pathLst>
                    <a:path w="1292" h="1344">
                      <a:moveTo>
                        <a:pt x="1292" y="305"/>
                      </a:moveTo>
                      <a:lnTo>
                        <a:pt x="1288" y="332"/>
                      </a:lnTo>
                      <a:lnTo>
                        <a:pt x="1229" y="359"/>
                      </a:lnTo>
                      <a:lnTo>
                        <a:pt x="1194" y="407"/>
                      </a:lnTo>
                      <a:lnTo>
                        <a:pt x="1174" y="471"/>
                      </a:lnTo>
                      <a:lnTo>
                        <a:pt x="1133" y="514"/>
                      </a:lnTo>
                      <a:lnTo>
                        <a:pt x="1133" y="605"/>
                      </a:lnTo>
                      <a:lnTo>
                        <a:pt x="1133" y="605"/>
                      </a:lnTo>
                      <a:lnTo>
                        <a:pt x="1106" y="581"/>
                      </a:lnTo>
                      <a:lnTo>
                        <a:pt x="1087" y="506"/>
                      </a:lnTo>
                      <a:lnTo>
                        <a:pt x="1078" y="451"/>
                      </a:lnTo>
                      <a:lnTo>
                        <a:pt x="1023" y="419"/>
                      </a:lnTo>
                      <a:lnTo>
                        <a:pt x="976" y="411"/>
                      </a:lnTo>
                      <a:lnTo>
                        <a:pt x="920" y="372"/>
                      </a:lnTo>
                      <a:lnTo>
                        <a:pt x="889" y="470"/>
                      </a:lnTo>
                      <a:lnTo>
                        <a:pt x="920" y="478"/>
                      </a:lnTo>
                      <a:lnTo>
                        <a:pt x="925" y="600"/>
                      </a:lnTo>
                      <a:lnTo>
                        <a:pt x="892" y="604"/>
                      </a:lnTo>
                      <a:lnTo>
                        <a:pt x="861" y="624"/>
                      </a:lnTo>
                      <a:lnTo>
                        <a:pt x="861" y="683"/>
                      </a:lnTo>
                      <a:lnTo>
                        <a:pt x="846" y="696"/>
                      </a:lnTo>
                      <a:lnTo>
                        <a:pt x="809" y="747"/>
                      </a:lnTo>
                      <a:lnTo>
                        <a:pt x="754" y="771"/>
                      </a:lnTo>
                      <a:lnTo>
                        <a:pt x="723" y="810"/>
                      </a:lnTo>
                      <a:lnTo>
                        <a:pt x="675" y="830"/>
                      </a:lnTo>
                      <a:lnTo>
                        <a:pt x="651" y="889"/>
                      </a:lnTo>
                      <a:lnTo>
                        <a:pt x="605" y="924"/>
                      </a:lnTo>
                      <a:lnTo>
                        <a:pt x="541" y="964"/>
                      </a:lnTo>
                      <a:lnTo>
                        <a:pt x="557" y="1126"/>
                      </a:lnTo>
                      <a:lnTo>
                        <a:pt x="537" y="1134"/>
                      </a:lnTo>
                      <a:lnTo>
                        <a:pt x="557" y="1209"/>
                      </a:lnTo>
                      <a:lnTo>
                        <a:pt x="526" y="1264"/>
                      </a:lnTo>
                      <a:lnTo>
                        <a:pt x="494" y="1316"/>
                      </a:lnTo>
                      <a:lnTo>
                        <a:pt x="443" y="1344"/>
                      </a:lnTo>
                      <a:lnTo>
                        <a:pt x="415" y="1323"/>
                      </a:lnTo>
                      <a:lnTo>
                        <a:pt x="406" y="1264"/>
                      </a:lnTo>
                      <a:lnTo>
                        <a:pt x="351" y="1138"/>
                      </a:lnTo>
                      <a:lnTo>
                        <a:pt x="300" y="1000"/>
                      </a:lnTo>
                      <a:lnTo>
                        <a:pt x="244" y="917"/>
                      </a:lnTo>
                      <a:lnTo>
                        <a:pt x="221" y="806"/>
                      </a:lnTo>
                      <a:lnTo>
                        <a:pt x="221" y="707"/>
                      </a:lnTo>
                      <a:lnTo>
                        <a:pt x="209" y="628"/>
                      </a:lnTo>
                      <a:lnTo>
                        <a:pt x="185" y="581"/>
                      </a:lnTo>
                      <a:lnTo>
                        <a:pt x="185" y="624"/>
                      </a:lnTo>
                      <a:lnTo>
                        <a:pt x="154" y="655"/>
                      </a:lnTo>
                      <a:lnTo>
                        <a:pt x="86" y="652"/>
                      </a:lnTo>
                      <a:lnTo>
                        <a:pt x="35" y="585"/>
                      </a:lnTo>
                      <a:lnTo>
                        <a:pt x="62" y="549"/>
                      </a:lnTo>
                      <a:lnTo>
                        <a:pt x="24" y="554"/>
                      </a:lnTo>
                      <a:lnTo>
                        <a:pt x="0" y="514"/>
                      </a:lnTo>
                      <a:lnTo>
                        <a:pt x="27" y="486"/>
                      </a:lnTo>
                      <a:lnTo>
                        <a:pt x="118" y="486"/>
                      </a:lnTo>
                      <a:lnTo>
                        <a:pt x="123" y="447"/>
                      </a:lnTo>
                      <a:lnTo>
                        <a:pt x="75" y="383"/>
                      </a:lnTo>
                      <a:lnTo>
                        <a:pt x="35" y="344"/>
                      </a:lnTo>
                      <a:lnTo>
                        <a:pt x="51" y="296"/>
                      </a:lnTo>
                      <a:lnTo>
                        <a:pt x="79" y="269"/>
                      </a:lnTo>
                      <a:lnTo>
                        <a:pt x="158" y="296"/>
                      </a:lnTo>
                      <a:lnTo>
                        <a:pt x="169" y="265"/>
                      </a:lnTo>
                      <a:lnTo>
                        <a:pt x="174" y="229"/>
                      </a:lnTo>
                      <a:lnTo>
                        <a:pt x="224" y="186"/>
                      </a:lnTo>
                      <a:lnTo>
                        <a:pt x="241" y="142"/>
                      </a:lnTo>
                      <a:lnTo>
                        <a:pt x="272" y="111"/>
                      </a:lnTo>
                      <a:lnTo>
                        <a:pt x="268" y="39"/>
                      </a:lnTo>
                      <a:lnTo>
                        <a:pt x="331" y="0"/>
                      </a:lnTo>
                      <a:lnTo>
                        <a:pt x="384" y="4"/>
                      </a:lnTo>
                      <a:lnTo>
                        <a:pt x="418" y="31"/>
                      </a:lnTo>
                      <a:lnTo>
                        <a:pt x="418" y="114"/>
                      </a:lnTo>
                      <a:lnTo>
                        <a:pt x="486" y="127"/>
                      </a:lnTo>
                      <a:lnTo>
                        <a:pt x="526" y="166"/>
                      </a:lnTo>
                      <a:lnTo>
                        <a:pt x="533" y="245"/>
                      </a:lnTo>
                      <a:lnTo>
                        <a:pt x="568" y="289"/>
                      </a:lnTo>
                      <a:lnTo>
                        <a:pt x="624" y="304"/>
                      </a:lnTo>
                      <a:lnTo>
                        <a:pt x="695" y="332"/>
                      </a:lnTo>
                      <a:lnTo>
                        <a:pt x="750" y="344"/>
                      </a:lnTo>
                      <a:lnTo>
                        <a:pt x="791" y="368"/>
                      </a:lnTo>
                      <a:lnTo>
                        <a:pt x="841" y="363"/>
                      </a:lnTo>
                      <a:lnTo>
                        <a:pt x="885" y="363"/>
                      </a:lnTo>
                      <a:lnTo>
                        <a:pt x="909" y="316"/>
                      </a:lnTo>
                      <a:lnTo>
                        <a:pt x="932" y="272"/>
                      </a:lnTo>
                      <a:lnTo>
                        <a:pt x="983" y="296"/>
                      </a:lnTo>
                      <a:lnTo>
                        <a:pt x="1058" y="295"/>
                      </a:lnTo>
                      <a:lnTo>
                        <a:pt x="1082" y="260"/>
                      </a:lnTo>
                      <a:lnTo>
                        <a:pt x="1137" y="230"/>
                      </a:lnTo>
                      <a:lnTo>
                        <a:pt x="1209" y="230"/>
                      </a:lnTo>
                      <a:lnTo>
                        <a:pt x="1261" y="257"/>
                      </a:lnTo>
                      <a:lnTo>
                        <a:pt x="1292" y="305"/>
                      </a:lnTo>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83" name="Freeform 53"/>
                <p:cNvSpPr>
                  <a:spLocks/>
                </p:cNvSpPr>
                <p:nvPr/>
              </p:nvSpPr>
              <p:spPr bwMode="auto">
                <a:xfrm>
                  <a:off x="3919" y="2310"/>
                  <a:ext cx="82" cy="91"/>
                </a:xfrm>
                <a:custGeom>
                  <a:avLst/>
                  <a:gdLst/>
                  <a:ahLst/>
                  <a:cxnLst>
                    <a:cxn ang="0">
                      <a:pos x="244" y="233"/>
                    </a:cxn>
                    <a:cxn ang="0">
                      <a:pos x="226" y="272"/>
                    </a:cxn>
                    <a:cxn ang="0">
                      <a:pos x="198" y="262"/>
                    </a:cxn>
                    <a:cxn ang="0">
                      <a:pos x="164" y="213"/>
                    </a:cxn>
                    <a:cxn ang="0">
                      <a:pos x="170" y="169"/>
                    </a:cxn>
                    <a:cxn ang="0">
                      <a:pos x="143" y="130"/>
                    </a:cxn>
                    <a:cxn ang="0">
                      <a:pos x="130" y="165"/>
                    </a:cxn>
                    <a:cxn ang="0">
                      <a:pos x="91" y="186"/>
                    </a:cxn>
                    <a:cxn ang="0">
                      <a:pos x="87" y="237"/>
                    </a:cxn>
                    <a:cxn ang="0">
                      <a:pos x="36" y="228"/>
                    </a:cxn>
                    <a:cxn ang="0">
                      <a:pos x="31" y="106"/>
                    </a:cxn>
                    <a:cxn ang="0">
                      <a:pos x="0" y="98"/>
                    </a:cxn>
                    <a:cxn ang="0">
                      <a:pos x="31" y="0"/>
                    </a:cxn>
                    <a:cxn ang="0">
                      <a:pos x="87" y="39"/>
                    </a:cxn>
                    <a:cxn ang="0">
                      <a:pos x="134" y="47"/>
                    </a:cxn>
                    <a:cxn ang="0">
                      <a:pos x="189" y="79"/>
                    </a:cxn>
                    <a:cxn ang="0">
                      <a:pos x="198" y="134"/>
                    </a:cxn>
                    <a:cxn ang="0">
                      <a:pos x="217" y="209"/>
                    </a:cxn>
                    <a:cxn ang="0">
                      <a:pos x="244" y="233"/>
                    </a:cxn>
                  </a:cxnLst>
                  <a:rect l="0" t="0" r="r" b="b"/>
                  <a:pathLst>
                    <a:path w="244" h="272">
                      <a:moveTo>
                        <a:pt x="244" y="233"/>
                      </a:moveTo>
                      <a:lnTo>
                        <a:pt x="226" y="272"/>
                      </a:lnTo>
                      <a:lnTo>
                        <a:pt x="198" y="262"/>
                      </a:lnTo>
                      <a:lnTo>
                        <a:pt x="164" y="213"/>
                      </a:lnTo>
                      <a:lnTo>
                        <a:pt x="170" y="169"/>
                      </a:lnTo>
                      <a:lnTo>
                        <a:pt x="143" y="130"/>
                      </a:lnTo>
                      <a:lnTo>
                        <a:pt x="130" y="165"/>
                      </a:lnTo>
                      <a:lnTo>
                        <a:pt x="91" y="186"/>
                      </a:lnTo>
                      <a:lnTo>
                        <a:pt x="87" y="237"/>
                      </a:lnTo>
                      <a:lnTo>
                        <a:pt x="36" y="228"/>
                      </a:lnTo>
                      <a:lnTo>
                        <a:pt x="31" y="106"/>
                      </a:lnTo>
                      <a:lnTo>
                        <a:pt x="0" y="98"/>
                      </a:lnTo>
                      <a:lnTo>
                        <a:pt x="31" y="0"/>
                      </a:lnTo>
                      <a:lnTo>
                        <a:pt x="87" y="39"/>
                      </a:lnTo>
                      <a:lnTo>
                        <a:pt x="134" y="47"/>
                      </a:lnTo>
                      <a:lnTo>
                        <a:pt x="189" y="79"/>
                      </a:lnTo>
                      <a:lnTo>
                        <a:pt x="198" y="134"/>
                      </a:lnTo>
                      <a:lnTo>
                        <a:pt x="217" y="209"/>
                      </a:lnTo>
                      <a:lnTo>
                        <a:pt x="244" y="233"/>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84" name="Freeform 54"/>
                <p:cNvSpPr>
                  <a:spLocks/>
                </p:cNvSpPr>
                <p:nvPr/>
              </p:nvSpPr>
              <p:spPr bwMode="auto">
                <a:xfrm>
                  <a:off x="3919" y="2310"/>
                  <a:ext cx="82" cy="91"/>
                </a:xfrm>
                <a:custGeom>
                  <a:avLst/>
                  <a:gdLst/>
                  <a:ahLst/>
                  <a:cxnLst>
                    <a:cxn ang="0">
                      <a:pos x="244" y="233"/>
                    </a:cxn>
                    <a:cxn ang="0">
                      <a:pos x="226" y="272"/>
                    </a:cxn>
                    <a:cxn ang="0">
                      <a:pos x="198" y="262"/>
                    </a:cxn>
                    <a:cxn ang="0">
                      <a:pos x="164" y="213"/>
                    </a:cxn>
                    <a:cxn ang="0">
                      <a:pos x="170" y="169"/>
                    </a:cxn>
                    <a:cxn ang="0">
                      <a:pos x="143" y="130"/>
                    </a:cxn>
                    <a:cxn ang="0">
                      <a:pos x="130" y="165"/>
                    </a:cxn>
                    <a:cxn ang="0">
                      <a:pos x="91" y="186"/>
                    </a:cxn>
                    <a:cxn ang="0">
                      <a:pos x="87" y="237"/>
                    </a:cxn>
                    <a:cxn ang="0">
                      <a:pos x="36" y="228"/>
                    </a:cxn>
                    <a:cxn ang="0">
                      <a:pos x="31" y="106"/>
                    </a:cxn>
                    <a:cxn ang="0">
                      <a:pos x="0" y="98"/>
                    </a:cxn>
                    <a:cxn ang="0">
                      <a:pos x="31" y="0"/>
                    </a:cxn>
                    <a:cxn ang="0">
                      <a:pos x="87" y="39"/>
                    </a:cxn>
                    <a:cxn ang="0">
                      <a:pos x="134" y="47"/>
                    </a:cxn>
                    <a:cxn ang="0">
                      <a:pos x="189" y="79"/>
                    </a:cxn>
                    <a:cxn ang="0">
                      <a:pos x="198" y="134"/>
                    </a:cxn>
                    <a:cxn ang="0">
                      <a:pos x="217" y="209"/>
                    </a:cxn>
                    <a:cxn ang="0">
                      <a:pos x="244" y="233"/>
                    </a:cxn>
                  </a:cxnLst>
                  <a:rect l="0" t="0" r="r" b="b"/>
                  <a:pathLst>
                    <a:path w="244" h="272">
                      <a:moveTo>
                        <a:pt x="244" y="233"/>
                      </a:moveTo>
                      <a:lnTo>
                        <a:pt x="226" y="272"/>
                      </a:lnTo>
                      <a:lnTo>
                        <a:pt x="198" y="262"/>
                      </a:lnTo>
                      <a:lnTo>
                        <a:pt x="164" y="213"/>
                      </a:lnTo>
                      <a:lnTo>
                        <a:pt x="170" y="169"/>
                      </a:lnTo>
                      <a:lnTo>
                        <a:pt x="143" y="130"/>
                      </a:lnTo>
                      <a:lnTo>
                        <a:pt x="130" y="165"/>
                      </a:lnTo>
                      <a:lnTo>
                        <a:pt x="91" y="186"/>
                      </a:lnTo>
                      <a:lnTo>
                        <a:pt x="87" y="237"/>
                      </a:lnTo>
                      <a:lnTo>
                        <a:pt x="36" y="228"/>
                      </a:lnTo>
                      <a:lnTo>
                        <a:pt x="31" y="106"/>
                      </a:lnTo>
                      <a:lnTo>
                        <a:pt x="0" y="98"/>
                      </a:lnTo>
                      <a:lnTo>
                        <a:pt x="31" y="0"/>
                      </a:lnTo>
                      <a:lnTo>
                        <a:pt x="87" y="39"/>
                      </a:lnTo>
                      <a:lnTo>
                        <a:pt x="134" y="47"/>
                      </a:lnTo>
                      <a:lnTo>
                        <a:pt x="189" y="79"/>
                      </a:lnTo>
                      <a:lnTo>
                        <a:pt x="198" y="134"/>
                      </a:lnTo>
                      <a:lnTo>
                        <a:pt x="217" y="209"/>
                      </a:lnTo>
                      <a:lnTo>
                        <a:pt x="244" y="233"/>
                      </a:lnTo>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85" name="Freeform 55"/>
                <p:cNvSpPr>
                  <a:spLocks/>
                </p:cNvSpPr>
                <p:nvPr/>
              </p:nvSpPr>
              <p:spPr bwMode="auto">
                <a:xfrm>
                  <a:off x="2432" y="2136"/>
                  <a:ext cx="156" cy="147"/>
                </a:xfrm>
                <a:custGeom>
                  <a:avLst/>
                  <a:gdLst/>
                  <a:ahLst/>
                  <a:cxnLst>
                    <a:cxn ang="0">
                      <a:pos x="375" y="61"/>
                    </a:cxn>
                    <a:cxn ang="0">
                      <a:pos x="428" y="51"/>
                    </a:cxn>
                    <a:cxn ang="0">
                      <a:pos x="463" y="87"/>
                    </a:cxn>
                    <a:cxn ang="0">
                      <a:pos x="439" y="130"/>
                    </a:cxn>
                    <a:cxn ang="0">
                      <a:pos x="467" y="146"/>
                    </a:cxn>
                    <a:cxn ang="0">
                      <a:pos x="447" y="225"/>
                    </a:cxn>
                    <a:cxn ang="0">
                      <a:pos x="395" y="229"/>
                    </a:cxn>
                    <a:cxn ang="0">
                      <a:pos x="388" y="260"/>
                    </a:cxn>
                    <a:cxn ang="0">
                      <a:pos x="412" y="284"/>
                    </a:cxn>
                    <a:cxn ang="0">
                      <a:pos x="353" y="336"/>
                    </a:cxn>
                    <a:cxn ang="0">
                      <a:pos x="312" y="375"/>
                    </a:cxn>
                    <a:cxn ang="0">
                      <a:pos x="277" y="395"/>
                    </a:cxn>
                    <a:cxn ang="0">
                      <a:pos x="246" y="395"/>
                    </a:cxn>
                    <a:cxn ang="0">
                      <a:pos x="233" y="418"/>
                    </a:cxn>
                    <a:cxn ang="0">
                      <a:pos x="198" y="415"/>
                    </a:cxn>
                    <a:cxn ang="0">
                      <a:pos x="194" y="442"/>
                    </a:cxn>
                    <a:cxn ang="0">
                      <a:pos x="147" y="442"/>
                    </a:cxn>
                    <a:cxn ang="0">
                      <a:pos x="149" y="420"/>
                    </a:cxn>
                    <a:cxn ang="0">
                      <a:pos x="118" y="420"/>
                    </a:cxn>
                    <a:cxn ang="0">
                      <a:pos x="0" y="420"/>
                    </a:cxn>
                    <a:cxn ang="0">
                      <a:pos x="31" y="381"/>
                    </a:cxn>
                    <a:cxn ang="0">
                      <a:pos x="55" y="368"/>
                    </a:cxn>
                    <a:cxn ang="0">
                      <a:pos x="79" y="341"/>
                    </a:cxn>
                    <a:cxn ang="0">
                      <a:pos x="98" y="202"/>
                    </a:cxn>
                    <a:cxn ang="0">
                      <a:pos x="114" y="159"/>
                    </a:cxn>
                    <a:cxn ang="0">
                      <a:pos x="134" y="162"/>
                    </a:cxn>
                    <a:cxn ang="0">
                      <a:pos x="138" y="131"/>
                    </a:cxn>
                    <a:cxn ang="0">
                      <a:pos x="213" y="127"/>
                    </a:cxn>
                    <a:cxn ang="0">
                      <a:pos x="213" y="92"/>
                    </a:cxn>
                    <a:cxn ang="0">
                      <a:pos x="241" y="61"/>
                    </a:cxn>
                    <a:cxn ang="0">
                      <a:pos x="256" y="33"/>
                    </a:cxn>
                    <a:cxn ang="0">
                      <a:pos x="268" y="0"/>
                    </a:cxn>
                    <a:cxn ang="0">
                      <a:pos x="304" y="24"/>
                    </a:cxn>
                    <a:cxn ang="0">
                      <a:pos x="343" y="28"/>
                    </a:cxn>
                    <a:cxn ang="0">
                      <a:pos x="375" y="61"/>
                    </a:cxn>
                  </a:cxnLst>
                  <a:rect l="0" t="0" r="r" b="b"/>
                  <a:pathLst>
                    <a:path w="467" h="442">
                      <a:moveTo>
                        <a:pt x="375" y="61"/>
                      </a:moveTo>
                      <a:lnTo>
                        <a:pt x="428" y="51"/>
                      </a:lnTo>
                      <a:lnTo>
                        <a:pt x="463" y="87"/>
                      </a:lnTo>
                      <a:lnTo>
                        <a:pt x="439" y="130"/>
                      </a:lnTo>
                      <a:lnTo>
                        <a:pt x="467" y="146"/>
                      </a:lnTo>
                      <a:lnTo>
                        <a:pt x="447" y="225"/>
                      </a:lnTo>
                      <a:lnTo>
                        <a:pt x="395" y="229"/>
                      </a:lnTo>
                      <a:lnTo>
                        <a:pt x="388" y="260"/>
                      </a:lnTo>
                      <a:lnTo>
                        <a:pt x="412" y="284"/>
                      </a:lnTo>
                      <a:lnTo>
                        <a:pt x="353" y="336"/>
                      </a:lnTo>
                      <a:lnTo>
                        <a:pt x="312" y="375"/>
                      </a:lnTo>
                      <a:lnTo>
                        <a:pt x="277" y="395"/>
                      </a:lnTo>
                      <a:lnTo>
                        <a:pt x="246" y="395"/>
                      </a:lnTo>
                      <a:lnTo>
                        <a:pt x="233" y="418"/>
                      </a:lnTo>
                      <a:lnTo>
                        <a:pt x="198" y="415"/>
                      </a:lnTo>
                      <a:lnTo>
                        <a:pt x="194" y="442"/>
                      </a:lnTo>
                      <a:lnTo>
                        <a:pt x="147" y="442"/>
                      </a:lnTo>
                      <a:lnTo>
                        <a:pt x="149" y="420"/>
                      </a:lnTo>
                      <a:lnTo>
                        <a:pt x="118" y="420"/>
                      </a:lnTo>
                      <a:lnTo>
                        <a:pt x="0" y="420"/>
                      </a:lnTo>
                      <a:lnTo>
                        <a:pt x="31" y="381"/>
                      </a:lnTo>
                      <a:lnTo>
                        <a:pt x="55" y="368"/>
                      </a:lnTo>
                      <a:lnTo>
                        <a:pt x="79" y="341"/>
                      </a:lnTo>
                      <a:lnTo>
                        <a:pt x="98" y="202"/>
                      </a:lnTo>
                      <a:lnTo>
                        <a:pt x="114" y="159"/>
                      </a:lnTo>
                      <a:lnTo>
                        <a:pt x="134" y="162"/>
                      </a:lnTo>
                      <a:lnTo>
                        <a:pt x="138" y="131"/>
                      </a:lnTo>
                      <a:lnTo>
                        <a:pt x="213" y="127"/>
                      </a:lnTo>
                      <a:lnTo>
                        <a:pt x="213" y="92"/>
                      </a:lnTo>
                      <a:lnTo>
                        <a:pt x="241" y="61"/>
                      </a:lnTo>
                      <a:lnTo>
                        <a:pt x="256" y="33"/>
                      </a:lnTo>
                      <a:lnTo>
                        <a:pt x="268" y="0"/>
                      </a:lnTo>
                      <a:lnTo>
                        <a:pt x="304" y="24"/>
                      </a:lnTo>
                      <a:lnTo>
                        <a:pt x="343" y="28"/>
                      </a:lnTo>
                      <a:lnTo>
                        <a:pt x="375" y="61"/>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86" name="Freeform 56"/>
                <p:cNvSpPr>
                  <a:spLocks/>
                </p:cNvSpPr>
                <p:nvPr/>
              </p:nvSpPr>
              <p:spPr bwMode="auto">
                <a:xfrm>
                  <a:off x="2432" y="2136"/>
                  <a:ext cx="156" cy="147"/>
                </a:xfrm>
                <a:custGeom>
                  <a:avLst/>
                  <a:gdLst/>
                  <a:ahLst/>
                  <a:cxnLst>
                    <a:cxn ang="0">
                      <a:pos x="375" y="61"/>
                    </a:cxn>
                    <a:cxn ang="0">
                      <a:pos x="428" y="51"/>
                    </a:cxn>
                    <a:cxn ang="0">
                      <a:pos x="463" y="87"/>
                    </a:cxn>
                    <a:cxn ang="0">
                      <a:pos x="439" y="130"/>
                    </a:cxn>
                    <a:cxn ang="0">
                      <a:pos x="467" y="146"/>
                    </a:cxn>
                    <a:cxn ang="0">
                      <a:pos x="447" y="225"/>
                    </a:cxn>
                    <a:cxn ang="0">
                      <a:pos x="395" y="229"/>
                    </a:cxn>
                    <a:cxn ang="0">
                      <a:pos x="388" y="260"/>
                    </a:cxn>
                    <a:cxn ang="0">
                      <a:pos x="412" y="284"/>
                    </a:cxn>
                    <a:cxn ang="0">
                      <a:pos x="353" y="336"/>
                    </a:cxn>
                    <a:cxn ang="0">
                      <a:pos x="312" y="375"/>
                    </a:cxn>
                    <a:cxn ang="0">
                      <a:pos x="277" y="395"/>
                    </a:cxn>
                    <a:cxn ang="0">
                      <a:pos x="246" y="395"/>
                    </a:cxn>
                    <a:cxn ang="0">
                      <a:pos x="233" y="418"/>
                    </a:cxn>
                    <a:cxn ang="0">
                      <a:pos x="198" y="415"/>
                    </a:cxn>
                    <a:cxn ang="0">
                      <a:pos x="194" y="442"/>
                    </a:cxn>
                    <a:cxn ang="0">
                      <a:pos x="147" y="442"/>
                    </a:cxn>
                    <a:cxn ang="0">
                      <a:pos x="149" y="420"/>
                    </a:cxn>
                    <a:cxn ang="0">
                      <a:pos x="118" y="420"/>
                    </a:cxn>
                    <a:cxn ang="0">
                      <a:pos x="0" y="420"/>
                    </a:cxn>
                    <a:cxn ang="0">
                      <a:pos x="31" y="381"/>
                    </a:cxn>
                    <a:cxn ang="0">
                      <a:pos x="55" y="368"/>
                    </a:cxn>
                    <a:cxn ang="0">
                      <a:pos x="79" y="341"/>
                    </a:cxn>
                    <a:cxn ang="0">
                      <a:pos x="98" y="202"/>
                    </a:cxn>
                    <a:cxn ang="0">
                      <a:pos x="114" y="159"/>
                    </a:cxn>
                    <a:cxn ang="0">
                      <a:pos x="134" y="162"/>
                    </a:cxn>
                    <a:cxn ang="0">
                      <a:pos x="138" y="131"/>
                    </a:cxn>
                    <a:cxn ang="0">
                      <a:pos x="213" y="127"/>
                    </a:cxn>
                    <a:cxn ang="0">
                      <a:pos x="213" y="92"/>
                    </a:cxn>
                    <a:cxn ang="0">
                      <a:pos x="241" y="61"/>
                    </a:cxn>
                    <a:cxn ang="0">
                      <a:pos x="256" y="33"/>
                    </a:cxn>
                    <a:cxn ang="0">
                      <a:pos x="268" y="0"/>
                    </a:cxn>
                    <a:cxn ang="0">
                      <a:pos x="304" y="24"/>
                    </a:cxn>
                    <a:cxn ang="0">
                      <a:pos x="343" y="28"/>
                    </a:cxn>
                    <a:cxn ang="0">
                      <a:pos x="375" y="61"/>
                    </a:cxn>
                  </a:cxnLst>
                  <a:rect l="0" t="0" r="r" b="b"/>
                  <a:pathLst>
                    <a:path w="467" h="442">
                      <a:moveTo>
                        <a:pt x="375" y="61"/>
                      </a:moveTo>
                      <a:lnTo>
                        <a:pt x="428" y="51"/>
                      </a:lnTo>
                      <a:lnTo>
                        <a:pt x="463" y="87"/>
                      </a:lnTo>
                      <a:lnTo>
                        <a:pt x="439" y="130"/>
                      </a:lnTo>
                      <a:lnTo>
                        <a:pt x="467" y="146"/>
                      </a:lnTo>
                      <a:lnTo>
                        <a:pt x="447" y="225"/>
                      </a:lnTo>
                      <a:lnTo>
                        <a:pt x="395" y="229"/>
                      </a:lnTo>
                      <a:lnTo>
                        <a:pt x="388" y="260"/>
                      </a:lnTo>
                      <a:lnTo>
                        <a:pt x="412" y="284"/>
                      </a:lnTo>
                      <a:lnTo>
                        <a:pt x="353" y="336"/>
                      </a:lnTo>
                      <a:lnTo>
                        <a:pt x="312" y="375"/>
                      </a:lnTo>
                      <a:lnTo>
                        <a:pt x="277" y="395"/>
                      </a:lnTo>
                      <a:lnTo>
                        <a:pt x="246" y="395"/>
                      </a:lnTo>
                      <a:lnTo>
                        <a:pt x="233" y="418"/>
                      </a:lnTo>
                      <a:lnTo>
                        <a:pt x="198" y="415"/>
                      </a:lnTo>
                      <a:lnTo>
                        <a:pt x="194" y="442"/>
                      </a:lnTo>
                      <a:lnTo>
                        <a:pt x="147" y="442"/>
                      </a:lnTo>
                      <a:lnTo>
                        <a:pt x="149" y="420"/>
                      </a:lnTo>
                      <a:lnTo>
                        <a:pt x="118" y="420"/>
                      </a:lnTo>
                      <a:lnTo>
                        <a:pt x="0" y="420"/>
                      </a:lnTo>
                      <a:lnTo>
                        <a:pt x="31" y="381"/>
                      </a:lnTo>
                      <a:lnTo>
                        <a:pt x="55" y="368"/>
                      </a:lnTo>
                      <a:lnTo>
                        <a:pt x="79" y="341"/>
                      </a:lnTo>
                      <a:lnTo>
                        <a:pt x="98" y="202"/>
                      </a:lnTo>
                      <a:lnTo>
                        <a:pt x="114" y="159"/>
                      </a:lnTo>
                      <a:lnTo>
                        <a:pt x="134" y="162"/>
                      </a:lnTo>
                      <a:lnTo>
                        <a:pt x="138" y="131"/>
                      </a:lnTo>
                      <a:lnTo>
                        <a:pt x="213" y="127"/>
                      </a:lnTo>
                      <a:lnTo>
                        <a:pt x="213" y="92"/>
                      </a:lnTo>
                      <a:lnTo>
                        <a:pt x="241" y="61"/>
                      </a:lnTo>
                      <a:lnTo>
                        <a:pt x="256" y="33"/>
                      </a:lnTo>
                      <a:lnTo>
                        <a:pt x="268" y="0"/>
                      </a:lnTo>
                      <a:lnTo>
                        <a:pt x="304" y="24"/>
                      </a:lnTo>
                      <a:lnTo>
                        <a:pt x="343" y="28"/>
                      </a:lnTo>
                      <a:lnTo>
                        <a:pt x="375" y="61"/>
                      </a:lnTo>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87" name="Freeform 57"/>
                <p:cNvSpPr>
                  <a:spLocks/>
                </p:cNvSpPr>
                <p:nvPr/>
              </p:nvSpPr>
              <p:spPr bwMode="auto">
                <a:xfrm>
                  <a:off x="2481" y="2111"/>
                  <a:ext cx="299" cy="337"/>
                </a:xfrm>
                <a:custGeom>
                  <a:avLst/>
                  <a:gdLst/>
                  <a:ahLst/>
                  <a:cxnLst>
                    <a:cxn ang="0">
                      <a:pos x="281" y="127"/>
                    </a:cxn>
                    <a:cxn ang="0">
                      <a:pos x="316" y="163"/>
                    </a:cxn>
                    <a:cxn ang="0">
                      <a:pos x="292" y="206"/>
                    </a:cxn>
                    <a:cxn ang="0">
                      <a:pos x="320" y="222"/>
                    </a:cxn>
                    <a:cxn ang="0">
                      <a:pos x="300" y="301"/>
                    </a:cxn>
                    <a:cxn ang="0">
                      <a:pos x="248" y="305"/>
                    </a:cxn>
                    <a:cxn ang="0">
                      <a:pos x="241" y="336"/>
                    </a:cxn>
                    <a:cxn ang="0">
                      <a:pos x="265" y="360"/>
                    </a:cxn>
                    <a:cxn ang="0">
                      <a:pos x="206" y="412"/>
                    </a:cxn>
                    <a:cxn ang="0">
                      <a:pos x="165" y="451"/>
                    </a:cxn>
                    <a:cxn ang="0">
                      <a:pos x="130" y="471"/>
                    </a:cxn>
                    <a:cxn ang="0">
                      <a:pos x="99" y="471"/>
                    </a:cxn>
                    <a:cxn ang="0">
                      <a:pos x="86" y="494"/>
                    </a:cxn>
                    <a:cxn ang="0">
                      <a:pos x="51" y="491"/>
                    </a:cxn>
                    <a:cxn ang="0">
                      <a:pos x="47" y="518"/>
                    </a:cxn>
                    <a:cxn ang="0">
                      <a:pos x="0" y="518"/>
                    </a:cxn>
                    <a:cxn ang="0">
                      <a:pos x="94" y="633"/>
                    </a:cxn>
                    <a:cxn ang="0">
                      <a:pos x="142" y="664"/>
                    </a:cxn>
                    <a:cxn ang="0">
                      <a:pos x="458" y="918"/>
                    </a:cxn>
                    <a:cxn ang="0">
                      <a:pos x="502" y="938"/>
                    </a:cxn>
                    <a:cxn ang="0">
                      <a:pos x="513" y="1012"/>
                    </a:cxn>
                    <a:cxn ang="0">
                      <a:pos x="553" y="1004"/>
                    </a:cxn>
                    <a:cxn ang="0">
                      <a:pos x="558" y="979"/>
                    </a:cxn>
                    <a:cxn ang="0">
                      <a:pos x="634" y="975"/>
                    </a:cxn>
                    <a:cxn ang="0">
                      <a:pos x="665" y="940"/>
                    </a:cxn>
                    <a:cxn ang="0">
                      <a:pos x="693" y="924"/>
                    </a:cxn>
                    <a:cxn ang="0">
                      <a:pos x="700" y="893"/>
                    </a:cxn>
                    <a:cxn ang="0">
                      <a:pos x="776" y="869"/>
                    </a:cxn>
                    <a:cxn ang="0">
                      <a:pos x="796" y="837"/>
                    </a:cxn>
                    <a:cxn ang="0">
                      <a:pos x="835" y="806"/>
                    </a:cxn>
                    <a:cxn ang="0">
                      <a:pos x="882" y="786"/>
                    </a:cxn>
                    <a:cxn ang="0">
                      <a:pos x="897" y="767"/>
                    </a:cxn>
                    <a:cxn ang="0">
                      <a:pos x="889" y="719"/>
                    </a:cxn>
                    <a:cxn ang="0">
                      <a:pos x="818" y="708"/>
                    </a:cxn>
                    <a:cxn ang="0">
                      <a:pos x="794" y="684"/>
                    </a:cxn>
                    <a:cxn ang="0">
                      <a:pos x="791" y="629"/>
                    </a:cxn>
                    <a:cxn ang="0">
                      <a:pos x="802" y="321"/>
                    </a:cxn>
                    <a:cxn ang="0">
                      <a:pos x="774" y="320"/>
                    </a:cxn>
                    <a:cxn ang="0">
                      <a:pos x="763" y="270"/>
                    </a:cxn>
                    <a:cxn ang="0">
                      <a:pos x="723" y="253"/>
                    </a:cxn>
                    <a:cxn ang="0">
                      <a:pos x="703" y="202"/>
                    </a:cxn>
                    <a:cxn ang="0">
                      <a:pos x="715" y="154"/>
                    </a:cxn>
                    <a:cxn ang="0">
                      <a:pos x="758" y="139"/>
                    </a:cxn>
                    <a:cxn ang="0">
                      <a:pos x="735" y="103"/>
                    </a:cxn>
                    <a:cxn ang="0">
                      <a:pos x="743" y="68"/>
                    </a:cxn>
                    <a:cxn ang="0">
                      <a:pos x="763" y="68"/>
                    </a:cxn>
                    <a:cxn ang="0">
                      <a:pos x="754" y="9"/>
                    </a:cxn>
                    <a:cxn ang="0">
                      <a:pos x="617" y="0"/>
                    </a:cxn>
                    <a:cxn ang="0">
                      <a:pos x="555" y="7"/>
                    </a:cxn>
                    <a:cxn ang="0">
                      <a:pos x="503" y="27"/>
                    </a:cxn>
                    <a:cxn ang="0">
                      <a:pos x="404" y="35"/>
                    </a:cxn>
                    <a:cxn ang="0">
                      <a:pos x="369" y="66"/>
                    </a:cxn>
                    <a:cxn ang="0">
                      <a:pos x="301" y="79"/>
                    </a:cxn>
                    <a:cxn ang="0">
                      <a:pos x="281" y="127"/>
                    </a:cxn>
                  </a:cxnLst>
                  <a:rect l="0" t="0" r="r" b="b"/>
                  <a:pathLst>
                    <a:path w="897" h="1012">
                      <a:moveTo>
                        <a:pt x="281" y="127"/>
                      </a:moveTo>
                      <a:lnTo>
                        <a:pt x="316" y="163"/>
                      </a:lnTo>
                      <a:lnTo>
                        <a:pt x="292" y="206"/>
                      </a:lnTo>
                      <a:lnTo>
                        <a:pt x="320" y="222"/>
                      </a:lnTo>
                      <a:lnTo>
                        <a:pt x="300" y="301"/>
                      </a:lnTo>
                      <a:lnTo>
                        <a:pt x="248" y="305"/>
                      </a:lnTo>
                      <a:lnTo>
                        <a:pt x="241" y="336"/>
                      </a:lnTo>
                      <a:lnTo>
                        <a:pt x="265" y="360"/>
                      </a:lnTo>
                      <a:lnTo>
                        <a:pt x="206" y="412"/>
                      </a:lnTo>
                      <a:lnTo>
                        <a:pt x="165" y="451"/>
                      </a:lnTo>
                      <a:lnTo>
                        <a:pt x="130" y="471"/>
                      </a:lnTo>
                      <a:lnTo>
                        <a:pt x="99" y="471"/>
                      </a:lnTo>
                      <a:lnTo>
                        <a:pt x="86" y="494"/>
                      </a:lnTo>
                      <a:lnTo>
                        <a:pt x="51" y="491"/>
                      </a:lnTo>
                      <a:lnTo>
                        <a:pt x="47" y="518"/>
                      </a:lnTo>
                      <a:lnTo>
                        <a:pt x="0" y="518"/>
                      </a:lnTo>
                      <a:lnTo>
                        <a:pt x="94" y="633"/>
                      </a:lnTo>
                      <a:lnTo>
                        <a:pt x="142" y="664"/>
                      </a:lnTo>
                      <a:lnTo>
                        <a:pt x="458" y="918"/>
                      </a:lnTo>
                      <a:lnTo>
                        <a:pt x="502" y="938"/>
                      </a:lnTo>
                      <a:lnTo>
                        <a:pt x="513" y="1012"/>
                      </a:lnTo>
                      <a:lnTo>
                        <a:pt x="553" y="1004"/>
                      </a:lnTo>
                      <a:lnTo>
                        <a:pt x="558" y="979"/>
                      </a:lnTo>
                      <a:lnTo>
                        <a:pt x="634" y="975"/>
                      </a:lnTo>
                      <a:lnTo>
                        <a:pt x="665" y="940"/>
                      </a:lnTo>
                      <a:lnTo>
                        <a:pt x="693" y="924"/>
                      </a:lnTo>
                      <a:lnTo>
                        <a:pt x="700" y="893"/>
                      </a:lnTo>
                      <a:lnTo>
                        <a:pt x="776" y="869"/>
                      </a:lnTo>
                      <a:lnTo>
                        <a:pt x="796" y="837"/>
                      </a:lnTo>
                      <a:lnTo>
                        <a:pt x="835" y="806"/>
                      </a:lnTo>
                      <a:lnTo>
                        <a:pt x="882" y="786"/>
                      </a:lnTo>
                      <a:lnTo>
                        <a:pt x="897" y="767"/>
                      </a:lnTo>
                      <a:lnTo>
                        <a:pt x="889" y="719"/>
                      </a:lnTo>
                      <a:lnTo>
                        <a:pt x="818" y="708"/>
                      </a:lnTo>
                      <a:lnTo>
                        <a:pt x="794" y="684"/>
                      </a:lnTo>
                      <a:lnTo>
                        <a:pt x="791" y="629"/>
                      </a:lnTo>
                      <a:lnTo>
                        <a:pt x="802" y="321"/>
                      </a:lnTo>
                      <a:lnTo>
                        <a:pt x="774" y="320"/>
                      </a:lnTo>
                      <a:lnTo>
                        <a:pt x="763" y="270"/>
                      </a:lnTo>
                      <a:lnTo>
                        <a:pt x="723" y="253"/>
                      </a:lnTo>
                      <a:lnTo>
                        <a:pt x="703" y="202"/>
                      </a:lnTo>
                      <a:lnTo>
                        <a:pt x="715" y="154"/>
                      </a:lnTo>
                      <a:lnTo>
                        <a:pt x="758" y="139"/>
                      </a:lnTo>
                      <a:lnTo>
                        <a:pt x="735" y="103"/>
                      </a:lnTo>
                      <a:lnTo>
                        <a:pt x="743" y="68"/>
                      </a:lnTo>
                      <a:lnTo>
                        <a:pt x="763" y="68"/>
                      </a:lnTo>
                      <a:lnTo>
                        <a:pt x="754" y="9"/>
                      </a:lnTo>
                      <a:lnTo>
                        <a:pt x="617" y="0"/>
                      </a:lnTo>
                      <a:lnTo>
                        <a:pt x="555" y="7"/>
                      </a:lnTo>
                      <a:lnTo>
                        <a:pt x="503" y="27"/>
                      </a:lnTo>
                      <a:lnTo>
                        <a:pt x="404" y="35"/>
                      </a:lnTo>
                      <a:lnTo>
                        <a:pt x="369" y="66"/>
                      </a:lnTo>
                      <a:lnTo>
                        <a:pt x="301" y="79"/>
                      </a:lnTo>
                      <a:lnTo>
                        <a:pt x="281" y="127"/>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88" name="Freeform 58"/>
                <p:cNvSpPr>
                  <a:spLocks/>
                </p:cNvSpPr>
                <p:nvPr/>
              </p:nvSpPr>
              <p:spPr bwMode="auto">
                <a:xfrm>
                  <a:off x="3247" y="2979"/>
                  <a:ext cx="121" cy="249"/>
                </a:xfrm>
                <a:custGeom>
                  <a:avLst/>
                  <a:gdLst/>
                  <a:ahLst/>
                  <a:cxnLst>
                    <a:cxn ang="0">
                      <a:pos x="275" y="10"/>
                    </a:cxn>
                    <a:cxn ang="0">
                      <a:pos x="273" y="75"/>
                    </a:cxn>
                    <a:cxn ang="0">
                      <a:pos x="255" y="83"/>
                    </a:cxn>
                    <a:cxn ang="0">
                      <a:pos x="250" y="132"/>
                    </a:cxn>
                    <a:cxn ang="0">
                      <a:pos x="220" y="132"/>
                    </a:cxn>
                    <a:cxn ang="0">
                      <a:pos x="210" y="148"/>
                    </a:cxn>
                    <a:cxn ang="0">
                      <a:pos x="203" y="177"/>
                    </a:cxn>
                    <a:cxn ang="0">
                      <a:pos x="176" y="197"/>
                    </a:cxn>
                    <a:cxn ang="0">
                      <a:pos x="167" y="224"/>
                    </a:cxn>
                    <a:cxn ang="0">
                      <a:pos x="149" y="220"/>
                    </a:cxn>
                    <a:cxn ang="0">
                      <a:pos x="145" y="191"/>
                    </a:cxn>
                    <a:cxn ang="0">
                      <a:pos x="116" y="193"/>
                    </a:cxn>
                    <a:cxn ang="0">
                      <a:pos x="110" y="215"/>
                    </a:cxn>
                    <a:cxn ang="0">
                      <a:pos x="80" y="225"/>
                    </a:cxn>
                    <a:cxn ang="0">
                      <a:pos x="72" y="265"/>
                    </a:cxn>
                    <a:cxn ang="0">
                      <a:pos x="54" y="270"/>
                    </a:cxn>
                    <a:cxn ang="0">
                      <a:pos x="62" y="401"/>
                    </a:cxn>
                    <a:cxn ang="0">
                      <a:pos x="76" y="403"/>
                    </a:cxn>
                    <a:cxn ang="0">
                      <a:pos x="80" y="438"/>
                    </a:cxn>
                    <a:cxn ang="0">
                      <a:pos x="65" y="455"/>
                    </a:cxn>
                    <a:cxn ang="0">
                      <a:pos x="54" y="496"/>
                    </a:cxn>
                    <a:cxn ang="0">
                      <a:pos x="31" y="506"/>
                    </a:cxn>
                    <a:cxn ang="0">
                      <a:pos x="27" y="527"/>
                    </a:cxn>
                    <a:cxn ang="0">
                      <a:pos x="0" y="537"/>
                    </a:cxn>
                    <a:cxn ang="0">
                      <a:pos x="3" y="599"/>
                    </a:cxn>
                    <a:cxn ang="0">
                      <a:pos x="37" y="596"/>
                    </a:cxn>
                    <a:cxn ang="0">
                      <a:pos x="34" y="717"/>
                    </a:cxn>
                    <a:cxn ang="0">
                      <a:pos x="65" y="717"/>
                    </a:cxn>
                    <a:cxn ang="0">
                      <a:pos x="80" y="737"/>
                    </a:cxn>
                    <a:cxn ang="0">
                      <a:pos x="103" y="747"/>
                    </a:cxn>
                    <a:cxn ang="0">
                      <a:pos x="131" y="720"/>
                    </a:cxn>
                    <a:cxn ang="0">
                      <a:pos x="162" y="716"/>
                    </a:cxn>
                    <a:cxn ang="0">
                      <a:pos x="185" y="699"/>
                    </a:cxn>
                    <a:cxn ang="0">
                      <a:pos x="210" y="686"/>
                    </a:cxn>
                    <a:cxn ang="0">
                      <a:pos x="218" y="627"/>
                    </a:cxn>
                    <a:cxn ang="0">
                      <a:pos x="242" y="617"/>
                    </a:cxn>
                    <a:cxn ang="0">
                      <a:pos x="245" y="537"/>
                    </a:cxn>
                    <a:cxn ang="0">
                      <a:pos x="259" y="527"/>
                    </a:cxn>
                    <a:cxn ang="0">
                      <a:pos x="258" y="417"/>
                    </a:cxn>
                    <a:cxn ang="0">
                      <a:pos x="292" y="397"/>
                    </a:cxn>
                    <a:cxn ang="0">
                      <a:pos x="309" y="377"/>
                    </a:cxn>
                    <a:cxn ang="0">
                      <a:pos x="309" y="289"/>
                    </a:cxn>
                    <a:cxn ang="0">
                      <a:pos x="333" y="272"/>
                    </a:cxn>
                    <a:cxn ang="0">
                      <a:pos x="338" y="203"/>
                    </a:cxn>
                    <a:cxn ang="0">
                      <a:pos x="358" y="203"/>
                    </a:cxn>
                    <a:cxn ang="0">
                      <a:pos x="362" y="90"/>
                    </a:cxn>
                    <a:cxn ang="0">
                      <a:pos x="333" y="75"/>
                    </a:cxn>
                    <a:cxn ang="0">
                      <a:pos x="331" y="20"/>
                    </a:cxn>
                    <a:cxn ang="0">
                      <a:pos x="302" y="0"/>
                    </a:cxn>
                    <a:cxn ang="0">
                      <a:pos x="275" y="10"/>
                    </a:cxn>
                  </a:cxnLst>
                  <a:rect l="0" t="0" r="r" b="b"/>
                  <a:pathLst>
                    <a:path w="362" h="747">
                      <a:moveTo>
                        <a:pt x="275" y="10"/>
                      </a:moveTo>
                      <a:lnTo>
                        <a:pt x="273" y="75"/>
                      </a:lnTo>
                      <a:lnTo>
                        <a:pt x="255" y="83"/>
                      </a:lnTo>
                      <a:lnTo>
                        <a:pt x="250" y="132"/>
                      </a:lnTo>
                      <a:lnTo>
                        <a:pt x="220" y="132"/>
                      </a:lnTo>
                      <a:lnTo>
                        <a:pt x="210" y="148"/>
                      </a:lnTo>
                      <a:lnTo>
                        <a:pt x="203" y="177"/>
                      </a:lnTo>
                      <a:lnTo>
                        <a:pt x="176" y="197"/>
                      </a:lnTo>
                      <a:lnTo>
                        <a:pt x="167" y="224"/>
                      </a:lnTo>
                      <a:lnTo>
                        <a:pt x="149" y="220"/>
                      </a:lnTo>
                      <a:lnTo>
                        <a:pt x="145" y="191"/>
                      </a:lnTo>
                      <a:lnTo>
                        <a:pt x="116" y="193"/>
                      </a:lnTo>
                      <a:lnTo>
                        <a:pt x="110" y="215"/>
                      </a:lnTo>
                      <a:lnTo>
                        <a:pt x="80" y="225"/>
                      </a:lnTo>
                      <a:lnTo>
                        <a:pt x="72" y="265"/>
                      </a:lnTo>
                      <a:lnTo>
                        <a:pt x="54" y="270"/>
                      </a:lnTo>
                      <a:lnTo>
                        <a:pt x="62" y="401"/>
                      </a:lnTo>
                      <a:lnTo>
                        <a:pt x="76" y="403"/>
                      </a:lnTo>
                      <a:lnTo>
                        <a:pt x="80" y="438"/>
                      </a:lnTo>
                      <a:lnTo>
                        <a:pt x="65" y="455"/>
                      </a:lnTo>
                      <a:lnTo>
                        <a:pt x="54" y="496"/>
                      </a:lnTo>
                      <a:lnTo>
                        <a:pt x="31" y="506"/>
                      </a:lnTo>
                      <a:lnTo>
                        <a:pt x="27" y="527"/>
                      </a:lnTo>
                      <a:lnTo>
                        <a:pt x="0" y="537"/>
                      </a:lnTo>
                      <a:lnTo>
                        <a:pt x="3" y="599"/>
                      </a:lnTo>
                      <a:lnTo>
                        <a:pt x="37" y="596"/>
                      </a:lnTo>
                      <a:lnTo>
                        <a:pt x="34" y="717"/>
                      </a:lnTo>
                      <a:lnTo>
                        <a:pt x="65" y="717"/>
                      </a:lnTo>
                      <a:lnTo>
                        <a:pt x="80" y="737"/>
                      </a:lnTo>
                      <a:lnTo>
                        <a:pt x="103" y="747"/>
                      </a:lnTo>
                      <a:lnTo>
                        <a:pt x="131" y="720"/>
                      </a:lnTo>
                      <a:lnTo>
                        <a:pt x="162" y="716"/>
                      </a:lnTo>
                      <a:lnTo>
                        <a:pt x="185" y="699"/>
                      </a:lnTo>
                      <a:lnTo>
                        <a:pt x="210" y="686"/>
                      </a:lnTo>
                      <a:lnTo>
                        <a:pt x="218" y="627"/>
                      </a:lnTo>
                      <a:lnTo>
                        <a:pt x="242" y="617"/>
                      </a:lnTo>
                      <a:lnTo>
                        <a:pt x="245" y="537"/>
                      </a:lnTo>
                      <a:lnTo>
                        <a:pt x="259" y="527"/>
                      </a:lnTo>
                      <a:lnTo>
                        <a:pt x="258" y="417"/>
                      </a:lnTo>
                      <a:lnTo>
                        <a:pt x="292" y="397"/>
                      </a:lnTo>
                      <a:lnTo>
                        <a:pt x="309" y="377"/>
                      </a:lnTo>
                      <a:lnTo>
                        <a:pt x="309" y="289"/>
                      </a:lnTo>
                      <a:lnTo>
                        <a:pt x="333" y="272"/>
                      </a:lnTo>
                      <a:lnTo>
                        <a:pt x="338" y="203"/>
                      </a:lnTo>
                      <a:lnTo>
                        <a:pt x="358" y="203"/>
                      </a:lnTo>
                      <a:lnTo>
                        <a:pt x="362" y="90"/>
                      </a:lnTo>
                      <a:lnTo>
                        <a:pt x="333" y="75"/>
                      </a:lnTo>
                      <a:lnTo>
                        <a:pt x="331" y="20"/>
                      </a:lnTo>
                      <a:lnTo>
                        <a:pt x="302" y="0"/>
                      </a:lnTo>
                      <a:lnTo>
                        <a:pt x="275" y="10"/>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89" name="Freeform 59"/>
                <p:cNvSpPr>
                  <a:spLocks/>
                </p:cNvSpPr>
                <p:nvPr/>
              </p:nvSpPr>
              <p:spPr bwMode="auto">
                <a:xfrm>
                  <a:off x="2708" y="2536"/>
                  <a:ext cx="144" cy="220"/>
                </a:xfrm>
                <a:custGeom>
                  <a:avLst/>
                  <a:gdLst/>
                  <a:ahLst/>
                  <a:cxnLst>
                    <a:cxn ang="0">
                      <a:pos x="0" y="497"/>
                    </a:cxn>
                    <a:cxn ang="0">
                      <a:pos x="86" y="428"/>
                    </a:cxn>
                    <a:cxn ang="0">
                      <a:pos x="113" y="393"/>
                    </a:cxn>
                    <a:cxn ang="0">
                      <a:pos x="150" y="358"/>
                    </a:cxn>
                    <a:cxn ang="0">
                      <a:pos x="199" y="321"/>
                    </a:cxn>
                    <a:cxn ang="0">
                      <a:pos x="230" y="270"/>
                    </a:cxn>
                    <a:cxn ang="0">
                      <a:pos x="251" y="181"/>
                    </a:cxn>
                    <a:cxn ang="0">
                      <a:pos x="265" y="159"/>
                    </a:cxn>
                    <a:cxn ang="0">
                      <a:pos x="290" y="139"/>
                    </a:cxn>
                    <a:cxn ang="0">
                      <a:pos x="299" y="80"/>
                    </a:cxn>
                    <a:cxn ang="0">
                      <a:pos x="289" y="1"/>
                    </a:cxn>
                    <a:cxn ang="0">
                      <a:pos x="289" y="1"/>
                    </a:cxn>
                    <a:cxn ang="0">
                      <a:pos x="309" y="0"/>
                    </a:cxn>
                    <a:cxn ang="0">
                      <a:pos x="317" y="29"/>
                    </a:cxn>
                    <a:cxn ang="0">
                      <a:pos x="330" y="55"/>
                    </a:cxn>
                    <a:cxn ang="0">
                      <a:pos x="352" y="98"/>
                    </a:cxn>
                    <a:cxn ang="0">
                      <a:pos x="352" y="124"/>
                    </a:cxn>
                    <a:cxn ang="0">
                      <a:pos x="332" y="134"/>
                    </a:cxn>
                    <a:cxn ang="0">
                      <a:pos x="342" y="142"/>
                    </a:cxn>
                    <a:cxn ang="0">
                      <a:pos x="352" y="172"/>
                    </a:cxn>
                    <a:cxn ang="0">
                      <a:pos x="368" y="193"/>
                    </a:cxn>
                    <a:cxn ang="0">
                      <a:pos x="364" y="217"/>
                    </a:cxn>
                    <a:cxn ang="0">
                      <a:pos x="342" y="231"/>
                    </a:cxn>
                    <a:cxn ang="0">
                      <a:pos x="345" y="256"/>
                    </a:cxn>
                    <a:cxn ang="0">
                      <a:pos x="379" y="300"/>
                    </a:cxn>
                    <a:cxn ang="0">
                      <a:pos x="403" y="349"/>
                    </a:cxn>
                    <a:cxn ang="0">
                      <a:pos x="382" y="379"/>
                    </a:cxn>
                    <a:cxn ang="0">
                      <a:pos x="362" y="438"/>
                    </a:cxn>
                    <a:cxn ang="0">
                      <a:pos x="396" y="491"/>
                    </a:cxn>
                    <a:cxn ang="0">
                      <a:pos x="417" y="556"/>
                    </a:cxn>
                    <a:cxn ang="0">
                      <a:pos x="433" y="584"/>
                    </a:cxn>
                    <a:cxn ang="0">
                      <a:pos x="290" y="602"/>
                    </a:cxn>
                    <a:cxn ang="0">
                      <a:pos x="217" y="608"/>
                    </a:cxn>
                    <a:cxn ang="0">
                      <a:pos x="192" y="630"/>
                    </a:cxn>
                    <a:cxn ang="0">
                      <a:pos x="192" y="654"/>
                    </a:cxn>
                    <a:cxn ang="0">
                      <a:pos x="127" y="659"/>
                    </a:cxn>
                    <a:cxn ang="0">
                      <a:pos x="118" y="610"/>
                    </a:cxn>
                    <a:cxn ang="0">
                      <a:pos x="142" y="565"/>
                    </a:cxn>
                    <a:cxn ang="0">
                      <a:pos x="121" y="537"/>
                    </a:cxn>
                    <a:cxn ang="0">
                      <a:pos x="73" y="520"/>
                    </a:cxn>
                    <a:cxn ang="0">
                      <a:pos x="0" y="497"/>
                    </a:cxn>
                  </a:cxnLst>
                  <a:rect l="0" t="0" r="r" b="b"/>
                  <a:pathLst>
                    <a:path w="433" h="659">
                      <a:moveTo>
                        <a:pt x="0" y="497"/>
                      </a:moveTo>
                      <a:lnTo>
                        <a:pt x="86" y="428"/>
                      </a:lnTo>
                      <a:lnTo>
                        <a:pt x="113" y="393"/>
                      </a:lnTo>
                      <a:lnTo>
                        <a:pt x="150" y="358"/>
                      </a:lnTo>
                      <a:lnTo>
                        <a:pt x="199" y="321"/>
                      </a:lnTo>
                      <a:lnTo>
                        <a:pt x="230" y="270"/>
                      </a:lnTo>
                      <a:lnTo>
                        <a:pt x="251" y="181"/>
                      </a:lnTo>
                      <a:lnTo>
                        <a:pt x="265" y="159"/>
                      </a:lnTo>
                      <a:lnTo>
                        <a:pt x="290" y="139"/>
                      </a:lnTo>
                      <a:lnTo>
                        <a:pt x="299" y="80"/>
                      </a:lnTo>
                      <a:lnTo>
                        <a:pt x="289" y="1"/>
                      </a:lnTo>
                      <a:lnTo>
                        <a:pt x="289" y="1"/>
                      </a:lnTo>
                      <a:lnTo>
                        <a:pt x="309" y="0"/>
                      </a:lnTo>
                      <a:lnTo>
                        <a:pt x="317" y="29"/>
                      </a:lnTo>
                      <a:lnTo>
                        <a:pt x="330" y="55"/>
                      </a:lnTo>
                      <a:lnTo>
                        <a:pt x="352" y="98"/>
                      </a:lnTo>
                      <a:lnTo>
                        <a:pt x="352" y="124"/>
                      </a:lnTo>
                      <a:lnTo>
                        <a:pt x="332" y="134"/>
                      </a:lnTo>
                      <a:lnTo>
                        <a:pt x="342" y="142"/>
                      </a:lnTo>
                      <a:lnTo>
                        <a:pt x="352" y="172"/>
                      </a:lnTo>
                      <a:lnTo>
                        <a:pt x="368" y="193"/>
                      </a:lnTo>
                      <a:lnTo>
                        <a:pt x="364" y="217"/>
                      </a:lnTo>
                      <a:lnTo>
                        <a:pt x="342" y="231"/>
                      </a:lnTo>
                      <a:lnTo>
                        <a:pt x="345" y="256"/>
                      </a:lnTo>
                      <a:lnTo>
                        <a:pt x="379" y="300"/>
                      </a:lnTo>
                      <a:lnTo>
                        <a:pt x="403" y="349"/>
                      </a:lnTo>
                      <a:lnTo>
                        <a:pt x="382" y="379"/>
                      </a:lnTo>
                      <a:lnTo>
                        <a:pt x="362" y="438"/>
                      </a:lnTo>
                      <a:lnTo>
                        <a:pt x="396" y="491"/>
                      </a:lnTo>
                      <a:lnTo>
                        <a:pt x="417" y="556"/>
                      </a:lnTo>
                      <a:lnTo>
                        <a:pt x="433" y="584"/>
                      </a:lnTo>
                      <a:lnTo>
                        <a:pt x="290" y="602"/>
                      </a:lnTo>
                      <a:lnTo>
                        <a:pt x="217" y="608"/>
                      </a:lnTo>
                      <a:lnTo>
                        <a:pt x="192" y="630"/>
                      </a:lnTo>
                      <a:lnTo>
                        <a:pt x="192" y="654"/>
                      </a:lnTo>
                      <a:lnTo>
                        <a:pt x="127" y="659"/>
                      </a:lnTo>
                      <a:lnTo>
                        <a:pt x="118" y="610"/>
                      </a:lnTo>
                      <a:lnTo>
                        <a:pt x="142" y="565"/>
                      </a:lnTo>
                      <a:lnTo>
                        <a:pt x="121" y="537"/>
                      </a:lnTo>
                      <a:lnTo>
                        <a:pt x="73" y="520"/>
                      </a:lnTo>
                      <a:lnTo>
                        <a:pt x="0" y="497"/>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90" name="Freeform 60"/>
                <p:cNvSpPr>
                  <a:spLocks/>
                </p:cNvSpPr>
                <p:nvPr/>
              </p:nvSpPr>
              <p:spPr bwMode="auto">
                <a:xfrm>
                  <a:off x="1417" y="2568"/>
                  <a:ext cx="175" cy="260"/>
                </a:xfrm>
                <a:custGeom>
                  <a:avLst/>
                  <a:gdLst/>
                  <a:ahLst/>
                  <a:cxnLst>
                    <a:cxn ang="0">
                      <a:pos x="74" y="300"/>
                    </a:cxn>
                    <a:cxn ang="0">
                      <a:pos x="83" y="199"/>
                    </a:cxn>
                    <a:cxn ang="0">
                      <a:pos x="126" y="238"/>
                    </a:cxn>
                    <a:cxn ang="0">
                      <a:pos x="135" y="171"/>
                    </a:cxn>
                    <a:cxn ang="0">
                      <a:pos x="181" y="151"/>
                    </a:cxn>
                    <a:cxn ang="0">
                      <a:pos x="185" y="99"/>
                    </a:cxn>
                    <a:cxn ang="0">
                      <a:pos x="232" y="59"/>
                    </a:cxn>
                    <a:cxn ang="0">
                      <a:pos x="288" y="55"/>
                    </a:cxn>
                    <a:cxn ang="0">
                      <a:pos x="304" y="17"/>
                    </a:cxn>
                    <a:cxn ang="0">
                      <a:pos x="335" y="0"/>
                    </a:cxn>
                    <a:cxn ang="0">
                      <a:pos x="359" y="17"/>
                    </a:cxn>
                    <a:cxn ang="0">
                      <a:pos x="324" y="59"/>
                    </a:cxn>
                    <a:cxn ang="0">
                      <a:pos x="304" y="135"/>
                    </a:cxn>
                    <a:cxn ang="0">
                      <a:pos x="273" y="155"/>
                    </a:cxn>
                    <a:cxn ang="0">
                      <a:pos x="312" y="210"/>
                    </a:cxn>
                    <a:cxn ang="0">
                      <a:pos x="300" y="265"/>
                    </a:cxn>
                    <a:cxn ang="0">
                      <a:pos x="383" y="269"/>
                    </a:cxn>
                    <a:cxn ang="0">
                      <a:pos x="387" y="300"/>
                    </a:cxn>
                    <a:cxn ang="0">
                      <a:pos x="453" y="333"/>
                    </a:cxn>
                    <a:cxn ang="0">
                      <a:pos x="525" y="357"/>
                    </a:cxn>
                    <a:cxn ang="0">
                      <a:pos x="525" y="447"/>
                    </a:cxn>
                    <a:cxn ang="0">
                      <a:pos x="510" y="502"/>
                    </a:cxn>
                    <a:cxn ang="0">
                      <a:pos x="517" y="546"/>
                    </a:cxn>
                    <a:cxn ang="0">
                      <a:pos x="438" y="574"/>
                    </a:cxn>
                    <a:cxn ang="0">
                      <a:pos x="418" y="605"/>
                    </a:cxn>
                    <a:cxn ang="0">
                      <a:pos x="442" y="629"/>
                    </a:cxn>
                    <a:cxn ang="0">
                      <a:pos x="418" y="644"/>
                    </a:cxn>
                    <a:cxn ang="0">
                      <a:pos x="431" y="736"/>
                    </a:cxn>
                    <a:cxn ang="0">
                      <a:pos x="431" y="775"/>
                    </a:cxn>
                    <a:cxn ang="0">
                      <a:pos x="383" y="779"/>
                    </a:cxn>
                    <a:cxn ang="0">
                      <a:pos x="343" y="751"/>
                    </a:cxn>
                    <a:cxn ang="0">
                      <a:pos x="264" y="744"/>
                    </a:cxn>
                    <a:cxn ang="0">
                      <a:pos x="225" y="692"/>
                    </a:cxn>
                    <a:cxn ang="0">
                      <a:pos x="177" y="661"/>
                    </a:cxn>
                    <a:cxn ang="0">
                      <a:pos x="142" y="629"/>
                    </a:cxn>
                    <a:cxn ang="0">
                      <a:pos x="67" y="633"/>
                    </a:cxn>
                    <a:cxn ang="0">
                      <a:pos x="0" y="593"/>
                    </a:cxn>
                    <a:cxn ang="0">
                      <a:pos x="35" y="541"/>
                    </a:cxn>
                    <a:cxn ang="0">
                      <a:pos x="43" y="514"/>
                    </a:cxn>
                    <a:cxn ang="0">
                      <a:pos x="87" y="510"/>
                    </a:cxn>
                    <a:cxn ang="0">
                      <a:pos x="74" y="300"/>
                    </a:cxn>
                  </a:cxnLst>
                  <a:rect l="0" t="0" r="r" b="b"/>
                  <a:pathLst>
                    <a:path w="525" h="779">
                      <a:moveTo>
                        <a:pt x="74" y="300"/>
                      </a:moveTo>
                      <a:lnTo>
                        <a:pt x="83" y="199"/>
                      </a:lnTo>
                      <a:lnTo>
                        <a:pt x="126" y="238"/>
                      </a:lnTo>
                      <a:lnTo>
                        <a:pt x="135" y="171"/>
                      </a:lnTo>
                      <a:lnTo>
                        <a:pt x="181" y="151"/>
                      </a:lnTo>
                      <a:lnTo>
                        <a:pt x="185" y="99"/>
                      </a:lnTo>
                      <a:lnTo>
                        <a:pt x="232" y="59"/>
                      </a:lnTo>
                      <a:lnTo>
                        <a:pt x="288" y="55"/>
                      </a:lnTo>
                      <a:lnTo>
                        <a:pt x="304" y="17"/>
                      </a:lnTo>
                      <a:lnTo>
                        <a:pt x="335" y="0"/>
                      </a:lnTo>
                      <a:lnTo>
                        <a:pt x="359" y="17"/>
                      </a:lnTo>
                      <a:lnTo>
                        <a:pt x="324" y="59"/>
                      </a:lnTo>
                      <a:lnTo>
                        <a:pt x="304" y="135"/>
                      </a:lnTo>
                      <a:lnTo>
                        <a:pt x="273" y="155"/>
                      </a:lnTo>
                      <a:lnTo>
                        <a:pt x="312" y="210"/>
                      </a:lnTo>
                      <a:lnTo>
                        <a:pt x="300" y="265"/>
                      </a:lnTo>
                      <a:lnTo>
                        <a:pt x="383" y="269"/>
                      </a:lnTo>
                      <a:lnTo>
                        <a:pt x="387" y="300"/>
                      </a:lnTo>
                      <a:lnTo>
                        <a:pt x="453" y="333"/>
                      </a:lnTo>
                      <a:lnTo>
                        <a:pt x="525" y="357"/>
                      </a:lnTo>
                      <a:lnTo>
                        <a:pt x="525" y="447"/>
                      </a:lnTo>
                      <a:lnTo>
                        <a:pt x="510" y="502"/>
                      </a:lnTo>
                      <a:lnTo>
                        <a:pt x="517" y="546"/>
                      </a:lnTo>
                      <a:lnTo>
                        <a:pt x="438" y="574"/>
                      </a:lnTo>
                      <a:lnTo>
                        <a:pt x="418" y="605"/>
                      </a:lnTo>
                      <a:lnTo>
                        <a:pt x="442" y="629"/>
                      </a:lnTo>
                      <a:lnTo>
                        <a:pt x="418" y="644"/>
                      </a:lnTo>
                      <a:lnTo>
                        <a:pt x="431" y="736"/>
                      </a:lnTo>
                      <a:lnTo>
                        <a:pt x="431" y="775"/>
                      </a:lnTo>
                      <a:lnTo>
                        <a:pt x="383" y="779"/>
                      </a:lnTo>
                      <a:lnTo>
                        <a:pt x="343" y="751"/>
                      </a:lnTo>
                      <a:lnTo>
                        <a:pt x="264" y="744"/>
                      </a:lnTo>
                      <a:lnTo>
                        <a:pt x="225" y="692"/>
                      </a:lnTo>
                      <a:lnTo>
                        <a:pt x="177" y="661"/>
                      </a:lnTo>
                      <a:lnTo>
                        <a:pt x="142" y="629"/>
                      </a:lnTo>
                      <a:lnTo>
                        <a:pt x="67" y="633"/>
                      </a:lnTo>
                      <a:lnTo>
                        <a:pt x="0" y="593"/>
                      </a:lnTo>
                      <a:lnTo>
                        <a:pt x="35" y="541"/>
                      </a:lnTo>
                      <a:lnTo>
                        <a:pt x="43" y="514"/>
                      </a:lnTo>
                      <a:lnTo>
                        <a:pt x="87" y="510"/>
                      </a:lnTo>
                      <a:lnTo>
                        <a:pt x="74" y="300"/>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92" name="Freeform 62"/>
                <p:cNvSpPr>
                  <a:spLocks/>
                </p:cNvSpPr>
                <p:nvPr/>
              </p:nvSpPr>
              <p:spPr bwMode="auto">
                <a:xfrm>
                  <a:off x="3631" y="1959"/>
                  <a:ext cx="159" cy="119"/>
                </a:xfrm>
                <a:custGeom>
                  <a:avLst/>
                  <a:gdLst/>
                  <a:ahLst/>
                  <a:cxnLst>
                    <a:cxn ang="0">
                      <a:pos x="370" y="103"/>
                    </a:cxn>
                    <a:cxn ang="0">
                      <a:pos x="405" y="118"/>
                    </a:cxn>
                    <a:cxn ang="0">
                      <a:pos x="402" y="245"/>
                    </a:cxn>
                    <a:cxn ang="0">
                      <a:pos x="366" y="260"/>
                    </a:cxn>
                    <a:cxn ang="0">
                      <a:pos x="350" y="289"/>
                    </a:cxn>
                    <a:cxn ang="0">
                      <a:pos x="271" y="304"/>
                    </a:cxn>
                    <a:cxn ang="0">
                      <a:pos x="275" y="332"/>
                    </a:cxn>
                    <a:cxn ang="0">
                      <a:pos x="255" y="356"/>
                    </a:cxn>
                    <a:cxn ang="0">
                      <a:pos x="212" y="243"/>
                    </a:cxn>
                    <a:cxn ang="0">
                      <a:pos x="158" y="280"/>
                    </a:cxn>
                    <a:cxn ang="0">
                      <a:pos x="113" y="288"/>
                    </a:cxn>
                    <a:cxn ang="0">
                      <a:pos x="0" y="269"/>
                    </a:cxn>
                    <a:cxn ang="0">
                      <a:pos x="52" y="231"/>
                    </a:cxn>
                    <a:cxn ang="0">
                      <a:pos x="162" y="192"/>
                    </a:cxn>
                    <a:cxn ang="0">
                      <a:pos x="177" y="166"/>
                    </a:cxn>
                    <a:cxn ang="0">
                      <a:pos x="139" y="132"/>
                    </a:cxn>
                    <a:cxn ang="0">
                      <a:pos x="101" y="140"/>
                    </a:cxn>
                    <a:cxn ang="0">
                      <a:pos x="64" y="106"/>
                    </a:cxn>
                    <a:cxn ang="0">
                      <a:pos x="86" y="76"/>
                    </a:cxn>
                    <a:cxn ang="0">
                      <a:pos x="79" y="34"/>
                    </a:cxn>
                    <a:cxn ang="0">
                      <a:pos x="113" y="8"/>
                    </a:cxn>
                    <a:cxn ang="0">
                      <a:pos x="154" y="49"/>
                    </a:cxn>
                    <a:cxn ang="0">
                      <a:pos x="173" y="15"/>
                    </a:cxn>
                    <a:cxn ang="0">
                      <a:pos x="231" y="0"/>
                    </a:cxn>
                    <a:cxn ang="0">
                      <a:pos x="265" y="30"/>
                    </a:cxn>
                    <a:cxn ang="0">
                      <a:pos x="363" y="15"/>
                    </a:cxn>
                    <a:cxn ang="0">
                      <a:pos x="423" y="19"/>
                    </a:cxn>
                    <a:cxn ang="0">
                      <a:pos x="477" y="59"/>
                    </a:cxn>
                    <a:cxn ang="0">
                      <a:pos x="370" y="103"/>
                    </a:cxn>
                  </a:cxnLst>
                  <a:rect l="0" t="0" r="r" b="b"/>
                  <a:pathLst>
                    <a:path w="477" h="356">
                      <a:moveTo>
                        <a:pt x="370" y="103"/>
                      </a:moveTo>
                      <a:lnTo>
                        <a:pt x="405" y="118"/>
                      </a:lnTo>
                      <a:lnTo>
                        <a:pt x="402" y="245"/>
                      </a:lnTo>
                      <a:lnTo>
                        <a:pt x="366" y="260"/>
                      </a:lnTo>
                      <a:lnTo>
                        <a:pt x="350" y="289"/>
                      </a:lnTo>
                      <a:lnTo>
                        <a:pt x="271" y="304"/>
                      </a:lnTo>
                      <a:lnTo>
                        <a:pt x="275" y="332"/>
                      </a:lnTo>
                      <a:lnTo>
                        <a:pt x="255" y="356"/>
                      </a:lnTo>
                      <a:lnTo>
                        <a:pt x="212" y="243"/>
                      </a:lnTo>
                      <a:lnTo>
                        <a:pt x="158" y="280"/>
                      </a:lnTo>
                      <a:lnTo>
                        <a:pt x="113" y="288"/>
                      </a:lnTo>
                      <a:lnTo>
                        <a:pt x="0" y="269"/>
                      </a:lnTo>
                      <a:lnTo>
                        <a:pt x="52" y="231"/>
                      </a:lnTo>
                      <a:lnTo>
                        <a:pt x="162" y="192"/>
                      </a:lnTo>
                      <a:lnTo>
                        <a:pt x="177" y="166"/>
                      </a:lnTo>
                      <a:lnTo>
                        <a:pt x="139" y="132"/>
                      </a:lnTo>
                      <a:lnTo>
                        <a:pt x="101" y="140"/>
                      </a:lnTo>
                      <a:lnTo>
                        <a:pt x="64" y="106"/>
                      </a:lnTo>
                      <a:lnTo>
                        <a:pt x="86" y="76"/>
                      </a:lnTo>
                      <a:lnTo>
                        <a:pt x="79" y="34"/>
                      </a:lnTo>
                      <a:lnTo>
                        <a:pt x="113" y="8"/>
                      </a:lnTo>
                      <a:lnTo>
                        <a:pt x="154" y="49"/>
                      </a:lnTo>
                      <a:lnTo>
                        <a:pt x="173" y="15"/>
                      </a:lnTo>
                      <a:lnTo>
                        <a:pt x="231" y="0"/>
                      </a:lnTo>
                      <a:lnTo>
                        <a:pt x="265" y="30"/>
                      </a:lnTo>
                      <a:lnTo>
                        <a:pt x="363" y="15"/>
                      </a:lnTo>
                      <a:lnTo>
                        <a:pt x="423" y="19"/>
                      </a:lnTo>
                      <a:lnTo>
                        <a:pt x="477" y="59"/>
                      </a:lnTo>
                      <a:lnTo>
                        <a:pt x="370" y="103"/>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95" name="Freeform 65"/>
                <p:cNvSpPr>
                  <a:spLocks/>
                </p:cNvSpPr>
                <p:nvPr/>
              </p:nvSpPr>
              <p:spPr bwMode="auto">
                <a:xfrm>
                  <a:off x="2794" y="1403"/>
                  <a:ext cx="18" cy="9"/>
                </a:xfrm>
                <a:custGeom>
                  <a:avLst/>
                  <a:gdLst/>
                  <a:ahLst/>
                  <a:cxnLst>
                    <a:cxn ang="0">
                      <a:pos x="20" y="0"/>
                    </a:cxn>
                    <a:cxn ang="0">
                      <a:pos x="0" y="24"/>
                    </a:cxn>
                    <a:cxn ang="0">
                      <a:pos x="38" y="28"/>
                    </a:cxn>
                    <a:cxn ang="0">
                      <a:pos x="55" y="0"/>
                    </a:cxn>
                    <a:cxn ang="0">
                      <a:pos x="20" y="0"/>
                    </a:cxn>
                  </a:cxnLst>
                  <a:rect l="0" t="0" r="r" b="b"/>
                  <a:pathLst>
                    <a:path w="55" h="28">
                      <a:moveTo>
                        <a:pt x="20" y="0"/>
                      </a:moveTo>
                      <a:lnTo>
                        <a:pt x="0" y="24"/>
                      </a:lnTo>
                      <a:lnTo>
                        <a:pt x="38" y="28"/>
                      </a:lnTo>
                      <a:lnTo>
                        <a:pt x="55" y="0"/>
                      </a:lnTo>
                      <a:lnTo>
                        <a:pt x="20" y="0"/>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96" name="Freeform 66"/>
                <p:cNvSpPr>
                  <a:spLocks/>
                </p:cNvSpPr>
                <p:nvPr/>
              </p:nvSpPr>
              <p:spPr bwMode="auto">
                <a:xfrm>
                  <a:off x="2826" y="1389"/>
                  <a:ext cx="15" cy="34"/>
                </a:xfrm>
                <a:custGeom>
                  <a:avLst/>
                  <a:gdLst/>
                  <a:ahLst/>
                  <a:cxnLst>
                    <a:cxn ang="0">
                      <a:pos x="0" y="0"/>
                    </a:cxn>
                    <a:cxn ang="0">
                      <a:pos x="4" y="42"/>
                    </a:cxn>
                    <a:cxn ang="0">
                      <a:pos x="28" y="51"/>
                    </a:cxn>
                    <a:cxn ang="0">
                      <a:pos x="35" y="103"/>
                    </a:cxn>
                    <a:cxn ang="0">
                      <a:pos x="46" y="66"/>
                    </a:cxn>
                    <a:cxn ang="0">
                      <a:pos x="46" y="35"/>
                    </a:cxn>
                    <a:cxn ang="0">
                      <a:pos x="43" y="0"/>
                    </a:cxn>
                    <a:cxn ang="0">
                      <a:pos x="0" y="0"/>
                    </a:cxn>
                  </a:cxnLst>
                  <a:rect l="0" t="0" r="r" b="b"/>
                  <a:pathLst>
                    <a:path w="46" h="103">
                      <a:moveTo>
                        <a:pt x="0" y="0"/>
                      </a:moveTo>
                      <a:lnTo>
                        <a:pt x="4" y="42"/>
                      </a:lnTo>
                      <a:lnTo>
                        <a:pt x="28" y="51"/>
                      </a:lnTo>
                      <a:lnTo>
                        <a:pt x="35" y="103"/>
                      </a:lnTo>
                      <a:lnTo>
                        <a:pt x="46" y="66"/>
                      </a:lnTo>
                      <a:lnTo>
                        <a:pt x="46" y="35"/>
                      </a:lnTo>
                      <a:lnTo>
                        <a:pt x="43" y="0"/>
                      </a:lnTo>
                      <a:lnTo>
                        <a:pt x="0" y="0"/>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97" name="Freeform 67"/>
                <p:cNvSpPr>
                  <a:spLocks/>
                </p:cNvSpPr>
                <p:nvPr/>
              </p:nvSpPr>
              <p:spPr bwMode="auto">
                <a:xfrm>
                  <a:off x="2850" y="1391"/>
                  <a:ext cx="12" cy="11"/>
                </a:xfrm>
                <a:custGeom>
                  <a:avLst/>
                  <a:gdLst/>
                  <a:ahLst/>
                  <a:cxnLst>
                    <a:cxn ang="0">
                      <a:pos x="0" y="8"/>
                    </a:cxn>
                    <a:cxn ang="0">
                      <a:pos x="20" y="32"/>
                    </a:cxn>
                    <a:cxn ang="0">
                      <a:pos x="36" y="0"/>
                    </a:cxn>
                    <a:cxn ang="0">
                      <a:pos x="0" y="8"/>
                    </a:cxn>
                  </a:cxnLst>
                  <a:rect l="0" t="0" r="r" b="b"/>
                  <a:pathLst>
                    <a:path w="36" h="32">
                      <a:moveTo>
                        <a:pt x="0" y="8"/>
                      </a:moveTo>
                      <a:lnTo>
                        <a:pt x="20" y="32"/>
                      </a:lnTo>
                      <a:lnTo>
                        <a:pt x="36" y="0"/>
                      </a:lnTo>
                      <a:lnTo>
                        <a:pt x="0" y="8"/>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98" name="Freeform 68"/>
                <p:cNvSpPr>
                  <a:spLocks/>
                </p:cNvSpPr>
                <p:nvPr/>
              </p:nvSpPr>
              <p:spPr bwMode="auto">
                <a:xfrm>
                  <a:off x="4115" y="2597"/>
                  <a:ext cx="76" cy="145"/>
                </a:xfrm>
                <a:custGeom>
                  <a:avLst/>
                  <a:gdLst/>
                  <a:ahLst/>
                  <a:cxnLst>
                    <a:cxn ang="0">
                      <a:pos x="144" y="146"/>
                    </a:cxn>
                    <a:cxn ang="0">
                      <a:pos x="78" y="109"/>
                    </a:cxn>
                    <a:cxn ang="0">
                      <a:pos x="40" y="0"/>
                    </a:cxn>
                    <a:cxn ang="0">
                      <a:pos x="0" y="39"/>
                    </a:cxn>
                    <a:cxn ang="0">
                      <a:pos x="5" y="114"/>
                    </a:cxn>
                    <a:cxn ang="0">
                      <a:pos x="28" y="289"/>
                    </a:cxn>
                    <a:cxn ang="0">
                      <a:pos x="83" y="367"/>
                    </a:cxn>
                    <a:cxn ang="0">
                      <a:pos x="128" y="422"/>
                    </a:cxn>
                    <a:cxn ang="0">
                      <a:pos x="224" y="435"/>
                    </a:cxn>
                    <a:cxn ang="0">
                      <a:pos x="227" y="402"/>
                    </a:cxn>
                    <a:cxn ang="0">
                      <a:pos x="215" y="246"/>
                    </a:cxn>
                    <a:cxn ang="0">
                      <a:pos x="144" y="146"/>
                    </a:cxn>
                  </a:cxnLst>
                  <a:rect l="0" t="0" r="r" b="b"/>
                  <a:pathLst>
                    <a:path w="227" h="435">
                      <a:moveTo>
                        <a:pt x="144" y="146"/>
                      </a:moveTo>
                      <a:lnTo>
                        <a:pt x="78" y="109"/>
                      </a:lnTo>
                      <a:lnTo>
                        <a:pt x="40" y="0"/>
                      </a:lnTo>
                      <a:lnTo>
                        <a:pt x="0" y="39"/>
                      </a:lnTo>
                      <a:lnTo>
                        <a:pt x="5" y="114"/>
                      </a:lnTo>
                      <a:lnTo>
                        <a:pt x="28" y="289"/>
                      </a:lnTo>
                      <a:lnTo>
                        <a:pt x="83" y="367"/>
                      </a:lnTo>
                      <a:lnTo>
                        <a:pt x="128" y="422"/>
                      </a:lnTo>
                      <a:lnTo>
                        <a:pt x="224" y="435"/>
                      </a:lnTo>
                      <a:lnTo>
                        <a:pt x="227" y="402"/>
                      </a:lnTo>
                      <a:lnTo>
                        <a:pt x="215" y="246"/>
                      </a:lnTo>
                      <a:lnTo>
                        <a:pt x="144" y="146"/>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99" name="Freeform 69"/>
                <p:cNvSpPr>
                  <a:spLocks/>
                </p:cNvSpPr>
                <p:nvPr/>
              </p:nvSpPr>
              <p:spPr bwMode="auto">
                <a:xfrm>
                  <a:off x="4115" y="2597"/>
                  <a:ext cx="76" cy="145"/>
                </a:xfrm>
                <a:custGeom>
                  <a:avLst/>
                  <a:gdLst/>
                  <a:ahLst/>
                  <a:cxnLst>
                    <a:cxn ang="0">
                      <a:pos x="144" y="146"/>
                    </a:cxn>
                    <a:cxn ang="0">
                      <a:pos x="78" y="109"/>
                    </a:cxn>
                    <a:cxn ang="0">
                      <a:pos x="40" y="0"/>
                    </a:cxn>
                    <a:cxn ang="0">
                      <a:pos x="0" y="39"/>
                    </a:cxn>
                    <a:cxn ang="0">
                      <a:pos x="5" y="114"/>
                    </a:cxn>
                    <a:cxn ang="0">
                      <a:pos x="28" y="289"/>
                    </a:cxn>
                    <a:cxn ang="0">
                      <a:pos x="83" y="367"/>
                    </a:cxn>
                    <a:cxn ang="0">
                      <a:pos x="128" y="422"/>
                    </a:cxn>
                    <a:cxn ang="0">
                      <a:pos x="224" y="435"/>
                    </a:cxn>
                    <a:cxn ang="0">
                      <a:pos x="227" y="402"/>
                    </a:cxn>
                    <a:cxn ang="0">
                      <a:pos x="215" y="246"/>
                    </a:cxn>
                    <a:cxn ang="0">
                      <a:pos x="144" y="146"/>
                    </a:cxn>
                  </a:cxnLst>
                  <a:rect l="0" t="0" r="r" b="b"/>
                  <a:pathLst>
                    <a:path w="227" h="435">
                      <a:moveTo>
                        <a:pt x="144" y="146"/>
                      </a:moveTo>
                      <a:lnTo>
                        <a:pt x="78" y="109"/>
                      </a:lnTo>
                      <a:lnTo>
                        <a:pt x="40" y="0"/>
                      </a:lnTo>
                      <a:lnTo>
                        <a:pt x="0" y="39"/>
                      </a:lnTo>
                      <a:lnTo>
                        <a:pt x="5" y="114"/>
                      </a:lnTo>
                      <a:lnTo>
                        <a:pt x="28" y="289"/>
                      </a:lnTo>
                      <a:lnTo>
                        <a:pt x="83" y="367"/>
                      </a:lnTo>
                      <a:lnTo>
                        <a:pt x="128" y="422"/>
                      </a:lnTo>
                      <a:lnTo>
                        <a:pt x="224" y="435"/>
                      </a:lnTo>
                      <a:lnTo>
                        <a:pt x="227" y="402"/>
                      </a:lnTo>
                      <a:lnTo>
                        <a:pt x="215" y="246"/>
                      </a:lnTo>
                      <a:lnTo>
                        <a:pt x="144" y="146"/>
                      </a:lnTo>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600" name="Freeform 70"/>
                <p:cNvSpPr>
                  <a:spLocks/>
                </p:cNvSpPr>
                <p:nvPr/>
              </p:nvSpPr>
              <p:spPr bwMode="auto">
                <a:xfrm>
                  <a:off x="2902" y="3084"/>
                  <a:ext cx="145" cy="166"/>
                </a:xfrm>
                <a:custGeom>
                  <a:avLst/>
                  <a:gdLst/>
                  <a:ahLst/>
                  <a:cxnLst>
                    <a:cxn ang="0">
                      <a:pos x="148" y="7"/>
                    </a:cxn>
                    <a:cxn ang="0">
                      <a:pos x="268" y="14"/>
                    </a:cxn>
                    <a:cxn ang="0">
                      <a:pos x="286" y="83"/>
                    </a:cxn>
                    <a:cxn ang="0">
                      <a:pos x="291" y="118"/>
                    </a:cxn>
                    <a:cxn ang="0">
                      <a:pos x="316" y="131"/>
                    </a:cxn>
                    <a:cxn ang="0">
                      <a:pos x="326" y="169"/>
                    </a:cxn>
                    <a:cxn ang="0">
                      <a:pos x="354" y="170"/>
                    </a:cxn>
                    <a:cxn ang="0">
                      <a:pos x="368" y="220"/>
                    </a:cxn>
                    <a:cxn ang="0">
                      <a:pos x="388" y="224"/>
                    </a:cxn>
                    <a:cxn ang="0">
                      <a:pos x="433" y="244"/>
                    </a:cxn>
                    <a:cxn ang="0">
                      <a:pos x="420" y="272"/>
                    </a:cxn>
                    <a:cxn ang="0">
                      <a:pos x="393" y="293"/>
                    </a:cxn>
                    <a:cxn ang="0">
                      <a:pos x="368" y="321"/>
                    </a:cxn>
                    <a:cxn ang="0">
                      <a:pos x="332" y="338"/>
                    </a:cxn>
                    <a:cxn ang="0">
                      <a:pos x="320" y="383"/>
                    </a:cxn>
                    <a:cxn ang="0">
                      <a:pos x="291" y="390"/>
                    </a:cxn>
                    <a:cxn ang="0">
                      <a:pos x="272" y="420"/>
                    </a:cxn>
                    <a:cxn ang="0">
                      <a:pos x="245" y="447"/>
                    </a:cxn>
                    <a:cxn ang="0">
                      <a:pos x="202" y="447"/>
                    </a:cxn>
                    <a:cxn ang="0">
                      <a:pos x="172" y="430"/>
                    </a:cxn>
                    <a:cxn ang="0">
                      <a:pos x="147" y="430"/>
                    </a:cxn>
                    <a:cxn ang="0">
                      <a:pos x="129" y="452"/>
                    </a:cxn>
                    <a:cxn ang="0">
                      <a:pos x="119" y="483"/>
                    </a:cxn>
                    <a:cxn ang="0">
                      <a:pos x="93" y="499"/>
                    </a:cxn>
                    <a:cxn ang="0">
                      <a:pos x="31" y="485"/>
                    </a:cxn>
                    <a:cxn ang="0">
                      <a:pos x="20" y="437"/>
                    </a:cxn>
                    <a:cxn ang="0">
                      <a:pos x="3" y="416"/>
                    </a:cxn>
                    <a:cxn ang="0">
                      <a:pos x="0" y="252"/>
                    </a:cxn>
                    <a:cxn ang="0">
                      <a:pos x="24" y="243"/>
                    </a:cxn>
                    <a:cxn ang="0">
                      <a:pos x="46" y="226"/>
                    </a:cxn>
                    <a:cxn ang="0">
                      <a:pos x="49" y="64"/>
                    </a:cxn>
                    <a:cxn ang="0">
                      <a:pos x="73" y="22"/>
                    </a:cxn>
                    <a:cxn ang="0">
                      <a:pos x="124" y="0"/>
                    </a:cxn>
                    <a:cxn ang="0">
                      <a:pos x="148" y="7"/>
                    </a:cxn>
                  </a:cxnLst>
                  <a:rect l="0" t="0" r="r" b="b"/>
                  <a:pathLst>
                    <a:path w="433" h="499">
                      <a:moveTo>
                        <a:pt x="148" y="7"/>
                      </a:moveTo>
                      <a:lnTo>
                        <a:pt x="268" y="14"/>
                      </a:lnTo>
                      <a:lnTo>
                        <a:pt x="286" y="83"/>
                      </a:lnTo>
                      <a:lnTo>
                        <a:pt x="291" y="118"/>
                      </a:lnTo>
                      <a:lnTo>
                        <a:pt x="316" y="131"/>
                      </a:lnTo>
                      <a:lnTo>
                        <a:pt x="326" y="169"/>
                      </a:lnTo>
                      <a:lnTo>
                        <a:pt x="354" y="170"/>
                      </a:lnTo>
                      <a:lnTo>
                        <a:pt x="368" y="220"/>
                      </a:lnTo>
                      <a:lnTo>
                        <a:pt x="388" y="224"/>
                      </a:lnTo>
                      <a:lnTo>
                        <a:pt x="433" y="244"/>
                      </a:lnTo>
                      <a:lnTo>
                        <a:pt x="420" y="272"/>
                      </a:lnTo>
                      <a:lnTo>
                        <a:pt x="393" y="293"/>
                      </a:lnTo>
                      <a:lnTo>
                        <a:pt x="368" y="321"/>
                      </a:lnTo>
                      <a:lnTo>
                        <a:pt x="332" y="338"/>
                      </a:lnTo>
                      <a:lnTo>
                        <a:pt x="320" y="383"/>
                      </a:lnTo>
                      <a:lnTo>
                        <a:pt x="291" y="390"/>
                      </a:lnTo>
                      <a:lnTo>
                        <a:pt x="272" y="420"/>
                      </a:lnTo>
                      <a:lnTo>
                        <a:pt x="245" y="447"/>
                      </a:lnTo>
                      <a:lnTo>
                        <a:pt x="202" y="447"/>
                      </a:lnTo>
                      <a:lnTo>
                        <a:pt x="172" y="430"/>
                      </a:lnTo>
                      <a:lnTo>
                        <a:pt x="147" y="430"/>
                      </a:lnTo>
                      <a:lnTo>
                        <a:pt x="129" y="452"/>
                      </a:lnTo>
                      <a:lnTo>
                        <a:pt x="119" y="483"/>
                      </a:lnTo>
                      <a:lnTo>
                        <a:pt x="93" y="499"/>
                      </a:lnTo>
                      <a:lnTo>
                        <a:pt x="31" y="485"/>
                      </a:lnTo>
                      <a:lnTo>
                        <a:pt x="20" y="437"/>
                      </a:lnTo>
                      <a:lnTo>
                        <a:pt x="3" y="416"/>
                      </a:lnTo>
                      <a:lnTo>
                        <a:pt x="0" y="252"/>
                      </a:lnTo>
                      <a:lnTo>
                        <a:pt x="24" y="243"/>
                      </a:lnTo>
                      <a:lnTo>
                        <a:pt x="46" y="226"/>
                      </a:lnTo>
                      <a:lnTo>
                        <a:pt x="49" y="64"/>
                      </a:lnTo>
                      <a:lnTo>
                        <a:pt x="73" y="22"/>
                      </a:lnTo>
                      <a:lnTo>
                        <a:pt x="124" y="0"/>
                      </a:lnTo>
                      <a:lnTo>
                        <a:pt x="148" y="7"/>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601" name="Freeform 71"/>
                <p:cNvSpPr>
                  <a:spLocks/>
                </p:cNvSpPr>
                <p:nvPr/>
              </p:nvSpPr>
              <p:spPr bwMode="auto">
                <a:xfrm>
                  <a:off x="4295" y="2952"/>
                  <a:ext cx="605" cy="518"/>
                </a:xfrm>
                <a:custGeom>
                  <a:avLst/>
                  <a:gdLst/>
                  <a:ahLst/>
                  <a:cxnLst>
                    <a:cxn ang="0">
                      <a:pos x="937" y="103"/>
                    </a:cxn>
                    <a:cxn ang="0">
                      <a:pos x="815" y="158"/>
                    </a:cxn>
                    <a:cxn ang="0">
                      <a:pos x="802" y="233"/>
                    </a:cxn>
                    <a:cxn ang="0">
                      <a:pos x="727" y="206"/>
                    </a:cxn>
                    <a:cxn ang="0">
                      <a:pos x="629" y="190"/>
                    </a:cxn>
                    <a:cxn ang="0">
                      <a:pos x="582" y="265"/>
                    </a:cxn>
                    <a:cxn ang="0">
                      <a:pos x="517" y="320"/>
                    </a:cxn>
                    <a:cxn ang="0">
                      <a:pos x="495" y="355"/>
                    </a:cxn>
                    <a:cxn ang="0">
                      <a:pos x="458" y="399"/>
                    </a:cxn>
                    <a:cxn ang="0">
                      <a:pos x="328" y="510"/>
                    </a:cxn>
                    <a:cxn ang="0">
                      <a:pos x="96" y="628"/>
                    </a:cxn>
                    <a:cxn ang="0">
                      <a:pos x="28" y="782"/>
                    </a:cxn>
                    <a:cxn ang="0">
                      <a:pos x="52" y="837"/>
                    </a:cxn>
                    <a:cxn ang="0">
                      <a:pos x="0" y="854"/>
                    </a:cxn>
                    <a:cxn ang="0">
                      <a:pos x="52" y="988"/>
                    </a:cxn>
                    <a:cxn ang="0">
                      <a:pos x="52" y="1091"/>
                    </a:cxn>
                    <a:cxn ang="0">
                      <a:pos x="79" y="1193"/>
                    </a:cxn>
                    <a:cxn ang="0">
                      <a:pos x="35" y="1233"/>
                    </a:cxn>
                    <a:cxn ang="0">
                      <a:pos x="111" y="1343"/>
                    </a:cxn>
                    <a:cxn ang="0">
                      <a:pos x="166" y="1327"/>
                    </a:cxn>
                    <a:cxn ang="0">
                      <a:pos x="261" y="1305"/>
                    </a:cxn>
                    <a:cxn ang="0">
                      <a:pos x="451" y="1237"/>
                    </a:cxn>
                    <a:cxn ang="0">
                      <a:pos x="644" y="1185"/>
                    </a:cxn>
                    <a:cxn ang="0">
                      <a:pos x="731" y="1154"/>
                    </a:cxn>
                    <a:cxn ang="0">
                      <a:pos x="775" y="1170"/>
                    </a:cxn>
                    <a:cxn ang="0">
                      <a:pos x="878" y="1209"/>
                    </a:cxn>
                    <a:cxn ang="0">
                      <a:pos x="917" y="1323"/>
                    </a:cxn>
                    <a:cxn ang="0">
                      <a:pos x="981" y="1296"/>
                    </a:cxn>
                    <a:cxn ang="0">
                      <a:pos x="1044" y="1209"/>
                    </a:cxn>
                    <a:cxn ang="0">
                      <a:pos x="1032" y="1292"/>
                    </a:cxn>
                    <a:cxn ang="0">
                      <a:pos x="1036" y="1336"/>
                    </a:cxn>
                    <a:cxn ang="0">
                      <a:pos x="1064" y="1284"/>
                    </a:cxn>
                    <a:cxn ang="0">
                      <a:pos x="1071" y="1336"/>
                    </a:cxn>
                    <a:cxn ang="0">
                      <a:pos x="1103" y="1399"/>
                    </a:cxn>
                    <a:cxn ang="0">
                      <a:pos x="1130" y="1489"/>
                    </a:cxn>
                    <a:cxn ang="0">
                      <a:pos x="1344" y="1553"/>
                    </a:cxn>
                    <a:cxn ang="0">
                      <a:pos x="1553" y="1458"/>
                    </a:cxn>
                    <a:cxn ang="0">
                      <a:pos x="1649" y="1312"/>
                    </a:cxn>
                    <a:cxn ang="0">
                      <a:pos x="1763" y="1158"/>
                    </a:cxn>
                    <a:cxn ang="0">
                      <a:pos x="1787" y="999"/>
                    </a:cxn>
                    <a:cxn ang="0">
                      <a:pos x="1811" y="795"/>
                    </a:cxn>
                    <a:cxn ang="0">
                      <a:pos x="1728" y="632"/>
                    </a:cxn>
                    <a:cxn ang="0">
                      <a:pos x="1652" y="521"/>
                    </a:cxn>
                    <a:cxn ang="0">
                      <a:pos x="1557" y="368"/>
                    </a:cxn>
                    <a:cxn ang="0">
                      <a:pos x="1470" y="190"/>
                    </a:cxn>
                    <a:cxn ang="0">
                      <a:pos x="1463" y="55"/>
                    </a:cxn>
                    <a:cxn ang="0">
                      <a:pos x="1384" y="55"/>
                    </a:cxn>
                    <a:cxn ang="0">
                      <a:pos x="1360" y="280"/>
                    </a:cxn>
                    <a:cxn ang="0">
                      <a:pos x="1316" y="359"/>
                    </a:cxn>
                    <a:cxn ang="0">
                      <a:pos x="1213" y="316"/>
                    </a:cxn>
                    <a:cxn ang="0">
                      <a:pos x="1115" y="256"/>
                    </a:cxn>
                    <a:cxn ang="0">
                      <a:pos x="1099" y="193"/>
                    </a:cxn>
                    <a:cxn ang="0">
                      <a:pos x="1139" y="142"/>
                    </a:cxn>
                    <a:cxn ang="0">
                      <a:pos x="1095" y="75"/>
                    </a:cxn>
                    <a:cxn ang="0">
                      <a:pos x="968" y="35"/>
                    </a:cxn>
                    <a:cxn ang="0">
                      <a:pos x="894" y="48"/>
                    </a:cxn>
                  </a:cxnLst>
                  <a:rect l="0" t="0" r="r" b="b"/>
                  <a:pathLst>
                    <a:path w="1814" h="1553">
                      <a:moveTo>
                        <a:pt x="926" y="63"/>
                      </a:moveTo>
                      <a:lnTo>
                        <a:pt x="937" y="103"/>
                      </a:lnTo>
                      <a:lnTo>
                        <a:pt x="850" y="114"/>
                      </a:lnTo>
                      <a:lnTo>
                        <a:pt x="815" y="158"/>
                      </a:lnTo>
                      <a:lnTo>
                        <a:pt x="810" y="186"/>
                      </a:lnTo>
                      <a:lnTo>
                        <a:pt x="802" y="233"/>
                      </a:lnTo>
                      <a:lnTo>
                        <a:pt x="747" y="245"/>
                      </a:lnTo>
                      <a:lnTo>
                        <a:pt x="727" y="206"/>
                      </a:lnTo>
                      <a:lnTo>
                        <a:pt x="700" y="173"/>
                      </a:lnTo>
                      <a:lnTo>
                        <a:pt x="629" y="190"/>
                      </a:lnTo>
                      <a:lnTo>
                        <a:pt x="617" y="233"/>
                      </a:lnTo>
                      <a:lnTo>
                        <a:pt x="582" y="265"/>
                      </a:lnTo>
                      <a:lnTo>
                        <a:pt x="541" y="284"/>
                      </a:lnTo>
                      <a:lnTo>
                        <a:pt x="517" y="320"/>
                      </a:lnTo>
                      <a:lnTo>
                        <a:pt x="517" y="355"/>
                      </a:lnTo>
                      <a:lnTo>
                        <a:pt x="495" y="355"/>
                      </a:lnTo>
                      <a:lnTo>
                        <a:pt x="471" y="320"/>
                      </a:lnTo>
                      <a:lnTo>
                        <a:pt x="458" y="399"/>
                      </a:lnTo>
                      <a:lnTo>
                        <a:pt x="392" y="482"/>
                      </a:lnTo>
                      <a:lnTo>
                        <a:pt x="328" y="510"/>
                      </a:lnTo>
                      <a:lnTo>
                        <a:pt x="166" y="557"/>
                      </a:lnTo>
                      <a:lnTo>
                        <a:pt x="96" y="628"/>
                      </a:lnTo>
                      <a:lnTo>
                        <a:pt x="17" y="637"/>
                      </a:lnTo>
                      <a:lnTo>
                        <a:pt x="28" y="782"/>
                      </a:lnTo>
                      <a:lnTo>
                        <a:pt x="59" y="806"/>
                      </a:lnTo>
                      <a:lnTo>
                        <a:pt x="52" y="837"/>
                      </a:lnTo>
                      <a:lnTo>
                        <a:pt x="4" y="806"/>
                      </a:lnTo>
                      <a:lnTo>
                        <a:pt x="0" y="854"/>
                      </a:lnTo>
                      <a:lnTo>
                        <a:pt x="24" y="937"/>
                      </a:lnTo>
                      <a:lnTo>
                        <a:pt x="52" y="988"/>
                      </a:lnTo>
                      <a:lnTo>
                        <a:pt x="52" y="1047"/>
                      </a:lnTo>
                      <a:lnTo>
                        <a:pt x="52" y="1091"/>
                      </a:lnTo>
                      <a:lnTo>
                        <a:pt x="76" y="1102"/>
                      </a:lnTo>
                      <a:lnTo>
                        <a:pt x="79" y="1193"/>
                      </a:lnTo>
                      <a:lnTo>
                        <a:pt x="52" y="1198"/>
                      </a:lnTo>
                      <a:lnTo>
                        <a:pt x="35" y="1233"/>
                      </a:lnTo>
                      <a:lnTo>
                        <a:pt x="17" y="1261"/>
                      </a:lnTo>
                      <a:lnTo>
                        <a:pt x="111" y="1343"/>
                      </a:lnTo>
                      <a:lnTo>
                        <a:pt x="151" y="1351"/>
                      </a:lnTo>
                      <a:lnTo>
                        <a:pt x="166" y="1327"/>
                      </a:lnTo>
                      <a:lnTo>
                        <a:pt x="186" y="1296"/>
                      </a:lnTo>
                      <a:lnTo>
                        <a:pt x="261" y="1305"/>
                      </a:lnTo>
                      <a:lnTo>
                        <a:pt x="420" y="1281"/>
                      </a:lnTo>
                      <a:lnTo>
                        <a:pt x="451" y="1237"/>
                      </a:lnTo>
                      <a:lnTo>
                        <a:pt x="499" y="1202"/>
                      </a:lnTo>
                      <a:lnTo>
                        <a:pt x="644" y="1185"/>
                      </a:lnTo>
                      <a:lnTo>
                        <a:pt x="672" y="1158"/>
                      </a:lnTo>
                      <a:lnTo>
                        <a:pt x="731" y="1154"/>
                      </a:lnTo>
                      <a:lnTo>
                        <a:pt x="771" y="1146"/>
                      </a:lnTo>
                      <a:lnTo>
                        <a:pt x="775" y="1170"/>
                      </a:lnTo>
                      <a:lnTo>
                        <a:pt x="843" y="1174"/>
                      </a:lnTo>
                      <a:lnTo>
                        <a:pt x="878" y="1209"/>
                      </a:lnTo>
                      <a:lnTo>
                        <a:pt x="913" y="1264"/>
                      </a:lnTo>
                      <a:lnTo>
                        <a:pt x="917" y="1323"/>
                      </a:lnTo>
                      <a:lnTo>
                        <a:pt x="944" y="1320"/>
                      </a:lnTo>
                      <a:lnTo>
                        <a:pt x="981" y="1296"/>
                      </a:lnTo>
                      <a:lnTo>
                        <a:pt x="1016" y="1257"/>
                      </a:lnTo>
                      <a:lnTo>
                        <a:pt x="1044" y="1209"/>
                      </a:lnTo>
                      <a:lnTo>
                        <a:pt x="1047" y="1248"/>
                      </a:lnTo>
                      <a:lnTo>
                        <a:pt x="1032" y="1292"/>
                      </a:lnTo>
                      <a:lnTo>
                        <a:pt x="1005" y="1327"/>
                      </a:lnTo>
                      <a:lnTo>
                        <a:pt x="1036" y="1336"/>
                      </a:lnTo>
                      <a:lnTo>
                        <a:pt x="1047" y="1305"/>
                      </a:lnTo>
                      <a:lnTo>
                        <a:pt x="1064" y="1284"/>
                      </a:lnTo>
                      <a:lnTo>
                        <a:pt x="1064" y="1305"/>
                      </a:lnTo>
                      <a:lnTo>
                        <a:pt x="1071" y="1336"/>
                      </a:lnTo>
                      <a:lnTo>
                        <a:pt x="1099" y="1364"/>
                      </a:lnTo>
                      <a:lnTo>
                        <a:pt x="1103" y="1399"/>
                      </a:lnTo>
                      <a:lnTo>
                        <a:pt x="1087" y="1446"/>
                      </a:lnTo>
                      <a:lnTo>
                        <a:pt x="1130" y="1489"/>
                      </a:lnTo>
                      <a:lnTo>
                        <a:pt x="1229" y="1529"/>
                      </a:lnTo>
                      <a:lnTo>
                        <a:pt x="1344" y="1553"/>
                      </a:lnTo>
                      <a:lnTo>
                        <a:pt x="1423" y="1522"/>
                      </a:lnTo>
                      <a:lnTo>
                        <a:pt x="1553" y="1458"/>
                      </a:lnTo>
                      <a:lnTo>
                        <a:pt x="1588" y="1360"/>
                      </a:lnTo>
                      <a:lnTo>
                        <a:pt x="1649" y="1312"/>
                      </a:lnTo>
                      <a:lnTo>
                        <a:pt x="1688" y="1229"/>
                      </a:lnTo>
                      <a:lnTo>
                        <a:pt x="1763" y="1158"/>
                      </a:lnTo>
                      <a:lnTo>
                        <a:pt x="1787" y="1126"/>
                      </a:lnTo>
                      <a:lnTo>
                        <a:pt x="1787" y="999"/>
                      </a:lnTo>
                      <a:lnTo>
                        <a:pt x="1814" y="834"/>
                      </a:lnTo>
                      <a:lnTo>
                        <a:pt x="1811" y="795"/>
                      </a:lnTo>
                      <a:lnTo>
                        <a:pt x="1755" y="719"/>
                      </a:lnTo>
                      <a:lnTo>
                        <a:pt x="1728" y="632"/>
                      </a:lnTo>
                      <a:lnTo>
                        <a:pt x="1668" y="604"/>
                      </a:lnTo>
                      <a:lnTo>
                        <a:pt x="1652" y="521"/>
                      </a:lnTo>
                      <a:lnTo>
                        <a:pt x="1561" y="475"/>
                      </a:lnTo>
                      <a:lnTo>
                        <a:pt x="1557" y="368"/>
                      </a:lnTo>
                      <a:lnTo>
                        <a:pt x="1526" y="252"/>
                      </a:lnTo>
                      <a:lnTo>
                        <a:pt x="1470" y="190"/>
                      </a:lnTo>
                      <a:lnTo>
                        <a:pt x="1439" y="103"/>
                      </a:lnTo>
                      <a:lnTo>
                        <a:pt x="1463" y="55"/>
                      </a:lnTo>
                      <a:lnTo>
                        <a:pt x="1415" y="0"/>
                      </a:lnTo>
                      <a:lnTo>
                        <a:pt x="1384" y="55"/>
                      </a:lnTo>
                      <a:lnTo>
                        <a:pt x="1356" y="90"/>
                      </a:lnTo>
                      <a:lnTo>
                        <a:pt x="1360" y="280"/>
                      </a:lnTo>
                      <a:lnTo>
                        <a:pt x="1332" y="328"/>
                      </a:lnTo>
                      <a:lnTo>
                        <a:pt x="1316" y="359"/>
                      </a:lnTo>
                      <a:lnTo>
                        <a:pt x="1261" y="359"/>
                      </a:lnTo>
                      <a:lnTo>
                        <a:pt x="1213" y="316"/>
                      </a:lnTo>
                      <a:lnTo>
                        <a:pt x="1154" y="292"/>
                      </a:lnTo>
                      <a:lnTo>
                        <a:pt x="1115" y="256"/>
                      </a:lnTo>
                      <a:lnTo>
                        <a:pt x="1079" y="241"/>
                      </a:lnTo>
                      <a:lnTo>
                        <a:pt x="1099" y="193"/>
                      </a:lnTo>
                      <a:lnTo>
                        <a:pt x="1111" y="154"/>
                      </a:lnTo>
                      <a:lnTo>
                        <a:pt x="1139" y="142"/>
                      </a:lnTo>
                      <a:lnTo>
                        <a:pt x="1158" y="87"/>
                      </a:lnTo>
                      <a:lnTo>
                        <a:pt x="1095" y="75"/>
                      </a:lnTo>
                      <a:lnTo>
                        <a:pt x="1036" y="71"/>
                      </a:lnTo>
                      <a:lnTo>
                        <a:pt x="968" y="35"/>
                      </a:lnTo>
                      <a:lnTo>
                        <a:pt x="898" y="28"/>
                      </a:lnTo>
                      <a:lnTo>
                        <a:pt x="894" y="48"/>
                      </a:lnTo>
                      <a:lnTo>
                        <a:pt x="926" y="63"/>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602" name="Freeform 72"/>
                <p:cNvSpPr>
                  <a:spLocks/>
                </p:cNvSpPr>
                <p:nvPr/>
              </p:nvSpPr>
              <p:spPr bwMode="auto">
                <a:xfrm>
                  <a:off x="5162" y="3390"/>
                  <a:ext cx="69" cy="138"/>
                </a:xfrm>
                <a:custGeom>
                  <a:avLst/>
                  <a:gdLst/>
                  <a:ahLst/>
                  <a:cxnLst>
                    <a:cxn ang="0">
                      <a:pos x="17" y="0"/>
                    </a:cxn>
                    <a:cxn ang="0">
                      <a:pos x="17" y="52"/>
                    </a:cxn>
                    <a:cxn ang="0">
                      <a:pos x="41" y="107"/>
                    </a:cxn>
                    <a:cxn ang="0">
                      <a:pos x="64" y="150"/>
                    </a:cxn>
                    <a:cxn ang="0">
                      <a:pos x="44" y="210"/>
                    </a:cxn>
                    <a:cxn ang="0">
                      <a:pos x="0" y="261"/>
                    </a:cxn>
                    <a:cxn ang="0">
                      <a:pos x="4" y="296"/>
                    </a:cxn>
                    <a:cxn ang="0">
                      <a:pos x="20" y="396"/>
                    </a:cxn>
                    <a:cxn ang="0">
                      <a:pos x="64" y="414"/>
                    </a:cxn>
                    <a:cxn ang="0">
                      <a:pos x="76" y="348"/>
                    </a:cxn>
                    <a:cxn ang="0">
                      <a:pos x="120" y="304"/>
                    </a:cxn>
                    <a:cxn ang="0">
                      <a:pos x="190" y="265"/>
                    </a:cxn>
                    <a:cxn ang="0">
                      <a:pos x="206" y="214"/>
                    </a:cxn>
                    <a:cxn ang="0">
                      <a:pos x="202" y="173"/>
                    </a:cxn>
                    <a:cxn ang="0">
                      <a:pos x="127" y="173"/>
                    </a:cxn>
                    <a:cxn ang="0">
                      <a:pos x="123" y="114"/>
                    </a:cxn>
                    <a:cxn ang="0">
                      <a:pos x="100" y="114"/>
                    </a:cxn>
                    <a:cxn ang="0">
                      <a:pos x="72" y="103"/>
                    </a:cxn>
                    <a:cxn ang="0">
                      <a:pos x="76" y="43"/>
                    </a:cxn>
                    <a:cxn ang="0">
                      <a:pos x="59" y="8"/>
                    </a:cxn>
                    <a:cxn ang="0">
                      <a:pos x="17" y="0"/>
                    </a:cxn>
                  </a:cxnLst>
                  <a:rect l="0" t="0" r="r" b="b"/>
                  <a:pathLst>
                    <a:path w="206" h="414">
                      <a:moveTo>
                        <a:pt x="17" y="0"/>
                      </a:moveTo>
                      <a:lnTo>
                        <a:pt x="17" y="52"/>
                      </a:lnTo>
                      <a:lnTo>
                        <a:pt x="41" y="107"/>
                      </a:lnTo>
                      <a:lnTo>
                        <a:pt x="64" y="150"/>
                      </a:lnTo>
                      <a:lnTo>
                        <a:pt x="44" y="210"/>
                      </a:lnTo>
                      <a:lnTo>
                        <a:pt x="0" y="261"/>
                      </a:lnTo>
                      <a:lnTo>
                        <a:pt x="4" y="296"/>
                      </a:lnTo>
                      <a:lnTo>
                        <a:pt x="20" y="396"/>
                      </a:lnTo>
                      <a:lnTo>
                        <a:pt x="64" y="414"/>
                      </a:lnTo>
                      <a:lnTo>
                        <a:pt x="76" y="348"/>
                      </a:lnTo>
                      <a:lnTo>
                        <a:pt x="120" y="304"/>
                      </a:lnTo>
                      <a:lnTo>
                        <a:pt x="190" y="265"/>
                      </a:lnTo>
                      <a:lnTo>
                        <a:pt x="206" y="214"/>
                      </a:lnTo>
                      <a:lnTo>
                        <a:pt x="202" y="173"/>
                      </a:lnTo>
                      <a:lnTo>
                        <a:pt x="127" y="173"/>
                      </a:lnTo>
                      <a:lnTo>
                        <a:pt x="123" y="114"/>
                      </a:lnTo>
                      <a:lnTo>
                        <a:pt x="100" y="114"/>
                      </a:lnTo>
                      <a:lnTo>
                        <a:pt x="72" y="103"/>
                      </a:lnTo>
                      <a:lnTo>
                        <a:pt x="76" y="43"/>
                      </a:lnTo>
                      <a:lnTo>
                        <a:pt x="59" y="8"/>
                      </a:lnTo>
                      <a:lnTo>
                        <a:pt x="17" y="0"/>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603" name="Freeform 73"/>
                <p:cNvSpPr>
                  <a:spLocks/>
                </p:cNvSpPr>
                <p:nvPr/>
              </p:nvSpPr>
              <p:spPr bwMode="auto">
                <a:xfrm>
                  <a:off x="5021" y="3503"/>
                  <a:ext cx="132" cy="133"/>
                </a:xfrm>
                <a:custGeom>
                  <a:avLst/>
                  <a:gdLst/>
                  <a:ahLst/>
                  <a:cxnLst>
                    <a:cxn ang="0">
                      <a:pos x="309" y="4"/>
                    </a:cxn>
                    <a:cxn ang="0">
                      <a:pos x="302" y="67"/>
                    </a:cxn>
                    <a:cxn ang="0">
                      <a:pos x="238" y="98"/>
                    </a:cxn>
                    <a:cxn ang="0">
                      <a:pos x="191" y="162"/>
                    </a:cxn>
                    <a:cxn ang="0">
                      <a:pos x="76" y="214"/>
                    </a:cxn>
                    <a:cxn ang="0">
                      <a:pos x="0" y="284"/>
                    </a:cxn>
                    <a:cxn ang="0">
                      <a:pos x="17" y="332"/>
                    </a:cxn>
                    <a:cxn ang="0">
                      <a:pos x="84" y="398"/>
                    </a:cxn>
                    <a:cxn ang="0">
                      <a:pos x="171" y="324"/>
                    </a:cxn>
                    <a:cxn ang="0">
                      <a:pos x="199" y="257"/>
                    </a:cxn>
                    <a:cxn ang="0">
                      <a:pos x="261" y="209"/>
                    </a:cxn>
                    <a:cxn ang="0">
                      <a:pos x="298" y="209"/>
                    </a:cxn>
                    <a:cxn ang="0">
                      <a:pos x="317" y="154"/>
                    </a:cxn>
                    <a:cxn ang="0">
                      <a:pos x="357" y="107"/>
                    </a:cxn>
                    <a:cxn ang="0">
                      <a:pos x="396" y="67"/>
                    </a:cxn>
                    <a:cxn ang="0">
                      <a:pos x="381" y="15"/>
                    </a:cxn>
                    <a:cxn ang="0">
                      <a:pos x="357" y="43"/>
                    </a:cxn>
                    <a:cxn ang="0">
                      <a:pos x="353" y="0"/>
                    </a:cxn>
                    <a:cxn ang="0">
                      <a:pos x="309" y="4"/>
                    </a:cxn>
                  </a:cxnLst>
                  <a:rect l="0" t="0" r="r" b="b"/>
                  <a:pathLst>
                    <a:path w="396" h="398">
                      <a:moveTo>
                        <a:pt x="309" y="4"/>
                      </a:moveTo>
                      <a:lnTo>
                        <a:pt x="302" y="67"/>
                      </a:lnTo>
                      <a:lnTo>
                        <a:pt x="238" y="98"/>
                      </a:lnTo>
                      <a:lnTo>
                        <a:pt x="191" y="162"/>
                      </a:lnTo>
                      <a:lnTo>
                        <a:pt x="76" y="214"/>
                      </a:lnTo>
                      <a:lnTo>
                        <a:pt x="0" y="284"/>
                      </a:lnTo>
                      <a:lnTo>
                        <a:pt x="17" y="332"/>
                      </a:lnTo>
                      <a:lnTo>
                        <a:pt x="84" y="398"/>
                      </a:lnTo>
                      <a:lnTo>
                        <a:pt x="171" y="324"/>
                      </a:lnTo>
                      <a:lnTo>
                        <a:pt x="199" y="257"/>
                      </a:lnTo>
                      <a:lnTo>
                        <a:pt x="261" y="209"/>
                      </a:lnTo>
                      <a:lnTo>
                        <a:pt x="298" y="209"/>
                      </a:lnTo>
                      <a:lnTo>
                        <a:pt x="317" y="154"/>
                      </a:lnTo>
                      <a:lnTo>
                        <a:pt x="357" y="107"/>
                      </a:lnTo>
                      <a:lnTo>
                        <a:pt x="396" y="67"/>
                      </a:lnTo>
                      <a:lnTo>
                        <a:pt x="381" y="15"/>
                      </a:lnTo>
                      <a:lnTo>
                        <a:pt x="357" y="43"/>
                      </a:lnTo>
                      <a:lnTo>
                        <a:pt x="353" y="0"/>
                      </a:lnTo>
                      <a:lnTo>
                        <a:pt x="309" y="4"/>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604" name="Freeform 74"/>
                <p:cNvSpPr>
                  <a:spLocks/>
                </p:cNvSpPr>
                <p:nvPr/>
              </p:nvSpPr>
              <p:spPr bwMode="auto">
                <a:xfrm>
                  <a:off x="4643" y="1922"/>
                  <a:ext cx="73" cy="93"/>
                </a:xfrm>
                <a:custGeom>
                  <a:avLst/>
                  <a:gdLst/>
                  <a:ahLst/>
                  <a:cxnLst>
                    <a:cxn ang="0">
                      <a:pos x="35" y="22"/>
                    </a:cxn>
                    <a:cxn ang="0">
                      <a:pos x="47" y="83"/>
                    </a:cxn>
                    <a:cxn ang="0">
                      <a:pos x="51" y="134"/>
                    </a:cxn>
                    <a:cxn ang="0">
                      <a:pos x="23" y="184"/>
                    </a:cxn>
                    <a:cxn ang="0">
                      <a:pos x="0" y="228"/>
                    </a:cxn>
                    <a:cxn ang="0">
                      <a:pos x="27" y="252"/>
                    </a:cxn>
                    <a:cxn ang="0">
                      <a:pos x="79" y="232"/>
                    </a:cxn>
                    <a:cxn ang="0">
                      <a:pos x="130" y="245"/>
                    </a:cxn>
                    <a:cxn ang="0">
                      <a:pos x="130" y="245"/>
                    </a:cxn>
                    <a:cxn ang="0">
                      <a:pos x="141" y="265"/>
                    </a:cxn>
                    <a:cxn ang="0">
                      <a:pos x="150" y="276"/>
                    </a:cxn>
                    <a:cxn ang="0">
                      <a:pos x="153" y="277"/>
                    </a:cxn>
                    <a:cxn ang="0">
                      <a:pos x="154" y="277"/>
                    </a:cxn>
                    <a:cxn ang="0">
                      <a:pos x="154" y="276"/>
                    </a:cxn>
                    <a:cxn ang="0">
                      <a:pos x="154" y="276"/>
                    </a:cxn>
                    <a:cxn ang="0">
                      <a:pos x="155" y="270"/>
                    </a:cxn>
                    <a:cxn ang="0">
                      <a:pos x="159" y="261"/>
                    </a:cxn>
                    <a:cxn ang="0">
                      <a:pos x="169" y="238"/>
                    </a:cxn>
                    <a:cxn ang="0">
                      <a:pos x="185" y="208"/>
                    </a:cxn>
                    <a:cxn ang="0">
                      <a:pos x="217" y="193"/>
                    </a:cxn>
                    <a:cxn ang="0">
                      <a:pos x="209" y="134"/>
                    </a:cxn>
                    <a:cxn ang="0">
                      <a:pos x="161" y="118"/>
                    </a:cxn>
                    <a:cxn ang="0">
                      <a:pos x="95" y="94"/>
                    </a:cxn>
                    <a:cxn ang="0">
                      <a:pos x="75" y="42"/>
                    </a:cxn>
                    <a:cxn ang="0">
                      <a:pos x="55" y="0"/>
                    </a:cxn>
                    <a:cxn ang="0">
                      <a:pos x="35" y="22"/>
                    </a:cxn>
                  </a:cxnLst>
                  <a:rect l="0" t="0" r="r" b="b"/>
                  <a:pathLst>
                    <a:path w="217" h="277">
                      <a:moveTo>
                        <a:pt x="35" y="22"/>
                      </a:moveTo>
                      <a:lnTo>
                        <a:pt x="47" y="83"/>
                      </a:lnTo>
                      <a:lnTo>
                        <a:pt x="51" y="134"/>
                      </a:lnTo>
                      <a:lnTo>
                        <a:pt x="23" y="184"/>
                      </a:lnTo>
                      <a:lnTo>
                        <a:pt x="0" y="228"/>
                      </a:lnTo>
                      <a:lnTo>
                        <a:pt x="27" y="252"/>
                      </a:lnTo>
                      <a:lnTo>
                        <a:pt x="79" y="232"/>
                      </a:lnTo>
                      <a:lnTo>
                        <a:pt x="130" y="245"/>
                      </a:lnTo>
                      <a:lnTo>
                        <a:pt x="130" y="245"/>
                      </a:lnTo>
                      <a:lnTo>
                        <a:pt x="141" y="265"/>
                      </a:lnTo>
                      <a:lnTo>
                        <a:pt x="150" y="276"/>
                      </a:lnTo>
                      <a:lnTo>
                        <a:pt x="153" y="277"/>
                      </a:lnTo>
                      <a:lnTo>
                        <a:pt x="154" y="277"/>
                      </a:lnTo>
                      <a:lnTo>
                        <a:pt x="154" y="276"/>
                      </a:lnTo>
                      <a:lnTo>
                        <a:pt x="154" y="276"/>
                      </a:lnTo>
                      <a:lnTo>
                        <a:pt x="155" y="270"/>
                      </a:lnTo>
                      <a:lnTo>
                        <a:pt x="159" y="261"/>
                      </a:lnTo>
                      <a:lnTo>
                        <a:pt x="169" y="238"/>
                      </a:lnTo>
                      <a:lnTo>
                        <a:pt x="185" y="208"/>
                      </a:lnTo>
                      <a:lnTo>
                        <a:pt x="217" y="193"/>
                      </a:lnTo>
                      <a:lnTo>
                        <a:pt x="209" y="134"/>
                      </a:lnTo>
                      <a:lnTo>
                        <a:pt x="161" y="118"/>
                      </a:lnTo>
                      <a:lnTo>
                        <a:pt x="95" y="94"/>
                      </a:lnTo>
                      <a:lnTo>
                        <a:pt x="75" y="42"/>
                      </a:lnTo>
                      <a:lnTo>
                        <a:pt x="55" y="0"/>
                      </a:lnTo>
                      <a:lnTo>
                        <a:pt x="35" y="22"/>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605" name="Freeform 75"/>
                <p:cNvSpPr>
                  <a:spLocks/>
                </p:cNvSpPr>
                <p:nvPr/>
              </p:nvSpPr>
              <p:spPr bwMode="auto">
                <a:xfrm>
                  <a:off x="4556" y="2024"/>
                  <a:ext cx="142" cy="149"/>
                </a:xfrm>
                <a:custGeom>
                  <a:avLst/>
                  <a:gdLst/>
                  <a:ahLst/>
                  <a:cxnLst>
                    <a:cxn ang="0">
                      <a:pos x="317" y="0"/>
                    </a:cxn>
                    <a:cxn ang="0">
                      <a:pos x="361" y="0"/>
                    </a:cxn>
                    <a:cxn ang="0">
                      <a:pos x="376" y="75"/>
                    </a:cxn>
                    <a:cxn ang="0">
                      <a:pos x="392" y="106"/>
                    </a:cxn>
                    <a:cxn ang="0">
                      <a:pos x="427" y="141"/>
                    </a:cxn>
                    <a:cxn ang="0">
                      <a:pos x="372" y="189"/>
                    </a:cxn>
                    <a:cxn ang="0">
                      <a:pos x="396" y="272"/>
                    </a:cxn>
                    <a:cxn ang="0">
                      <a:pos x="385" y="324"/>
                    </a:cxn>
                    <a:cxn ang="0">
                      <a:pos x="361" y="351"/>
                    </a:cxn>
                    <a:cxn ang="0">
                      <a:pos x="337" y="359"/>
                    </a:cxn>
                    <a:cxn ang="0">
                      <a:pos x="321" y="399"/>
                    </a:cxn>
                    <a:cxn ang="0">
                      <a:pos x="289" y="362"/>
                    </a:cxn>
                    <a:cxn ang="0">
                      <a:pos x="274" y="383"/>
                    </a:cxn>
                    <a:cxn ang="0">
                      <a:pos x="214" y="386"/>
                    </a:cxn>
                    <a:cxn ang="0">
                      <a:pos x="203" y="359"/>
                    </a:cxn>
                    <a:cxn ang="0">
                      <a:pos x="179" y="367"/>
                    </a:cxn>
                    <a:cxn ang="0">
                      <a:pos x="179" y="438"/>
                    </a:cxn>
                    <a:cxn ang="0">
                      <a:pos x="147" y="419"/>
                    </a:cxn>
                    <a:cxn ang="0">
                      <a:pos x="127" y="390"/>
                    </a:cxn>
                    <a:cxn ang="0">
                      <a:pos x="116" y="438"/>
                    </a:cxn>
                    <a:cxn ang="0">
                      <a:pos x="88" y="447"/>
                    </a:cxn>
                    <a:cxn ang="0">
                      <a:pos x="61" y="410"/>
                    </a:cxn>
                    <a:cxn ang="0">
                      <a:pos x="24" y="406"/>
                    </a:cxn>
                    <a:cxn ang="0">
                      <a:pos x="0" y="386"/>
                    </a:cxn>
                    <a:cxn ang="0">
                      <a:pos x="37" y="351"/>
                    </a:cxn>
                    <a:cxn ang="0">
                      <a:pos x="76" y="327"/>
                    </a:cxn>
                    <a:cxn ang="0">
                      <a:pos x="103" y="303"/>
                    </a:cxn>
                    <a:cxn ang="0">
                      <a:pos x="175" y="312"/>
                    </a:cxn>
                    <a:cxn ang="0">
                      <a:pos x="179" y="265"/>
                    </a:cxn>
                    <a:cxn ang="0">
                      <a:pos x="195" y="224"/>
                    </a:cxn>
                    <a:cxn ang="0">
                      <a:pos x="218" y="237"/>
                    </a:cxn>
                    <a:cxn ang="0">
                      <a:pos x="282" y="228"/>
                    </a:cxn>
                    <a:cxn ang="0">
                      <a:pos x="289" y="193"/>
                    </a:cxn>
                    <a:cxn ang="0">
                      <a:pos x="289" y="138"/>
                    </a:cxn>
                    <a:cxn ang="0">
                      <a:pos x="309" y="106"/>
                    </a:cxn>
                    <a:cxn ang="0">
                      <a:pos x="293" y="31"/>
                    </a:cxn>
                    <a:cxn ang="0">
                      <a:pos x="317" y="0"/>
                    </a:cxn>
                  </a:cxnLst>
                  <a:rect l="0" t="0" r="r" b="b"/>
                  <a:pathLst>
                    <a:path w="427" h="447">
                      <a:moveTo>
                        <a:pt x="317" y="0"/>
                      </a:moveTo>
                      <a:lnTo>
                        <a:pt x="361" y="0"/>
                      </a:lnTo>
                      <a:lnTo>
                        <a:pt x="376" y="75"/>
                      </a:lnTo>
                      <a:lnTo>
                        <a:pt x="392" y="106"/>
                      </a:lnTo>
                      <a:lnTo>
                        <a:pt x="427" y="141"/>
                      </a:lnTo>
                      <a:lnTo>
                        <a:pt x="372" y="189"/>
                      </a:lnTo>
                      <a:lnTo>
                        <a:pt x="396" y="272"/>
                      </a:lnTo>
                      <a:lnTo>
                        <a:pt x="385" y="324"/>
                      </a:lnTo>
                      <a:lnTo>
                        <a:pt x="361" y="351"/>
                      </a:lnTo>
                      <a:lnTo>
                        <a:pt x="337" y="359"/>
                      </a:lnTo>
                      <a:lnTo>
                        <a:pt x="321" y="399"/>
                      </a:lnTo>
                      <a:lnTo>
                        <a:pt x="289" y="362"/>
                      </a:lnTo>
                      <a:lnTo>
                        <a:pt x="274" y="383"/>
                      </a:lnTo>
                      <a:lnTo>
                        <a:pt x="214" y="386"/>
                      </a:lnTo>
                      <a:lnTo>
                        <a:pt x="203" y="359"/>
                      </a:lnTo>
                      <a:lnTo>
                        <a:pt x="179" y="367"/>
                      </a:lnTo>
                      <a:lnTo>
                        <a:pt x="179" y="438"/>
                      </a:lnTo>
                      <a:lnTo>
                        <a:pt x="147" y="419"/>
                      </a:lnTo>
                      <a:lnTo>
                        <a:pt x="127" y="390"/>
                      </a:lnTo>
                      <a:lnTo>
                        <a:pt x="116" y="438"/>
                      </a:lnTo>
                      <a:lnTo>
                        <a:pt x="88" y="447"/>
                      </a:lnTo>
                      <a:lnTo>
                        <a:pt x="61" y="410"/>
                      </a:lnTo>
                      <a:lnTo>
                        <a:pt x="24" y="406"/>
                      </a:lnTo>
                      <a:lnTo>
                        <a:pt x="0" y="386"/>
                      </a:lnTo>
                      <a:lnTo>
                        <a:pt x="37" y="351"/>
                      </a:lnTo>
                      <a:lnTo>
                        <a:pt x="76" y="327"/>
                      </a:lnTo>
                      <a:lnTo>
                        <a:pt x="103" y="303"/>
                      </a:lnTo>
                      <a:lnTo>
                        <a:pt x="175" y="312"/>
                      </a:lnTo>
                      <a:lnTo>
                        <a:pt x="179" y="265"/>
                      </a:lnTo>
                      <a:lnTo>
                        <a:pt x="195" y="224"/>
                      </a:lnTo>
                      <a:lnTo>
                        <a:pt x="218" y="237"/>
                      </a:lnTo>
                      <a:lnTo>
                        <a:pt x="282" y="228"/>
                      </a:lnTo>
                      <a:lnTo>
                        <a:pt x="289" y="193"/>
                      </a:lnTo>
                      <a:lnTo>
                        <a:pt x="289" y="138"/>
                      </a:lnTo>
                      <a:lnTo>
                        <a:pt x="309" y="106"/>
                      </a:lnTo>
                      <a:lnTo>
                        <a:pt x="293" y="31"/>
                      </a:lnTo>
                      <a:lnTo>
                        <a:pt x="317" y="0"/>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606" name="Freeform 76"/>
                <p:cNvSpPr>
                  <a:spLocks/>
                </p:cNvSpPr>
                <p:nvPr/>
              </p:nvSpPr>
              <p:spPr bwMode="auto">
                <a:xfrm>
                  <a:off x="4571" y="2179"/>
                  <a:ext cx="17" cy="16"/>
                </a:xfrm>
                <a:custGeom>
                  <a:avLst/>
                  <a:gdLst/>
                  <a:ahLst/>
                  <a:cxnLst>
                    <a:cxn ang="0">
                      <a:pos x="4" y="17"/>
                    </a:cxn>
                    <a:cxn ang="0">
                      <a:pos x="0" y="48"/>
                    </a:cxn>
                    <a:cxn ang="0">
                      <a:pos x="28" y="48"/>
                    </a:cxn>
                    <a:cxn ang="0">
                      <a:pos x="52" y="17"/>
                    </a:cxn>
                    <a:cxn ang="0">
                      <a:pos x="24" y="0"/>
                    </a:cxn>
                    <a:cxn ang="0">
                      <a:pos x="4" y="4"/>
                    </a:cxn>
                    <a:cxn ang="0">
                      <a:pos x="4" y="17"/>
                    </a:cxn>
                  </a:cxnLst>
                  <a:rect l="0" t="0" r="r" b="b"/>
                  <a:pathLst>
                    <a:path w="52" h="48">
                      <a:moveTo>
                        <a:pt x="4" y="17"/>
                      </a:moveTo>
                      <a:lnTo>
                        <a:pt x="0" y="48"/>
                      </a:lnTo>
                      <a:lnTo>
                        <a:pt x="28" y="48"/>
                      </a:lnTo>
                      <a:lnTo>
                        <a:pt x="52" y="17"/>
                      </a:lnTo>
                      <a:lnTo>
                        <a:pt x="24" y="0"/>
                      </a:lnTo>
                      <a:lnTo>
                        <a:pt x="4" y="4"/>
                      </a:lnTo>
                      <a:lnTo>
                        <a:pt x="4" y="17"/>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607" name="Freeform 77"/>
                <p:cNvSpPr>
                  <a:spLocks/>
                </p:cNvSpPr>
                <p:nvPr/>
              </p:nvSpPr>
              <p:spPr bwMode="auto">
                <a:xfrm>
                  <a:off x="4571" y="2179"/>
                  <a:ext cx="17" cy="16"/>
                </a:xfrm>
                <a:custGeom>
                  <a:avLst/>
                  <a:gdLst/>
                  <a:ahLst/>
                  <a:cxnLst>
                    <a:cxn ang="0">
                      <a:pos x="4" y="17"/>
                    </a:cxn>
                    <a:cxn ang="0">
                      <a:pos x="0" y="48"/>
                    </a:cxn>
                    <a:cxn ang="0">
                      <a:pos x="28" y="48"/>
                    </a:cxn>
                    <a:cxn ang="0">
                      <a:pos x="52" y="17"/>
                    </a:cxn>
                    <a:cxn ang="0">
                      <a:pos x="24" y="0"/>
                    </a:cxn>
                    <a:cxn ang="0">
                      <a:pos x="4" y="4"/>
                    </a:cxn>
                  </a:cxnLst>
                  <a:rect l="0" t="0" r="r" b="b"/>
                  <a:pathLst>
                    <a:path w="52" h="48">
                      <a:moveTo>
                        <a:pt x="4" y="17"/>
                      </a:moveTo>
                      <a:lnTo>
                        <a:pt x="0" y="48"/>
                      </a:lnTo>
                      <a:lnTo>
                        <a:pt x="28" y="48"/>
                      </a:lnTo>
                      <a:lnTo>
                        <a:pt x="52" y="17"/>
                      </a:lnTo>
                      <a:lnTo>
                        <a:pt x="24" y="0"/>
                      </a:lnTo>
                      <a:lnTo>
                        <a:pt x="4" y="4"/>
                      </a:lnTo>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608" name="Freeform 78"/>
                <p:cNvSpPr>
                  <a:spLocks/>
                </p:cNvSpPr>
                <p:nvPr/>
              </p:nvSpPr>
              <p:spPr bwMode="auto">
                <a:xfrm>
                  <a:off x="4522" y="2166"/>
                  <a:ext cx="36" cy="55"/>
                </a:xfrm>
                <a:custGeom>
                  <a:avLst/>
                  <a:gdLst/>
                  <a:ahLst/>
                  <a:cxnLst>
                    <a:cxn ang="0">
                      <a:pos x="46" y="16"/>
                    </a:cxn>
                    <a:cxn ang="0">
                      <a:pos x="27" y="48"/>
                    </a:cxn>
                    <a:cxn ang="0">
                      <a:pos x="0" y="63"/>
                    </a:cxn>
                    <a:cxn ang="0">
                      <a:pos x="22" y="111"/>
                    </a:cxn>
                    <a:cxn ang="0">
                      <a:pos x="46" y="87"/>
                    </a:cxn>
                    <a:cxn ang="0">
                      <a:pos x="66" y="95"/>
                    </a:cxn>
                    <a:cxn ang="0">
                      <a:pos x="59" y="127"/>
                    </a:cxn>
                    <a:cxn ang="0">
                      <a:pos x="78" y="166"/>
                    </a:cxn>
                    <a:cxn ang="0">
                      <a:pos x="106" y="146"/>
                    </a:cxn>
                    <a:cxn ang="0">
                      <a:pos x="106" y="98"/>
                    </a:cxn>
                    <a:cxn ang="0">
                      <a:pos x="98" y="24"/>
                    </a:cxn>
                    <a:cxn ang="0">
                      <a:pos x="83" y="0"/>
                    </a:cxn>
                    <a:cxn ang="0">
                      <a:pos x="46" y="16"/>
                    </a:cxn>
                  </a:cxnLst>
                  <a:rect l="0" t="0" r="r" b="b"/>
                  <a:pathLst>
                    <a:path w="106" h="166">
                      <a:moveTo>
                        <a:pt x="46" y="16"/>
                      </a:moveTo>
                      <a:lnTo>
                        <a:pt x="27" y="48"/>
                      </a:lnTo>
                      <a:lnTo>
                        <a:pt x="0" y="63"/>
                      </a:lnTo>
                      <a:lnTo>
                        <a:pt x="22" y="111"/>
                      </a:lnTo>
                      <a:lnTo>
                        <a:pt x="46" y="87"/>
                      </a:lnTo>
                      <a:lnTo>
                        <a:pt x="66" y="95"/>
                      </a:lnTo>
                      <a:lnTo>
                        <a:pt x="59" y="127"/>
                      </a:lnTo>
                      <a:lnTo>
                        <a:pt x="78" y="166"/>
                      </a:lnTo>
                      <a:lnTo>
                        <a:pt x="106" y="146"/>
                      </a:lnTo>
                      <a:lnTo>
                        <a:pt x="106" y="98"/>
                      </a:lnTo>
                      <a:lnTo>
                        <a:pt x="98" y="24"/>
                      </a:lnTo>
                      <a:lnTo>
                        <a:pt x="83" y="0"/>
                      </a:lnTo>
                      <a:lnTo>
                        <a:pt x="46" y="16"/>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609" name="Freeform 79"/>
                <p:cNvSpPr>
                  <a:spLocks/>
                </p:cNvSpPr>
                <p:nvPr/>
              </p:nvSpPr>
              <p:spPr bwMode="auto">
                <a:xfrm>
                  <a:off x="5078" y="3131"/>
                  <a:ext cx="38" cy="31"/>
                </a:xfrm>
                <a:custGeom>
                  <a:avLst/>
                  <a:gdLst/>
                  <a:ahLst/>
                  <a:cxnLst>
                    <a:cxn ang="0">
                      <a:pos x="35" y="0"/>
                    </a:cxn>
                    <a:cxn ang="0">
                      <a:pos x="0" y="17"/>
                    </a:cxn>
                    <a:cxn ang="0">
                      <a:pos x="24" y="44"/>
                    </a:cxn>
                    <a:cxn ang="0">
                      <a:pos x="59" y="72"/>
                    </a:cxn>
                    <a:cxn ang="0">
                      <a:pos x="103" y="91"/>
                    </a:cxn>
                    <a:cxn ang="0">
                      <a:pos x="114" y="63"/>
                    </a:cxn>
                    <a:cxn ang="0">
                      <a:pos x="83" y="17"/>
                    </a:cxn>
                    <a:cxn ang="0">
                      <a:pos x="35" y="0"/>
                    </a:cxn>
                  </a:cxnLst>
                  <a:rect l="0" t="0" r="r" b="b"/>
                  <a:pathLst>
                    <a:path w="114" h="91">
                      <a:moveTo>
                        <a:pt x="35" y="0"/>
                      </a:moveTo>
                      <a:lnTo>
                        <a:pt x="0" y="17"/>
                      </a:lnTo>
                      <a:lnTo>
                        <a:pt x="24" y="44"/>
                      </a:lnTo>
                      <a:lnTo>
                        <a:pt x="59" y="72"/>
                      </a:lnTo>
                      <a:lnTo>
                        <a:pt x="103" y="91"/>
                      </a:lnTo>
                      <a:lnTo>
                        <a:pt x="114" y="63"/>
                      </a:lnTo>
                      <a:lnTo>
                        <a:pt x="83" y="17"/>
                      </a:lnTo>
                      <a:lnTo>
                        <a:pt x="35" y="0"/>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610" name="Freeform 80"/>
                <p:cNvSpPr>
                  <a:spLocks/>
                </p:cNvSpPr>
                <p:nvPr/>
              </p:nvSpPr>
              <p:spPr bwMode="auto">
                <a:xfrm>
                  <a:off x="2739" y="1101"/>
                  <a:ext cx="173" cy="103"/>
                </a:xfrm>
                <a:custGeom>
                  <a:avLst/>
                  <a:gdLst/>
                  <a:ahLst/>
                  <a:cxnLst>
                    <a:cxn ang="0">
                      <a:pos x="204" y="8"/>
                    </a:cxn>
                    <a:cxn ang="0">
                      <a:pos x="189" y="71"/>
                    </a:cxn>
                    <a:cxn ang="0">
                      <a:pos x="134" y="32"/>
                    </a:cxn>
                    <a:cxn ang="0">
                      <a:pos x="86" y="63"/>
                    </a:cxn>
                    <a:cxn ang="0">
                      <a:pos x="63" y="8"/>
                    </a:cxn>
                    <a:cxn ang="0">
                      <a:pos x="0" y="56"/>
                    </a:cxn>
                    <a:cxn ang="0">
                      <a:pos x="15" y="87"/>
                    </a:cxn>
                    <a:cxn ang="0">
                      <a:pos x="24" y="142"/>
                    </a:cxn>
                    <a:cxn ang="0">
                      <a:pos x="94" y="150"/>
                    </a:cxn>
                    <a:cxn ang="0">
                      <a:pos x="134" y="111"/>
                    </a:cxn>
                    <a:cxn ang="0">
                      <a:pos x="166" y="118"/>
                    </a:cxn>
                    <a:cxn ang="0">
                      <a:pos x="149" y="166"/>
                    </a:cxn>
                    <a:cxn ang="0">
                      <a:pos x="142" y="205"/>
                    </a:cxn>
                    <a:cxn ang="0">
                      <a:pos x="182" y="236"/>
                    </a:cxn>
                    <a:cxn ang="0">
                      <a:pos x="213" y="293"/>
                    </a:cxn>
                    <a:cxn ang="0">
                      <a:pos x="261" y="308"/>
                    </a:cxn>
                    <a:cxn ang="0">
                      <a:pos x="276" y="229"/>
                    </a:cxn>
                    <a:cxn ang="0">
                      <a:pos x="339" y="159"/>
                    </a:cxn>
                    <a:cxn ang="0">
                      <a:pos x="379" y="181"/>
                    </a:cxn>
                    <a:cxn ang="0">
                      <a:pos x="379" y="236"/>
                    </a:cxn>
                    <a:cxn ang="0">
                      <a:pos x="458" y="229"/>
                    </a:cxn>
                    <a:cxn ang="0">
                      <a:pos x="489" y="245"/>
                    </a:cxn>
                    <a:cxn ang="0">
                      <a:pos x="521" y="190"/>
                    </a:cxn>
                    <a:cxn ang="0">
                      <a:pos x="339" y="94"/>
                    </a:cxn>
                    <a:cxn ang="0">
                      <a:pos x="284" y="0"/>
                    </a:cxn>
                    <a:cxn ang="0">
                      <a:pos x="204" y="8"/>
                    </a:cxn>
                  </a:cxnLst>
                  <a:rect l="0" t="0" r="r" b="b"/>
                  <a:pathLst>
                    <a:path w="521" h="308">
                      <a:moveTo>
                        <a:pt x="204" y="8"/>
                      </a:moveTo>
                      <a:lnTo>
                        <a:pt x="189" y="71"/>
                      </a:lnTo>
                      <a:lnTo>
                        <a:pt x="134" y="32"/>
                      </a:lnTo>
                      <a:lnTo>
                        <a:pt x="86" y="63"/>
                      </a:lnTo>
                      <a:lnTo>
                        <a:pt x="63" y="8"/>
                      </a:lnTo>
                      <a:lnTo>
                        <a:pt x="0" y="56"/>
                      </a:lnTo>
                      <a:lnTo>
                        <a:pt x="15" y="87"/>
                      </a:lnTo>
                      <a:lnTo>
                        <a:pt x="24" y="142"/>
                      </a:lnTo>
                      <a:lnTo>
                        <a:pt x="94" y="150"/>
                      </a:lnTo>
                      <a:lnTo>
                        <a:pt x="134" y="111"/>
                      </a:lnTo>
                      <a:lnTo>
                        <a:pt x="166" y="118"/>
                      </a:lnTo>
                      <a:lnTo>
                        <a:pt x="149" y="166"/>
                      </a:lnTo>
                      <a:lnTo>
                        <a:pt x="142" y="205"/>
                      </a:lnTo>
                      <a:lnTo>
                        <a:pt x="182" y="236"/>
                      </a:lnTo>
                      <a:lnTo>
                        <a:pt x="213" y="293"/>
                      </a:lnTo>
                      <a:lnTo>
                        <a:pt x="261" y="308"/>
                      </a:lnTo>
                      <a:lnTo>
                        <a:pt x="276" y="229"/>
                      </a:lnTo>
                      <a:lnTo>
                        <a:pt x="339" y="159"/>
                      </a:lnTo>
                      <a:lnTo>
                        <a:pt x="379" y="181"/>
                      </a:lnTo>
                      <a:lnTo>
                        <a:pt x="379" y="236"/>
                      </a:lnTo>
                      <a:lnTo>
                        <a:pt x="458" y="229"/>
                      </a:lnTo>
                      <a:lnTo>
                        <a:pt x="489" y="245"/>
                      </a:lnTo>
                      <a:lnTo>
                        <a:pt x="521" y="190"/>
                      </a:lnTo>
                      <a:lnTo>
                        <a:pt x="339" y="94"/>
                      </a:lnTo>
                      <a:lnTo>
                        <a:pt x="284" y="0"/>
                      </a:lnTo>
                      <a:lnTo>
                        <a:pt x="204" y="8"/>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611" name="Freeform 81"/>
                <p:cNvSpPr>
                  <a:spLocks/>
                </p:cNvSpPr>
                <p:nvPr/>
              </p:nvSpPr>
              <p:spPr bwMode="auto">
                <a:xfrm>
                  <a:off x="2855" y="1088"/>
                  <a:ext cx="97" cy="40"/>
                </a:xfrm>
                <a:custGeom>
                  <a:avLst/>
                  <a:gdLst/>
                  <a:ahLst/>
                  <a:cxnLst>
                    <a:cxn ang="0">
                      <a:pos x="0" y="8"/>
                    </a:cxn>
                    <a:cxn ang="0">
                      <a:pos x="15" y="87"/>
                    </a:cxn>
                    <a:cxn ang="0">
                      <a:pos x="134" y="119"/>
                    </a:cxn>
                    <a:cxn ang="0">
                      <a:pos x="221" y="87"/>
                    </a:cxn>
                    <a:cxn ang="0">
                      <a:pos x="292" y="16"/>
                    </a:cxn>
                    <a:cxn ang="0">
                      <a:pos x="165" y="16"/>
                    </a:cxn>
                    <a:cxn ang="0">
                      <a:pos x="94" y="0"/>
                    </a:cxn>
                    <a:cxn ang="0">
                      <a:pos x="0" y="8"/>
                    </a:cxn>
                  </a:cxnLst>
                  <a:rect l="0" t="0" r="r" b="b"/>
                  <a:pathLst>
                    <a:path w="292" h="119">
                      <a:moveTo>
                        <a:pt x="0" y="8"/>
                      </a:moveTo>
                      <a:lnTo>
                        <a:pt x="15" y="87"/>
                      </a:lnTo>
                      <a:lnTo>
                        <a:pt x="134" y="119"/>
                      </a:lnTo>
                      <a:lnTo>
                        <a:pt x="221" y="87"/>
                      </a:lnTo>
                      <a:lnTo>
                        <a:pt x="292" y="16"/>
                      </a:lnTo>
                      <a:lnTo>
                        <a:pt x="165" y="16"/>
                      </a:lnTo>
                      <a:lnTo>
                        <a:pt x="94" y="0"/>
                      </a:lnTo>
                      <a:lnTo>
                        <a:pt x="0" y="8"/>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612" name="Freeform 82"/>
                <p:cNvSpPr>
                  <a:spLocks/>
                </p:cNvSpPr>
                <p:nvPr/>
              </p:nvSpPr>
              <p:spPr bwMode="auto">
                <a:xfrm>
                  <a:off x="1271" y="2463"/>
                  <a:ext cx="28" cy="50"/>
                </a:xfrm>
                <a:custGeom>
                  <a:avLst/>
                  <a:gdLst/>
                  <a:ahLst/>
                  <a:cxnLst>
                    <a:cxn ang="0">
                      <a:pos x="5" y="40"/>
                    </a:cxn>
                    <a:cxn ang="0">
                      <a:pos x="29" y="33"/>
                    </a:cxn>
                    <a:cxn ang="0">
                      <a:pos x="84" y="0"/>
                    </a:cxn>
                    <a:cxn ang="0">
                      <a:pos x="75" y="62"/>
                    </a:cxn>
                    <a:cxn ang="0">
                      <a:pos x="84" y="127"/>
                    </a:cxn>
                    <a:cxn ang="0">
                      <a:pos x="53" y="147"/>
                    </a:cxn>
                    <a:cxn ang="0">
                      <a:pos x="25" y="151"/>
                    </a:cxn>
                    <a:cxn ang="0">
                      <a:pos x="0" y="144"/>
                    </a:cxn>
                    <a:cxn ang="0">
                      <a:pos x="0" y="100"/>
                    </a:cxn>
                    <a:cxn ang="0">
                      <a:pos x="5" y="40"/>
                    </a:cxn>
                  </a:cxnLst>
                  <a:rect l="0" t="0" r="r" b="b"/>
                  <a:pathLst>
                    <a:path w="84" h="151">
                      <a:moveTo>
                        <a:pt x="5" y="40"/>
                      </a:moveTo>
                      <a:lnTo>
                        <a:pt x="29" y="33"/>
                      </a:lnTo>
                      <a:lnTo>
                        <a:pt x="84" y="0"/>
                      </a:lnTo>
                      <a:lnTo>
                        <a:pt x="75" y="62"/>
                      </a:lnTo>
                      <a:lnTo>
                        <a:pt x="84" y="127"/>
                      </a:lnTo>
                      <a:lnTo>
                        <a:pt x="53" y="147"/>
                      </a:lnTo>
                      <a:lnTo>
                        <a:pt x="25" y="151"/>
                      </a:lnTo>
                      <a:lnTo>
                        <a:pt x="0" y="144"/>
                      </a:lnTo>
                      <a:lnTo>
                        <a:pt x="0" y="100"/>
                      </a:lnTo>
                      <a:lnTo>
                        <a:pt x="5" y="40"/>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613" name="Freeform 83"/>
                <p:cNvSpPr>
                  <a:spLocks/>
                </p:cNvSpPr>
                <p:nvPr/>
              </p:nvSpPr>
              <p:spPr bwMode="auto">
                <a:xfrm>
                  <a:off x="1318" y="2596"/>
                  <a:ext cx="50" cy="31"/>
                </a:xfrm>
                <a:custGeom>
                  <a:avLst/>
                  <a:gdLst/>
                  <a:ahLst/>
                  <a:cxnLst>
                    <a:cxn ang="0">
                      <a:pos x="103" y="4"/>
                    </a:cxn>
                    <a:cxn ang="0">
                      <a:pos x="5" y="0"/>
                    </a:cxn>
                    <a:cxn ang="0">
                      <a:pos x="0" y="36"/>
                    </a:cxn>
                    <a:cxn ang="0">
                      <a:pos x="24" y="72"/>
                    </a:cxn>
                    <a:cxn ang="0">
                      <a:pos x="111" y="95"/>
                    </a:cxn>
                    <a:cxn ang="0">
                      <a:pos x="150" y="75"/>
                    </a:cxn>
                    <a:cxn ang="0">
                      <a:pos x="147" y="33"/>
                    </a:cxn>
                    <a:cxn ang="0">
                      <a:pos x="103" y="4"/>
                    </a:cxn>
                  </a:cxnLst>
                  <a:rect l="0" t="0" r="r" b="b"/>
                  <a:pathLst>
                    <a:path w="150" h="95">
                      <a:moveTo>
                        <a:pt x="103" y="4"/>
                      </a:moveTo>
                      <a:lnTo>
                        <a:pt x="5" y="0"/>
                      </a:lnTo>
                      <a:lnTo>
                        <a:pt x="0" y="36"/>
                      </a:lnTo>
                      <a:lnTo>
                        <a:pt x="24" y="72"/>
                      </a:lnTo>
                      <a:lnTo>
                        <a:pt x="111" y="95"/>
                      </a:lnTo>
                      <a:lnTo>
                        <a:pt x="150" y="75"/>
                      </a:lnTo>
                      <a:lnTo>
                        <a:pt x="147" y="33"/>
                      </a:lnTo>
                      <a:lnTo>
                        <a:pt x="103" y="4"/>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614" name="Freeform 84"/>
                <p:cNvSpPr>
                  <a:spLocks/>
                </p:cNvSpPr>
                <p:nvPr/>
              </p:nvSpPr>
              <p:spPr bwMode="auto">
                <a:xfrm>
                  <a:off x="1508" y="2568"/>
                  <a:ext cx="200" cy="202"/>
                </a:xfrm>
                <a:custGeom>
                  <a:avLst/>
                  <a:gdLst/>
                  <a:ahLst/>
                  <a:cxnLst>
                    <a:cxn ang="0">
                      <a:pos x="86" y="17"/>
                    </a:cxn>
                    <a:cxn ang="0">
                      <a:pos x="51" y="59"/>
                    </a:cxn>
                    <a:cxn ang="0">
                      <a:pos x="31" y="135"/>
                    </a:cxn>
                    <a:cxn ang="0">
                      <a:pos x="0" y="155"/>
                    </a:cxn>
                    <a:cxn ang="0">
                      <a:pos x="39" y="210"/>
                    </a:cxn>
                    <a:cxn ang="0">
                      <a:pos x="27" y="265"/>
                    </a:cxn>
                    <a:cxn ang="0">
                      <a:pos x="110" y="269"/>
                    </a:cxn>
                    <a:cxn ang="0">
                      <a:pos x="114" y="300"/>
                    </a:cxn>
                    <a:cxn ang="0">
                      <a:pos x="180" y="333"/>
                    </a:cxn>
                    <a:cxn ang="0">
                      <a:pos x="252" y="357"/>
                    </a:cxn>
                    <a:cxn ang="0">
                      <a:pos x="252" y="447"/>
                    </a:cxn>
                    <a:cxn ang="0">
                      <a:pos x="237" y="502"/>
                    </a:cxn>
                    <a:cxn ang="0">
                      <a:pos x="244" y="546"/>
                    </a:cxn>
                    <a:cxn ang="0">
                      <a:pos x="272" y="558"/>
                    </a:cxn>
                    <a:cxn ang="0">
                      <a:pos x="296" y="589"/>
                    </a:cxn>
                    <a:cxn ang="0">
                      <a:pos x="331" y="607"/>
                    </a:cxn>
                    <a:cxn ang="0">
                      <a:pos x="379" y="602"/>
                    </a:cxn>
                    <a:cxn ang="0">
                      <a:pos x="418" y="569"/>
                    </a:cxn>
                    <a:cxn ang="0">
                      <a:pos x="416" y="536"/>
                    </a:cxn>
                    <a:cxn ang="0">
                      <a:pos x="385" y="516"/>
                    </a:cxn>
                    <a:cxn ang="0">
                      <a:pos x="380" y="489"/>
                    </a:cxn>
                    <a:cxn ang="0">
                      <a:pos x="389" y="447"/>
                    </a:cxn>
                    <a:cxn ang="0">
                      <a:pos x="408" y="440"/>
                    </a:cxn>
                    <a:cxn ang="0">
                      <a:pos x="448" y="475"/>
                    </a:cxn>
                    <a:cxn ang="0">
                      <a:pos x="473" y="457"/>
                    </a:cxn>
                    <a:cxn ang="0">
                      <a:pos x="552" y="453"/>
                    </a:cxn>
                    <a:cxn ang="0">
                      <a:pos x="566" y="421"/>
                    </a:cxn>
                    <a:cxn ang="0">
                      <a:pos x="565" y="389"/>
                    </a:cxn>
                    <a:cxn ang="0">
                      <a:pos x="545" y="362"/>
                    </a:cxn>
                    <a:cxn ang="0">
                      <a:pos x="547" y="317"/>
                    </a:cxn>
                    <a:cxn ang="0">
                      <a:pos x="572" y="292"/>
                    </a:cxn>
                    <a:cxn ang="0">
                      <a:pos x="582" y="268"/>
                    </a:cxn>
                    <a:cxn ang="0">
                      <a:pos x="600" y="248"/>
                    </a:cxn>
                    <a:cxn ang="0">
                      <a:pos x="599" y="202"/>
                    </a:cxn>
                    <a:cxn ang="0">
                      <a:pos x="580" y="192"/>
                    </a:cxn>
                    <a:cxn ang="0">
                      <a:pos x="565" y="148"/>
                    </a:cxn>
                    <a:cxn ang="0">
                      <a:pos x="542" y="125"/>
                    </a:cxn>
                    <a:cxn ang="0">
                      <a:pos x="556" y="109"/>
                    </a:cxn>
                    <a:cxn ang="0">
                      <a:pos x="556" y="87"/>
                    </a:cxn>
                    <a:cxn ang="0">
                      <a:pos x="486" y="86"/>
                    </a:cxn>
                    <a:cxn ang="0">
                      <a:pos x="434" y="93"/>
                    </a:cxn>
                    <a:cxn ang="0">
                      <a:pos x="404" y="117"/>
                    </a:cxn>
                    <a:cxn ang="0">
                      <a:pos x="366" y="111"/>
                    </a:cxn>
                    <a:cxn ang="0">
                      <a:pos x="270" y="106"/>
                    </a:cxn>
                    <a:cxn ang="0">
                      <a:pos x="260" y="78"/>
                    </a:cxn>
                    <a:cxn ang="0">
                      <a:pos x="234" y="69"/>
                    </a:cxn>
                    <a:cxn ang="0">
                      <a:pos x="194" y="55"/>
                    </a:cxn>
                    <a:cxn ang="0">
                      <a:pos x="185" y="28"/>
                    </a:cxn>
                    <a:cxn ang="0">
                      <a:pos x="152" y="18"/>
                    </a:cxn>
                    <a:cxn ang="0">
                      <a:pos x="152" y="0"/>
                    </a:cxn>
                    <a:cxn ang="0">
                      <a:pos x="138" y="18"/>
                    </a:cxn>
                    <a:cxn ang="0">
                      <a:pos x="86" y="17"/>
                    </a:cxn>
                  </a:cxnLst>
                  <a:rect l="0" t="0" r="r" b="b"/>
                  <a:pathLst>
                    <a:path w="600" h="607">
                      <a:moveTo>
                        <a:pt x="86" y="17"/>
                      </a:moveTo>
                      <a:lnTo>
                        <a:pt x="51" y="59"/>
                      </a:lnTo>
                      <a:lnTo>
                        <a:pt x="31" y="135"/>
                      </a:lnTo>
                      <a:lnTo>
                        <a:pt x="0" y="155"/>
                      </a:lnTo>
                      <a:lnTo>
                        <a:pt x="39" y="210"/>
                      </a:lnTo>
                      <a:lnTo>
                        <a:pt x="27" y="265"/>
                      </a:lnTo>
                      <a:lnTo>
                        <a:pt x="110" y="269"/>
                      </a:lnTo>
                      <a:lnTo>
                        <a:pt x="114" y="300"/>
                      </a:lnTo>
                      <a:lnTo>
                        <a:pt x="180" y="333"/>
                      </a:lnTo>
                      <a:lnTo>
                        <a:pt x="252" y="357"/>
                      </a:lnTo>
                      <a:lnTo>
                        <a:pt x="252" y="447"/>
                      </a:lnTo>
                      <a:lnTo>
                        <a:pt x="237" y="502"/>
                      </a:lnTo>
                      <a:lnTo>
                        <a:pt x="244" y="546"/>
                      </a:lnTo>
                      <a:lnTo>
                        <a:pt x="272" y="558"/>
                      </a:lnTo>
                      <a:lnTo>
                        <a:pt x="296" y="589"/>
                      </a:lnTo>
                      <a:lnTo>
                        <a:pt x="331" y="607"/>
                      </a:lnTo>
                      <a:lnTo>
                        <a:pt x="379" y="602"/>
                      </a:lnTo>
                      <a:lnTo>
                        <a:pt x="418" y="569"/>
                      </a:lnTo>
                      <a:lnTo>
                        <a:pt x="416" y="536"/>
                      </a:lnTo>
                      <a:lnTo>
                        <a:pt x="385" y="516"/>
                      </a:lnTo>
                      <a:lnTo>
                        <a:pt x="380" y="489"/>
                      </a:lnTo>
                      <a:lnTo>
                        <a:pt x="389" y="447"/>
                      </a:lnTo>
                      <a:lnTo>
                        <a:pt x="408" y="440"/>
                      </a:lnTo>
                      <a:lnTo>
                        <a:pt x="448" y="475"/>
                      </a:lnTo>
                      <a:lnTo>
                        <a:pt x="473" y="457"/>
                      </a:lnTo>
                      <a:lnTo>
                        <a:pt x="552" y="453"/>
                      </a:lnTo>
                      <a:lnTo>
                        <a:pt x="566" y="421"/>
                      </a:lnTo>
                      <a:lnTo>
                        <a:pt x="565" y="389"/>
                      </a:lnTo>
                      <a:lnTo>
                        <a:pt x="545" y="362"/>
                      </a:lnTo>
                      <a:lnTo>
                        <a:pt x="547" y="317"/>
                      </a:lnTo>
                      <a:lnTo>
                        <a:pt x="572" y="292"/>
                      </a:lnTo>
                      <a:lnTo>
                        <a:pt x="582" y="268"/>
                      </a:lnTo>
                      <a:lnTo>
                        <a:pt x="600" y="248"/>
                      </a:lnTo>
                      <a:lnTo>
                        <a:pt x="599" y="202"/>
                      </a:lnTo>
                      <a:lnTo>
                        <a:pt x="580" y="192"/>
                      </a:lnTo>
                      <a:lnTo>
                        <a:pt x="565" y="148"/>
                      </a:lnTo>
                      <a:lnTo>
                        <a:pt x="542" y="125"/>
                      </a:lnTo>
                      <a:lnTo>
                        <a:pt x="556" y="109"/>
                      </a:lnTo>
                      <a:lnTo>
                        <a:pt x="556" y="87"/>
                      </a:lnTo>
                      <a:lnTo>
                        <a:pt x="486" y="86"/>
                      </a:lnTo>
                      <a:lnTo>
                        <a:pt x="434" y="93"/>
                      </a:lnTo>
                      <a:lnTo>
                        <a:pt x="404" y="117"/>
                      </a:lnTo>
                      <a:lnTo>
                        <a:pt x="366" y="111"/>
                      </a:lnTo>
                      <a:lnTo>
                        <a:pt x="270" y="106"/>
                      </a:lnTo>
                      <a:lnTo>
                        <a:pt x="260" y="78"/>
                      </a:lnTo>
                      <a:lnTo>
                        <a:pt x="234" y="69"/>
                      </a:lnTo>
                      <a:lnTo>
                        <a:pt x="194" y="55"/>
                      </a:lnTo>
                      <a:lnTo>
                        <a:pt x="185" y="28"/>
                      </a:lnTo>
                      <a:lnTo>
                        <a:pt x="152" y="18"/>
                      </a:lnTo>
                      <a:lnTo>
                        <a:pt x="152" y="0"/>
                      </a:lnTo>
                      <a:lnTo>
                        <a:pt x="138" y="18"/>
                      </a:lnTo>
                      <a:lnTo>
                        <a:pt x="86" y="17"/>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615" name="Freeform 85"/>
                <p:cNvSpPr>
                  <a:spLocks/>
                </p:cNvSpPr>
                <p:nvPr/>
              </p:nvSpPr>
              <p:spPr bwMode="auto">
                <a:xfrm>
                  <a:off x="1639" y="3779"/>
                  <a:ext cx="36" cy="38"/>
                </a:xfrm>
                <a:custGeom>
                  <a:avLst/>
                  <a:gdLst/>
                  <a:ahLst/>
                  <a:cxnLst>
                    <a:cxn ang="0">
                      <a:pos x="98" y="13"/>
                    </a:cxn>
                    <a:cxn ang="0">
                      <a:pos x="67" y="114"/>
                    </a:cxn>
                    <a:cxn ang="0">
                      <a:pos x="0" y="74"/>
                    </a:cxn>
                    <a:cxn ang="0">
                      <a:pos x="16" y="18"/>
                    </a:cxn>
                    <a:cxn ang="0">
                      <a:pos x="47" y="0"/>
                    </a:cxn>
                    <a:cxn ang="0">
                      <a:pos x="106" y="15"/>
                    </a:cxn>
                    <a:cxn ang="0">
                      <a:pos x="98" y="13"/>
                    </a:cxn>
                  </a:cxnLst>
                  <a:rect l="0" t="0" r="r" b="b"/>
                  <a:pathLst>
                    <a:path w="106" h="114">
                      <a:moveTo>
                        <a:pt x="98" y="13"/>
                      </a:moveTo>
                      <a:lnTo>
                        <a:pt x="67" y="114"/>
                      </a:lnTo>
                      <a:lnTo>
                        <a:pt x="0" y="74"/>
                      </a:lnTo>
                      <a:lnTo>
                        <a:pt x="16" y="18"/>
                      </a:lnTo>
                      <a:lnTo>
                        <a:pt x="47" y="0"/>
                      </a:lnTo>
                      <a:lnTo>
                        <a:pt x="106" y="15"/>
                      </a:lnTo>
                      <a:lnTo>
                        <a:pt x="98" y="13"/>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616" name="Freeform 86"/>
                <p:cNvSpPr>
                  <a:spLocks/>
                </p:cNvSpPr>
                <p:nvPr/>
              </p:nvSpPr>
              <p:spPr bwMode="auto">
                <a:xfrm>
                  <a:off x="1754" y="3317"/>
                  <a:ext cx="81" cy="91"/>
                </a:xfrm>
                <a:custGeom>
                  <a:avLst/>
                  <a:gdLst/>
                  <a:ahLst/>
                  <a:cxnLst>
                    <a:cxn ang="0">
                      <a:pos x="56" y="0"/>
                    </a:cxn>
                    <a:cxn ang="0">
                      <a:pos x="76" y="22"/>
                    </a:cxn>
                    <a:cxn ang="0">
                      <a:pos x="120" y="41"/>
                    </a:cxn>
                    <a:cxn ang="0">
                      <a:pos x="217" y="132"/>
                    </a:cxn>
                    <a:cxn ang="0">
                      <a:pos x="238" y="167"/>
                    </a:cxn>
                    <a:cxn ang="0">
                      <a:pos x="244" y="203"/>
                    </a:cxn>
                    <a:cxn ang="0">
                      <a:pos x="217" y="221"/>
                    </a:cxn>
                    <a:cxn ang="0">
                      <a:pos x="204" y="235"/>
                    </a:cxn>
                    <a:cxn ang="0">
                      <a:pos x="201" y="252"/>
                    </a:cxn>
                    <a:cxn ang="0">
                      <a:pos x="163" y="259"/>
                    </a:cxn>
                    <a:cxn ang="0">
                      <a:pos x="155" y="272"/>
                    </a:cxn>
                    <a:cxn ang="0">
                      <a:pos x="135" y="262"/>
                    </a:cxn>
                    <a:cxn ang="0">
                      <a:pos x="90" y="245"/>
                    </a:cxn>
                    <a:cxn ang="0">
                      <a:pos x="55" y="227"/>
                    </a:cxn>
                    <a:cxn ang="0">
                      <a:pos x="39" y="246"/>
                    </a:cxn>
                    <a:cxn ang="0">
                      <a:pos x="18" y="252"/>
                    </a:cxn>
                    <a:cxn ang="0">
                      <a:pos x="5" y="200"/>
                    </a:cxn>
                    <a:cxn ang="0">
                      <a:pos x="0" y="125"/>
                    </a:cxn>
                    <a:cxn ang="0">
                      <a:pos x="7" y="76"/>
                    </a:cxn>
                    <a:cxn ang="0">
                      <a:pos x="32" y="33"/>
                    </a:cxn>
                    <a:cxn ang="0">
                      <a:pos x="56" y="0"/>
                    </a:cxn>
                  </a:cxnLst>
                  <a:rect l="0" t="0" r="r" b="b"/>
                  <a:pathLst>
                    <a:path w="244" h="272">
                      <a:moveTo>
                        <a:pt x="56" y="0"/>
                      </a:moveTo>
                      <a:lnTo>
                        <a:pt x="76" y="22"/>
                      </a:lnTo>
                      <a:lnTo>
                        <a:pt x="120" y="41"/>
                      </a:lnTo>
                      <a:lnTo>
                        <a:pt x="217" y="132"/>
                      </a:lnTo>
                      <a:lnTo>
                        <a:pt x="238" y="167"/>
                      </a:lnTo>
                      <a:lnTo>
                        <a:pt x="244" y="203"/>
                      </a:lnTo>
                      <a:lnTo>
                        <a:pt x="217" y="221"/>
                      </a:lnTo>
                      <a:lnTo>
                        <a:pt x="204" y="235"/>
                      </a:lnTo>
                      <a:lnTo>
                        <a:pt x="201" y="252"/>
                      </a:lnTo>
                      <a:lnTo>
                        <a:pt x="163" y="259"/>
                      </a:lnTo>
                      <a:lnTo>
                        <a:pt x="155" y="272"/>
                      </a:lnTo>
                      <a:lnTo>
                        <a:pt x="135" y="262"/>
                      </a:lnTo>
                      <a:lnTo>
                        <a:pt x="90" y="245"/>
                      </a:lnTo>
                      <a:lnTo>
                        <a:pt x="55" y="227"/>
                      </a:lnTo>
                      <a:lnTo>
                        <a:pt x="39" y="246"/>
                      </a:lnTo>
                      <a:lnTo>
                        <a:pt x="18" y="252"/>
                      </a:lnTo>
                      <a:lnTo>
                        <a:pt x="5" y="200"/>
                      </a:lnTo>
                      <a:lnTo>
                        <a:pt x="0" y="125"/>
                      </a:lnTo>
                      <a:lnTo>
                        <a:pt x="7" y="76"/>
                      </a:lnTo>
                      <a:lnTo>
                        <a:pt x="32" y="33"/>
                      </a:lnTo>
                      <a:lnTo>
                        <a:pt x="56" y="0"/>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617" name="Freeform 87"/>
                <p:cNvSpPr>
                  <a:spLocks/>
                </p:cNvSpPr>
                <p:nvPr/>
              </p:nvSpPr>
              <p:spPr bwMode="auto">
                <a:xfrm>
                  <a:off x="1567" y="2957"/>
                  <a:ext cx="187" cy="233"/>
                </a:xfrm>
                <a:custGeom>
                  <a:avLst/>
                  <a:gdLst/>
                  <a:ahLst/>
                  <a:cxnLst>
                    <a:cxn ang="0">
                      <a:pos x="516" y="537"/>
                    </a:cxn>
                    <a:cxn ang="0">
                      <a:pos x="539" y="532"/>
                    </a:cxn>
                    <a:cxn ang="0">
                      <a:pos x="558" y="505"/>
                    </a:cxn>
                    <a:cxn ang="0">
                      <a:pos x="562" y="444"/>
                    </a:cxn>
                    <a:cxn ang="0">
                      <a:pos x="545" y="433"/>
                    </a:cxn>
                    <a:cxn ang="0">
                      <a:pos x="539" y="398"/>
                    </a:cxn>
                    <a:cxn ang="0">
                      <a:pos x="514" y="393"/>
                    </a:cxn>
                    <a:cxn ang="0">
                      <a:pos x="510" y="358"/>
                    </a:cxn>
                    <a:cxn ang="0">
                      <a:pos x="446" y="360"/>
                    </a:cxn>
                    <a:cxn ang="0">
                      <a:pos x="432" y="344"/>
                    </a:cxn>
                    <a:cxn ang="0">
                      <a:pos x="419" y="338"/>
                    </a:cxn>
                    <a:cxn ang="0">
                      <a:pos x="417" y="275"/>
                    </a:cxn>
                    <a:cxn ang="0">
                      <a:pos x="441" y="257"/>
                    </a:cxn>
                    <a:cxn ang="0">
                      <a:pos x="417" y="254"/>
                    </a:cxn>
                    <a:cxn ang="0">
                      <a:pos x="411" y="208"/>
                    </a:cxn>
                    <a:cxn ang="0">
                      <a:pos x="386" y="202"/>
                    </a:cxn>
                    <a:cxn ang="0">
                      <a:pos x="339" y="196"/>
                    </a:cxn>
                    <a:cxn ang="0">
                      <a:pos x="334" y="168"/>
                    </a:cxn>
                    <a:cxn ang="0">
                      <a:pos x="303" y="161"/>
                    </a:cxn>
                    <a:cxn ang="0">
                      <a:pos x="294" y="151"/>
                    </a:cxn>
                    <a:cxn ang="0">
                      <a:pos x="224" y="148"/>
                    </a:cxn>
                    <a:cxn ang="0">
                      <a:pos x="214" y="134"/>
                    </a:cxn>
                    <a:cxn ang="0">
                      <a:pos x="198" y="99"/>
                    </a:cxn>
                    <a:cxn ang="0">
                      <a:pos x="190" y="6"/>
                    </a:cxn>
                    <a:cxn ang="0">
                      <a:pos x="131" y="0"/>
                    </a:cxn>
                    <a:cxn ang="0">
                      <a:pos x="125" y="34"/>
                    </a:cxn>
                    <a:cxn ang="0">
                      <a:pos x="101" y="30"/>
                    </a:cxn>
                    <a:cxn ang="0">
                      <a:pos x="90" y="51"/>
                    </a:cxn>
                    <a:cxn ang="0">
                      <a:pos x="73" y="65"/>
                    </a:cxn>
                    <a:cxn ang="0">
                      <a:pos x="46" y="78"/>
                    </a:cxn>
                    <a:cxn ang="0">
                      <a:pos x="12" y="73"/>
                    </a:cxn>
                    <a:cxn ang="0">
                      <a:pos x="47" y="128"/>
                    </a:cxn>
                    <a:cxn ang="0">
                      <a:pos x="42" y="175"/>
                    </a:cxn>
                    <a:cxn ang="0">
                      <a:pos x="19" y="193"/>
                    </a:cxn>
                    <a:cxn ang="0">
                      <a:pos x="22" y="255"/>
                    </a:cxn>
                    <a:cxn ang="0">
                      <a:pos x="14" y="334"/>
                    </a:cxn>
                    <a:cxn ang="0">
                      <a:pos x="29" y="362"/>
                    </a:cxn>
                    <a:cxn ang="0">
                      <a:pos x="14" y="368"/>
                    </a:cxn>
                    <a:cxn ang="0">
                      <a:pos x="0" y="406"/>
                    </a:cxn>
                    <a:cxn ang="0">
                      <a:pos x="26" y="429"/>
                    </a:cxn>
                    <a:cxn ang="0">
                      <a:pos x="29" y="477"/>
                    </a:cxn>
                    <a:cxn ang="0">
                      <a:pos x="73" y="516"/>
                    </a:cxn>
                    <a:cxn ang="0">
                      <a:pos x="73" y="615"/>
                    </a:cxn>
                    <a:cxn ang="0">
                      <a:pos x="108" y="678"/>
                    </a:cxn>
                    <a:cxn ang="0">
                      <a:pos x="140" y="698"/>
                    </a:cxn>
                    <a:cxn ang="0">
                      <a:pos x="169" y="639"/>
                    </a:cxn>
                    <a:cxn ang="0">
                      <a:pos x="211" y="674"/>
                    </a:cxn>
                    <a:cxn ang="0">
                      <a:pos x="267" y="694"/>
                    </a:cxn>
                    <a:cxn ang="0">
                      <a:pos x="322" y="650"/>
                    </a:cxn>
                    <a:cxn ang="0">
                      <a:pos x="338" y="571"/>
                    </a:cxn>
                    <a:cxn ang="0">
                      <a:pos x="353" y="532"/>
                    </a:cxn>
                    <a:cxn ang="0">
                      <a:pos x="405" y="512"/>
                    </a:cxn>
                    <a:cxn ang="0">
                      <a:pos x="441" y="485"/>
                    </a:cxn>
                    <a:cxn ang="0">
                      <a:pos x="496" y="505"/>
                    </a:cxn>
                    <a:cxn ang="0">
                      <a:pos x="516" y="537"/>
                    </a:cxn>
                  </a:cxnLst>
                  <a:rect l="0" t="0" r="r" b="b"/>
                  <a:pathLst>
                    <a:path w="562" h="698">
                      <a:moveTo>
                        <a:pt x="516" y="537"/>
                      </a:moveTo>
                      <a:lnTo>
                        <a:pt x="539" y="532"/>
                      </a:lnTo>
                      <a:lnTo>
                        <a:pt x="558" y="505"/>
                      </a:lnTo>
                      <a:lnTo>
                        <a:pt x="562" y="444"/>
                      </a:lnTo>
                      <a:lnTo>
                        <a:pt x="545" y="433"/>
                      </a:lnTo>
                      <a:lnTo>
                        <a:pt x="539" y="398"/>
                      </a:lnTo>
                      <a:lnTo>
                        <a:pt x="514" y="393"/>
                      </a:lnTo>
                      <a:lnTo>
                        <a:pt x="510" y="358"/>
                      </a:lnTo>
                      <a:lnTo>
                        <a:pt x="446" y="360"/>
                      </a:lnTo>
                      <a:lnTo>
                        <a:pt x="432" y="344"/>
                      </a:lnTo>
                      <a:lnTo>
                        <a:pt x="419" y="338"/>
                      </a:lnTo>
                      <a:lnTo>
                        <a:pt x="417" y="275"/>
                      </a:lnTo>
                      <a:lnTo>
                        <a:pt x="441" y="257"/>
                      </a:lnTo>
                      <a:lnTo>
                        <a:pt x="417" y="254"/>
                      </a:lnTo>
                      <a:lnTo>
                        <a:pt x="411" y="208"/>
                      </a:lnTo>
                      <a:lnTo>
                        <a:pt x="386" y="202"/>
                      </a:lnTo>
                      <a:lnTo>
                        <a:pt x="339" y="196"/>
                      </a:lnTo>
                      <a:lnTo>
                        <a:pt x="334" y="168"/>
                      </a:lnTo>
                      <a:lnTo>
                        <a:pt x="303" y="161"/>
                      </a:lnTo>
                      <a:lnTo>
                        <a:pt x="294" y="151"/>
                      </a:lnTo>
                      <a:lnTo>
                        <a:pt x="224" y="148"/>
                      </a:lnTo>
                      <a:lnTo>
                        <a:pt x="214" y="134"/>
                      </a:lnTo>
                      <a:lnTo>
                        <a:pt x="198" y="99"/>
                      </a:lnTo>
                      <a:lnTo>
                        <a:pt x="190" y="6"/>
                      </a:lnTo>
                      <a:lnTo>
                        <a:pt x="131" y="0"/>
                      </a:lnTo>
                      <a:lnTo>
                        <a:pt x="125" y="34"/>
                      </a:lnTo>
                      <a:lnTo>
                        <a:pt x="101" y="30"/>
                      </a:lnTo>
                      <a:lnTo>
                        <a:pt x="90" y="51"/>
                      </a:lnTo>
                      <a:lnTo>
                        <a:pt x="73" y="65"/>
                      </a:lnTo>
                      <a:lnTo>
                        <a:pt x="46" y="78"/>
                      </a:lnTo>
                      <a:lnTo>
                        <a:pt x="12" y="73"/>
                      </a:lnTo>
                      <a:lnTo>
                        <a:pt x="47" y="128"/>
                      </a:lnTo>
                      <a:lnTo>
                        <a:pt x="42" y="175"/>
                      </a:lnTo>
                      <a:lnTo>
                        <a:pt x="19" y="193"/>
                      </a:lnTo>
                      <a:lnTo>
                        <a:pt x="22" y="255"/>
                      </a:lnTo>
                      <a:lnTo>
                        <a:pt x="14" y="334"/>
                      </a:lnTo>
                      <a:lnTo>
                        <a:pt x="29" y="362"/>
                      </a:lnTo>
                      <a:lnTo>
                        <a:pt x="14" y="368"/>
                      </a:lnTo>
                      <a:lnTo>
                        <a:pt x="0" y="406"/>
                      </a:lnTo>
                      <a:lnTo>
                        <a:pt x="26" y="429"/>
                      </a:lnTo>
                      <a:lnTo>
                        <a:pt x="29" y="477"/>
                      </a:lnTo>
                      <a:lnTo>
                        <a:pt x="73" y="516"/>
                      </a:lnTo>
                      <a:lnTo>
                        <a:pt x="73" y="615"/>
                      </a:lnTo>
                      <a:lnTo>
                        <a:pt x="108" y="678"/>
                      </a:lnTo>
                      <a:lnTo>
                        <a:pt x="140" y="698"/>
                      </a:lnTo>
                      <a:lnTo>
                        <a:pt x="169" y="639"/>
                      </a:lnTo>
                      <a:lnTo>
                        <a:pt x="211" y="674"/>
                      </a:lnTo>
                      <a:lnTo>
                        <a:pt x="267" y="694"/>
                      </a:lnTo>
                      <a:lnTo>
                        <a:pt x="322" y="650"/>
                      </a:lnTo>
                      <a:lnTo>
                        <a:pt x="338" y="571"/>
                      </a:lnTo>
                      <a:lnTo>
                        <a:pt x="353" y="532"/>
                      </a:lnTo>
                      <a:lnTo>
                        <a:pt x="405" y="512"/>
                      </a:lnTo>
                      <a:lnTo>
                        <a:pt x="441" y="485"/>
                      </a:lnTo>
                      <a:lnTo>
                        <a:pt x="496" y="505"/>
                      </a:lnTo>
                      <a:lnTo>
                        <a:pt x="516" y="537"/>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618" name="Freeform 88"/>
                <p:cNvSpPr>
                  <a:spLocks/>
                </p:cNvSpPr>
                <p:nvPr/>
              </p:nvSpPr>
              <p:spPr bwMode="auto">
                <a:xfrm>
                  <a:off x="1535" y="3093"/>
                  <a:ext cx="108" cy="709"/>
                </a:xfrm>
                <a:custGeom>
                  <a:avLst/>
                  <a:gdLst/>
                  <a:ahLst/>
                  <a:cxnLst>
                    <a:cxn ang="0">
                      <a:pos x="177" y="1976"/>
                    </a:cxn>
                    <a:cxn ang="0">
                      <a:pos x="128" y="1888"/>
                    </a:cxn>
                    <a:cxn ang="0">
                      <a:pos x="145" y="1740"/>
                    </a:cxn>
                    <a:cxn ang="0">
                      <a:pos x="155" y="1511"/>
                    </a:cxn>
                    <a:cxn ang="0">
                      <a:pos x="134" y="1381"/>
                    </a:cxn>
                    <a:cxn ang="0">
                      <a:pos x="101" y="1254"/>
                    </a:cxn>
                    <a:cxn ang="0">
                      <a:pos x="139" y="1174"/>
                    </a:cxn>
                    <a:cxn ang="0">
                      <a:pos x="130" y="1029"/>
                    </a:cxn>
                    <a:cxn ang="0">
                      <a:pos x="130" y="974"/>
                    </a:cxn>
                    <a:cxn ang="0">
                      <a:pos x="155" y="899"/>
                    </a:cxn>
                    <a:cxn ang="0">
                      <a:pos x="130" y="836"/>
                    </a:cxn>
                    <a:cxn ang="0">
                      <a:pos x="148" y="740"/>
                    </a:cxn>
                    <a:cxn ang="0">
                      <a:pos x="132" y="624"/>
                    </a:cxn>
                    <a:cxn ang="0">
                      <a:pos x="155" y="551"/>
                    </a:cxn>
                    <a:cxn ang="0">
                      <a:pos x="199" y="488"/>
                    </a:cxn>
                    <a:cxn ang="0">
                      <a:pos x="201" y="420"/>
                    </a:cxn>
                    <a:cxn ang="0">
                      <a:pos x="232" y="351"/>
                    </a:cxn>
                    <a:cxn ang="0">
                      <a:pos x="204" y="272"/>
                    </a:cxn>
                    <a:cxn ang="0">
                      <a:pos x="169" y="110"/>
                    </a:cxn>
                    <a:cxn ang="0">
                      <a:pos x="122" y="23"/>
                    </a:cxn>
                    <a:cxn ang="0">
                      <a:pos x="64" y="28"/>
                    </a:cxn>
                    <a:cxn ang="0">
                      <a:pos x="86" y="123"/>
                    </a:cxn>
                    <a:cxn ang="0">
                      <a:pos x="70" y="327"/>
                    </a:cxn>
                    <a:cxn ang="0">
                      <a:pos x="86" y="351"/>
                    </a:cxn>
                    <a:cxn ang="0">
                      <a:pos x="74" y="462"/>
                    </a:cxn>
                    <a:cxn ang="0">
                      <a:pos x="39" y="588"/>
                    </a:cxn>
                    <a:cxn ang="0">
                      <a:pos x="42" y="679"/>
                    </a:cxn>
                    <a:cxn ang="0">
                      <a:pos x="46" y="846"/>
                    </a:cxn>
                    <a:cxn ang="0">
                      <a:pos x="11" y="1074"/>
                    </a:cxn>
                    <a:cxn ang="0">
                      <a:pos x="31" y="1378"/>
                    </a:cxn>
                    <a:cxn ang="0">
                      <a:pos x="46" y="1422"/>
                    </a:cxn>
                    <a:cxn ang="0">
                      <a:pos x="63" y="1577"/>
                    </a:cxn>
                    <a:cxn ang="0">
                      <a:pos x="39" y="1691"/>
                    </a:cxn>
                    <a:cxn ang="0">
                      <a:pos x="39" y="1790"/>
                    </a:cxn>
                    <a:cxn ang="0">
                      <a:pos x="86" y="1912"/>
                    </a:cxn>
                    <a:cxn ang="0">
                      <a:pos x="125" y="1976"/>
                    </a:cxn>
                    <a:cxn ang="0">
                      <a:pos x="173" y="2015"/>
                    </a:cxn>
                    <a:cxn ang="0">
                      <a:pos x="228" y="2070"/>
                    </a:cxn>
                    <a:cxn ang="0">
                      <a:pos x="276" y="2129"/>
                    </a:cxn>
                    <a:cxn ang="0">
                      <a:pos x="324" y="2055"/>
                    </a:cxn>
                  </a:cxnLst>
                  <a:rect l="0" t="0" r="r" b="b"/>
                  <a:pathLst>
                    <a:path w="324" h="2129">
                      <a:moveTo>
                        <a:pt x="315" y="1970"/>
                      </a:moveTo>
                      <a:lnTo>
                        <a:pt x="177" y="1976"/>
                      </a:lnTo>
                      <a:lnTo>
                        <a:pt x="167" y="1911"/>
                      </a:lnTo>
                      <a:lnTo>
                        <a:pt x="128" y="1888"/>
                      </a:lnTo>
                      <a:lnTo>
                        <a:pt x="120" y="1749"/>
                      </a:lnTo>
                      <a:lnTo>
                        <a:pt x="145" y="1740"/>
                      </a:lnTo>
                      <a:lnTo>
                        <a:pt x="153" y="1701"/>
                      </a:lnTo>
                      <a:lnTo>
                        <a:pt x="155" y="1511"/>
                      </a:lnTo>
                      <a:lnTo>
                        <a:pt x="135" y="1457"/>
                      </a:lnTo>
                      <a:lnTo>
                        <a:pt x="134" y="1381"/>
                      </a:lnTo>
                      <a:lnTo>
                        <a:pt x="122" y="1298"/>
                      </a:lnTo>
                      <a:lnTo>
                        <a:pt x="101" y="1254"/>
                      </a:lnTo>
                      <a:lnTo>
                        <a:pt x="106" y="1216"/>
                      </a:lnTo>
                      <a:lnTo>
                        <a:pt x="139" y="1174"/>
                      </a:lnTo>
                      <a:lnTo>
                        <a:pt x="96" y="1081"/>
                      </a:lnTo>
                      <a:lnTo>
                        <a:pt x="130" y="1029"/>
                      </a:lnTo>
                      <a:lnTo>
                        <a:pt x="149" y="998"/>
                      </a:lnTo>
                      <a:lnTo>
                        <a:pt x="130" y="974"/>
                      </a:lnTo>
                      <a:lnTo>
                        <a:pt x="130" y="905"/>
                      </a:lnTo>
                      <a:lnTo>
                        <a:pt x="155" y="899"/>
                      </a:lnTo>
                      <a:lnTo>
                        <a:pt x="152" y="843"/>
                      </a:lnTo>
                      <a:lnTo>
                        <a:pt x="130" y="836"/>
                      </a:lnTo>
                      <a:lnTo>
                        <a:pt x="125" y="758"/>
                      </a:lnTo>
                      <a:lnTo>
                        <a:pt x="148" y="740"/>
                      </a:lnTo>
                      <a:lnTo>
                        <a:pt x="144" y="703"/>
                      </a:lnTo>
                      <a:lnTo>
                        <a:pt x="132" y="624"/>
                      </a:lnTo>
                      <a:lnTo>
                        <a:pt x="149" y="595"/>
                      </a:lnTo>
                      <a:lnTo>
                        <a:pt x="155" y="551"/>
                      </a:lnTo>
                      <a:lnTo>
                        <a:pt x="183" y="529"/>
                      </a:lnTo>
                      <a:lnTo>
                        <a:pt x="199" y="488"/>
                      </a:lnTo>
                      <a:lnTo>
                        <a:pt x="176" y="454"/>
                      </a:lnTo>
                      <a:lnTo>
                        <a:pt x="201" y="420"/>
                      </a:lnTo>
                      <a:lnTo>
                        <a:pt x="203" y="361"/>
                      </a:lnTo>
                      <a:lnTo>
                        <a:pt x="232" y="351"/>
                      </a:lnTo>
                      <a:lnTo>
                        <a:pt x="236" y="292"/>
                      </a:lnTo>
                      <a:lnTo>
                        <a:pt x="204" y="272"/>
                      </a:lnTo>
                      <a:lnTo>
                        <a:pt x="169" y="209"/>
                      </a:lnTo>
                      <a:lnTo>
                        <a:pt x="169" y="110"/>
                      </a:lnTo>
                      <a:lnTo>
                        <a:pt x="125" y="71"/>
                      </a:lnTo>
                      <a:lnTo>
                        <a:pt x="122" y="23"/>
                      </a:lnTo>
                      <a:lnTo>
                        <a:pt x="96" y="0"/>
                      </a:lnTo>
                      <a:lnTo>
                        <a:pt x="64" y="28"/>
                      </a:lnTo>
                      <a:lnTo>
                        <a:pt x="74" y="99"/>
                      </a:lnTo>
                      <a:lnTo>
                        <a:pt x="86" y="123"/>
                      </a:lnTo>
                      <a:lnTo>
                        <a:pt x="90" y="303"/>
                      </a:lnTo>
                      <a:lnTo>
                        <a:pt x="70" y="327"/>
                      </a:lnTo>
                      <a:lnTo>
                        <a:pt x="70" y="351"/>
                      </a:lnTo>
                      <a:lnTo>
                        <a:pt x="86" y="351"/>
                      </a:lnTo>
                      <a:lnTo>
                        <a:pt x="86" y="462"/>
                      </a:lnTo>
                      <a:lnTo>
                        <a:pt x="74" y="462"/>
                      </a:lnTo>
                      <a:lnTo>
                        <a:pt x="70" y="588"/>
                      </a:lnTo>
                      <a:lnTo>
                        <a:pt x="39" y="588"/>
                      </a:lnTo>
                      <a:lnTo>
                        <a:pt x="55" y="620"/>
                      </a:lnTo>
                      <a:lnTo>
                        <a:pt x="42" y="679"/>
                      </a:lnTo>
                      <a:lnTo>
                        <a:pt x="31" y="837"/>
                      </a:lnTo>
                      <a:lnTo>
                        <a:pt x="46" y="846"/>
                      </a:lnTo>
                      <a:lnTo>
                        <a:pt x="27" y="1043"/>
                      </a:lnTo>
                      <a:lnTo>
                        <a:pt x="11" y="1074"/>
                      </a:lnTo>
                      <a:lnTo>
                        <a:pt x="0" y="1095"/>
                      </a:lnTo>
                      <a:lnTo>
                        <a:pt x="31" y="1378"/>
                      </a:lnTo>
                      <a:lnTo>
                        <a:pt x="15" y="1426"/>
                      </a:lnTo>
                      <a:lnTo>
                        <a:pt x="46" y="1422"/>
                      </a:lnTo>
                      <a:lnTo>
                        <a:pt x="59" y="1434"/>
                      </a:lnTo>
                      <a:lnTo>
                        <a:pt x="63" y="1577"/>
                      </a:lnTo>
                      <a:lnTo>
                        <a:pt x="42" y="1619"/>
                      </a:lnTo>
                      <a:lnTo>
                        <a:pt x="39" y="1691"/>
                      </a:lnTo>
                      <a:lnTo>
                        <a:pt x="70" y="1707"/>
                      </a:lnTo>
                      <a:lnTo>
                        <a:pt x="39" y="1790"/>
                      </a:lnTo>
                      <a:lnTo>
                        <a:pt x="63" y="1873"/>
                      </a:lnTo>
                      <a:lnTo>
                        <a:pt x="86" y="1912"/>
                      </a:lnTo>
                      <a:lnTo>
                        <a:pt x="118" y="1928"/>
                      </a:lnTo>
                      <a:lnTo>
                        <a:pt x="125" y="1976"/>
                      </a:lnTo>
                      <a:lnTo>
                        <a:pt x="142" y="2000"/>
                      </a:lnTo>
                      <a:lnTo>
                        <a:pt x="173" y="2015"/>
                      </a:lnTo>
                      <a:lnTo>
                        <a:pt x="189" y="2043"/>
                      </a:lnTo>
                      <a:lnTo>
                        <a:pt x="228" y="2070"/>
                      </a:lnTo>
                      <a:lnTo>
                        <a:pt x="256" y="2094"/>
                      </a:lnTo>
                      <a:lnTo>
                        <a:pt x="276" y="2129"/>
                      </a:lnTo>
                      <a:lnTo>
                        <a:pt x="292" y="2074"/>
                      </a:lnTo>
                      <a:lnTo>
                        <a:pt x="324" y="2055"/>
                      </a:lnTo>
                      <a:lnTo>
                        <a:pt x="315" y="1970"/>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619" name="Freeform 89"/>
                <p:cNvSpPr>
                  <a:spLocks/>
                </p:cNvSpPr>
                <p:nvPr/>
              </p:nvSpPr>
              <p:spPr bwMode="auto">
                <a:xfrm>
                  <a:off x="1791" y="2684"/>
                  <a:ext cx="52" cy="67"/>
                </a:xfrm>
                <a:custGeom>
                  <a:avLst/>
                  <a:gdLst/>
                  <a:ahLst/>
                  <a:cxnLst>
                    <a:cxn ang="0">
                      <a:pos x="27" y="4"/>
                    </a:cxn>
                    <a:cxn ang="0">
                      <a:pos x="14" y="29"/>
                    </a:cxn>
                    <a:cxn ang="0">
                      <a:pos x="14" y="163"/>
                    </a:cxn>
                    <a:cxn ang="0">
                      <a:pos x="0" y="176"/>
                    </a:cxn>
                    <a:cxn ang="0">
                      <a:pos x="20" y="197"/>
                    </a:cxn>
                    <a:cxn ang="0">
                      <a:pos x="66" y="201"/>
                    </a:cxn>
                    <a:cxn ang="0">
                      <a:pos x="79" y="173"/>
                    </a:cxn>
                    <a:cxn ang="0">
                      <a:pos x="93" y="148"/>
                    </a:cxn>
                    <a:cxn ang="0">
                      <a:pos x="120" y="122"/>
                    </a:cxn>
                    <a:cxn ang="0">
                      <a:pos x="155" y="124"/>
                    </a:cxn>
                    <a:cxn ang="0">
                      <a:pos x="145" y="90"/>
                    </a:cxn>
                    <a:cxn ang="0">
                      <a:pos x="117" y="70"/>
                    </a:cxn>
                    <a:cxn ang="0">
                      <a:pos x="110" y="42"/>
                    </a:cxn>
                    <a:cxn ang="0">
                      <a:pos x="86" y="31"/>
                    </a:cxn>
                    <a:cxn ang="0">
                      <a:pos x="58" y="25"/>
                    </a:cxn>
                    <a:cxn ang="0">
                      <a:pos x="48" y="0"/>
                    </a:cxn>
                    <a:cxn ang="0">
                      <a:pos x="27" y="4"/>
                    </a:cxn>
                  </a:cxnLst>
                  <a:rect l="0" t="0" r="r" b="b"/>
                  <a:pathLst>
                    <a:path w="155" h="201">
                      <a:moveTo>
                        <a:pt x="27" y="4"/>
                      </a:moveTo>
                      <a:lnTo>
                        <a:pt x="14" y="29"/>
                      </a:lnTo>
                      <a:lnTo>
                        <a:pt x="14" y="163"/>
                      </a:lnTo>
                      <a:lnTo>
                        <a:pt x="0" y="176"/>
                      </a:lnTo>
                      <a:lnTo>
                        <a:pt x="20" y="197"/>
                      </a:lnTo>
                      <a:lnTo>
                        <a:pt x="66" y="201"/>
                      </a:lnTo>
                      <a:lnTo>
                        <a:pt x="79" y="173"/>
                      </a:lnTo>
                      <a:lnTo>
                        <a:pt x="93" y="148"/>
                      </a:lnTo>
                      <a:lnTo>
                        <a:pt x="120" y="122"/>
                      </a:lnTo>
                      <a:lnTo>
                        <a:pt x="155" y="124"/>
                      </a:lnTo>
                      <a:lnTo>
                        <a:pt x="145" y="90"/>
                      </a:lnTo>
                      <a:lnTo>
                        <a:pt x="117" y="70"/>
                      </a:lnTo>
                      <a:lnTo>
                        <a:pt x="110" y="42"/>
                      </a:lnTo>
                      <a:lnTo>
                        <a:pt x="86" y="31"/>
                      </a:lnTo>
                      <a:lnTo>
                        <a:pt x="58" y="25"/>
                      </a:lnTo>
                      <a:lnTo>
                        <a:pt x="48" y="0"/>
                      </a:lnTo>
                      <a:lnTo>
                        <a:pt x="27" y="4"/>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620" name="Freeform 90"/>
                <p:cNvSpPr>
                  <a:spLocks/>
                </p:cNvSpPr>
                <p:nvPr/>
              </p:nvSpPr>
              <p:spPr bwMode="auto">
                <a:xfrm>
                  <a:off x="1753" y="3725"/>
                  <a:ext cx="57" cy="38"/>
                </a:xfrm>
                <a:custGeom>
                  <a:avLst/>
                  <a:gdLst/>
                  <a:ahLst/>
                  <a:cxnLst>
                    <a:cxn ang="0">
                      <a:pos x="52" y="28"/>
                    </a:cxn>
                    <a:cxn ang="0">
                      <a:pos x="4" y="35"/>
                    </a:cxn>
                    <a:cxn ang="0">
                      <a:pos x="0" y="79"/>
                    </a:cxn>
                    <a:cxn ang="0">
                      <a:pos x="8" y="114"/>
                    </a:cxn>
                    <a:cxn ang="0">
                      <a:pos x="44" y="79"/>
                    </a:cxn>
                    <a:cxn ang="0">
                      <a:pos x="68" y="94"/>
                    </a:cxn>
                    <a:cxn ang="0">
                      <a:pos x="131" y="75"/>
                    </a:cxn>
                    <a:cxn ang="0">
                      <a:pos x="170" y="55"/>
                    </a:cxn>
                    <a:cxn ang="0">
                      <a:pos x="123" y="28"/>
                    </a:cxn>
                    <a:cxn ang="0">
                      <a:pos x="96" y="0"/>
                    </a:cxn>
                    <a:cxn ang="0">
                      <a:pos x="92" y="31"/>
                    </a:cxn>
                    <a:cxn ang="0">
                      <a:pos x="52" y="28"/>
                    </a:cxn>
                  </a:cxnLst>
                  <a:rect l="0" t="0" r="r" b="b"/>
                  <a:pathLst>
                    <a:path w="170" h="114">
                      <a:moveTo>
                        <a:pt x="52" y="28"/>
                      </a:moveTo>
                      <a:lnTo>
                        <a:pt x="4" y="35"/>
                      </a:lnTo>
                      <a:lnTo>
                        <a:pt x="0" y="79"/>
                      </a:lnTo>
                      <a:lnTo>
                        <a:pt x="8" y="114"/>
                      </a:lnTo>
                      <a:lnTo>
                        <a:pt x="44" y="79"/>
                      </a:lnTo>
                      <a:lnTo>
                        <a:pt x="68" y="94"/>
                      </a:lnTo>
                      <a:lnTo>
                        <a:pt x="131" y="75"/>
                      </a:lnTo>
                      <a:lnTo>
                        <a:pt x="170" y="55"/>
                      </a:lnTo>
                      <a:lnTo>
                        <a:pt x="123" y="28"/>
                      </a:lnTo>
                      <a:lnTo>
                        <a:pt x="96" y="0"/>
                      </a:lnTo>
                      <a:lnTo>
                        <a:pt x="92" y="31"/>
                      </a:lnTo>
                      <a:lnTo>
                        <a:pt x="52" y="28"/>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621" name="Freeform 91"/>
                <p:cNvSpPr>
                  <a:spLocks/>
                </p:cNvSpPr>
                <p:nvPr/>
              </p:nvSpPr>
              <p:spPr bwMode="auto">
                <a:xfrm>
                  <a:off x="1883" y="1391"/>
                  <a:ext cx="37" cy="18"/>
                </a:xfrm>
                <a:custGeom>
                  <a:avLst/>
                  <a:gdLst/>
                  <a:ahLst/>
                  <a:cxnLst>
                    <a:cxn ang="0">
                      <a:pos x="32" y="0"/>
                    </a:cxn>
                    <a:cxn ang="0">
                      <a:pos x="0" y="55"/>
                    </a:cxn>
                    <a:cxn ang="0">
                      <a:pos x="56" y="55"/>
                    </a:cxn>
                    <a:cxn ang="0">
                      <a:pos x="111" y="31"/>
                    </a:cxn>
                    <a:cxn ang="0">
                      <a:pos x="32" y="0"/>
                    </a:cxn>
                  </a:cxnLst>
                  <a:rect l="0" t="0" r="r" b="b"/>
                  <a:pathLst>
                    <a:path w="111" h="55">
                      <a:moveTo>
                        <a:pt x="32" y="0"/>
                      </a:moveTo>
                      <a:lnTo>
                        <a:pt x="0" y="55"/>
                      </a:lnTo>
                      <a:lnTo>
                        <a:pt x="56" y="55"/>
                      </a:lnTo>
                      <a:lnTo>
                        <a:pt x="111" y="31"/>
                      </a:lnTo>
                      <a:lnTo>
                        <a:pt x="32" y="0"/>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622" name="Freeform 93"/>
                <p:cNvSpPr>
                  <a:spLocks/>
                </p:cNvSpPr>
                <p:nvPr/>
              </p:nvSpPr>
              <p:spPr bwMode="auto">
                <a:xfrm>
                  <a:off x="802" y="1883"/>
                  <a:ext cx="850" cy="476"/>
                </a:xfrm>
                <a:custGeom>
                  <a:avLst/>
                  <a:gdLst/>
                  <a:ahLst/>
                  <a:cxnLst>
                    <a:cxn ang="0">
                      <a:pos x="1374" y="31"/>
                    </a:cxn>
                    <a:cxn ang="0">
                      <a:pos x="1663" y="43"/>
                    </a:cxn>
                    <a:cxn ang="0">
                      <a:pos x="1849" y="221"/>
                    </a:cxn>
                    <a:cxn ang="0">
                      <a:pos x="1813" y="426"/>
                    </a:cxn>
                    <a:cxn ang="0">
                      <a:pos x="2018" y="331"/>
                    </a:cxn>
                    <a:cxn ang="0">
                      <a:pos x="2177" y="232"/>
                    </a:cxn>
                    <a:cxn ang="0">
                      <a:pos x="2418" y="157"/>
                    </a:cxn>
                    <a:cxn ang="0">
                      <a:pos x="2517" y="221"/>
                    </a:cxn>
                    <a:cxn ang="0">
                      <a:pos x="2480" y="272"/>
                    </a:cxn>
                    <a:cxn ang="0">
                      <a:pos x="2421" y="319"/>
                    </a:cxn>
                    <a:cxn ang="0">
                      <a:pos x="2362" y="394"/>
                    </a:cxn>
                    <a:cxn ang="0">
                      <a:pos x="2271" y="458"/>
                    </a:cxn>
                    <a:cxn ang="0">
                      <a:pos x="2192" y="525"/>
                    </a:cxn>
                    <a:cxn ang="0">
                      <a:pos x="2125" y="648"/>
                    </a:cxn>
                    <a:cxn ang="0">
                      <a:pos x="2109" y="714"/>
                    </a:cxn>
                    <a:cxn ang="0">
                      <a:pos x="2066" y="861"/>
                    </a:cxn>
                    <a:cxn ang="0">
                      <a:pos x="1943" y="904"/>
                    </a:cxn>
                    <a:cxn ang="0">
                      <a:pos x="1853" y="992"/>
                    </a:cxn>
                    <a:cxn ang="0">
                      <a:pos x="1836" y="1165"/>
                    </a:cxn>
                    <a:cxn ang="0">
                      <a:pos x="1869" y="1272"/>
                    </a:cxn>
                    <a:cxn ang="0">
                      <a:pos x="1849" y="1399"/>
                    </a:cxn>
                    <a:cxn ang="0">
                      <a:pos x="1757" y="1241"/>
                    </a:cxn>
                    <a:cxn ang="0">
                      <a:pos x="1687" y="1099"/>
                    </a:cxn>
                    <a:cxn ang="0">
                      <a:pos x="1485" y="1094"/>
                    </a:cxn>
                    <a:cxn ang="0">
                      <a:pos x="1426" y="1169"/>
                    </a:cxn>
                    <a:cxn ang="0">
                      <a:pos x="1330" y="1106"/>
                    </a:cxn>
                    <a:cxn ang="0">
                      <a:pos x="1264" y="1106"/>
                    </a:cxn>
                    <a:cxn ang="0">
                      <a:pos x="1177" y="1197"/>
                    </a:cxn>
                    <a:cxn ang="0">
                      <a:pos x="1078" y="1327"/>
                    </a:cxn>
                    <a:cxn ang="0">
                      <a:pos x="964" y="1244"/>
                    </a:cxn>
                    <a:cxn ang="0">
                      <a:pos x="876" y="1106"/>
                    </a:cxn>
                    <a:cxn ang="0">
                      <a:pos x="789" y="1094"/>
                    </a:cxn>
                    <a:cxn ang="0">
                      <a:pos x="723" y="1035"/>
                    </a:cxn>
                    <a:cxn ang="0">
                      <a:pos x="635" y="1014"/>
                    </a:cxn>
                    <a:cxn ang="0">
                      <a:pos x="509" y="1062"/>
                    </a:cxn>
                    <a:cxn ang="0">
                      <a:pos x="351" y="983"/>
                    </a:cxn>
                    <a:cxn ang="0">
                      <a:pos x="244" y="913"/>
                    </a:cxn>
                    <a:cxn ang="0">
                      <a:pos x="101" y="841"/>
                    </a:cxn>
                    <a:cxn ang="0">
                      <a:pos x="59" y="731"/>
                    </a:cxn>
                    <a:cxn ang="0">
                      <a:pos x="7" y="611"/>
                    </a:cxn>
                    <a:cxn ang="0">
                      <a:pos x="7" y="434"/>
                    </a:cxn>
                    <a:cxn ang="0">
                      <a:pos x="24" y="335"/>
                    </a:cxn>
                    <a:cxn ang="0">
                      <a:pos x="70" y="221"/>
                    </a:cxn>
                    <a:cxn ang="0">
                      <a:pos x="83" y="83"/>
                    </a:cxn>
                    <a:cxn ang="0">
                      <a:pos x="149" y="66"/>
                    </a:cxn>
                  </a:cxnLst>
                  <a:rect l="0" t="0" r="r" b="b"/>
                  <a:pathLst>
                    <a:path w="2548" h="1428">
                      <a:moveTo>
                        <a:pt x="177" y="4"/>
                      </a:moveTo>
                      <a:lnTo>
                        <a:pt x="1378" y="0"/>
                      </a:lnTo>
                      <a:lnTo>
                        <a:pt x="1374" y="31"/>
                      </a:lnTo>
                      <a:lnTo>
                        <a:pt x="1457" y="31"/>
                      </a:lnTo>
                      <a:lnTo>
                        <a:pt x="1584" y="43"/>
                      </a:lnTo>
                      <a:lnTo>
                        <a:pt x="1663" y="43"/>
                      </a:lnTo>
                      <a:lnTo>
                        <a:pt x="1726" y="90"/>
                      </a:lnTo>
                      <a:lnTo>
                        <a:pt x="1801" y="129"/>
                      </a:lnTo>
                      <a:lnTo>
                        <a:pt x="1849" y="221"/>
                      </a:lnTo>
                      <a:lnTo>
                        <a:pt x="1892" y="311"/>
                      </a:lnTo>
                      <a:lnTo>
                        <a:pt x="1836" y="390"/>
                      </a:lnTo>
                      <a:lnTo>
                        <a:pt x="1813" y="426"/>
                      </a:lnTo>
                      <a:lnTo>
                        <a:pt x="1880" y="453"/>
                      </a:lnTo>
                      <a:lnTo>
                        <a:pt x="1980" y="367"/>
                      </a:lnTo>
                      <a:lnTo>
                        <a:pt x="2018" y="331"/>
                      </a:lnTo>
                      <a:lnTo>
                        <a:pt x="2121" y="335"/>
                      </a:lnTo>
                      <a:lnTo>
                        <a:pt x="2142" y="269"/>
                      </a:lnTo>
                      <a:lnTo>
                        <a:pt x="2177" y="232"/>
                      </a:lnTo>
                      <a:lnTo>
                        <a:pt x="2362" y="245"/>
                      </a:lnTo>
                      <a:lnTo>
                        <a:pt x="2394" y="201"/>
                      </a:lnTo>
                      <a:lnTo>
                        <a:pt x="2418" y="157"/>
                      </a:lnTo>
                      <a:lnTo>
                        <a:pt x="2445" y="83"/>
                      </a:lnTo>
                      <a:lnTo>
                        <a:pt x="2508" y="94"/>
                      </a:lnTo>
                      <a:lnTo>
                        <a:pt x="2517" y="221"/>
                      </a:lnTo>
                      <a:lnTo>
                        <a:pt x="2548" y="236"/>
                      </a:lnTo>
                      <a:lnTo>
                        <a:pt x="2521" y="269"/>
                      </a:lnTo>
                      <a:lnTo>
                        <a:pt x="2480" y="272"/>
                      </a:lnTo>
                      <a:lnTo>
                        <a:pt x="2462" y="300"/>
                      </a:lnTo>
                      <a:lnTo>
                        <a:pt x="2429" y="296"/>
                      </a:lnTo>
                      <a:lnTo>
                        <a:pt x="2421" y="319"/>
                      </a:lnTo>
                      <a:lnTo>
                        <a:pt x="2386" y="319"/>
                      </a:lnTo>
                      <a:lnTo>
                        <a:pt x="2370" y="359"/>
                      </a:lnTo>
                      <a:lnTo>
                        <a:pt x="2362" y="394"/>
                      </a:lnTo>
                      <a:lnTo>
                        <a:pt x="2394" y="426"/>
                      </a:lnTo>
                      <a:lnTo>
                        <a:pt x="2355" y="449"/>
                      </a:lnTo>
                      <a:lnTo>
                        <a:pt x="2271" y="458"/>
                      </a:lnTo>
                      <a:lnTo>
                        <a:pt x="2256" y="493"/>
                      </a:lnTo>
                      <a:lnTo>
                        <a:pt x="2239" y="517"/>
                      </a:lnTo>
                      <a:lnTo>
                        <a:pt x="2192" y="525"/>
                      </a:lnTo>
                      <a:lnTo>
                        <a:pt x="2169" y="556"/>
                      </a:lnTo>
                      <a:lnTo>
                        <a:pt x="2157" y="635"/>
                      </a:lnTo>
                      <a:lnTo>
                        <a:pt x="2125" y="648"/>
                      </a:lnTo>
                      <a:lnTo>
                        <a:pt x="2105" y="672"/>
                      </a:lnTo>
                      <a:lnTo>
                        <a:pt x="2086" y="699"/>
                      </a:lnTo>
                      <a:lnTo>
                        <a:pt x="2109" y="714"/>
                      </a:lnTo>
                      <a:lnTo>
                        <a:pt x="2105" y="810"/>
                      </a:lnTo>
                      <a:lnTo>
                        <a:pt x="2074" y="825"/>
                      </a:lnTo>
                      <a:lnTo>
                        <a:pt x="2066" y="861"/>
                      </a:lnTo>
                      <a:lnTo>
                        <a:pt x="2015" y="858"/>
                      </a:lnTo>
                      <a:lnTo>
                        <a:pt x="1991" y="889"/>
                      </a:lnTo>
                      <a:lnTo>
                        <a:pt x="1943" y="904"/>
                      </a:lnTo>
                      <a:lnTo>
                        <a:pt x="1928" y="948"/>
                      </a:lnTo>
                      <a:lnTo>
                        <a:pt x="1892" y="955"/>
                      </a:lnTo>
                      <a:lnTo>
                        <a:pt x="1853" y="992"/>
                      </a:lnTo>
                      <a:lnTo>
                        <a:pt x="1840" y="1035"/>
                      </a:lnTo>
                      <a:lnTo>
                        <a:pt x="1840" y="1106"/>
                      </a:lnTo>
                      <a:lnTo>
                        <a:pt x="1836" y="1165"/>
                      </a:lnTo>
                      <a:lnTo>
                        <a:pt x="1857" y="1173"/>
                      </a:lnTo>
                      <a:lnTo>
                        <a:pt x="1860" y="1252"/>
                      </a:lnTo>
                      <a:lnTo>
                        <a:pt x="1869" y="1272"/>
                      </a:lnTo>
                      <a:lnTo>
                        <a:pt x="1890" y="1385"/>
                      </a:lnTo>
                      <a:lnTo>
                        <a:pt x="1872" y="1428"/>
                      </a:lnTo>
                      <a:lnTo>
                        <a:pt x="1849" y="1399"/>
                      </a:lnTo>
                      <a:lnTo>
                        <a:pt x="1801" y="1371"/>
                      </a:lnTo>
                      <a:lnTo>
                        <a:pt x="1777" y="1307"/>
                      </a:lnTo>
                      <a:lnTo>
                        <a:pt x="1757" y="1241"/>
                      </a:lnTo>
                      <a:lnTo>
                        <a:pt x="1766" y="1169"/>
                      </a:lnTo>
                      <a:lnTo>
                        <a:pt x="1730" y="1134"/>
                      </a:lnTo>
                      <a:lnTo>
                        <a:pt x="1687" y="1099"/>
                      </a:lnTo>
                      <a:lnTo>
                        <a:pt x="1632" y="1110"/>
                      </a:lnTo>
                      <a:lnTo>
                        <a:pt x="1588" y="1086"/>
                      </a:lnTo>
                      <a:lnTo>
                        <a:pt x="1485" y="1094"/>
                      </a:lnTo>
                      <a:lnTo>
                        <a:pt x="1454" y="1117"/>
                      </a:lnTo>
                      <a:lnTo>
                        <a:pt x="1474" y="1165"/>
                      </a:lnTo>
                      <a:lnTo>
                        <a:pt x="1426" y="1169"/>
                      </a:lnTo>
                      <a:lnTo>
                        <a:pt x="1374" y="1158"/>
                      </a:lnTo>
                      <a:lnTo>
                        <a:pt x="1367" y="1094"/>
                      </a:lnTo>
                      <a:lnTo>
                        <a:pt x="1330" y="1106"/>
                      </a:lnTo>
                      <a:lnTo>
                        <a:pt x="1319" y="1154"/>
                      </a:lnTo>
                      <a:lnTo>
                        <a:pt x="1292" y="1145"/>
                      </a:lnTo>
                      <a:lnTo>
                        <a:pt x="1264" y="1106"/>
                      </a:lnTo>
                      <a:lnTo>
                        <a:pt x="1233" y="1126"/>
                      </a:lnTo>
                      <a:lnTo>
                        <a:pt x="1205" y="1154"/>
                      </a:lnTo>
                      <a:lnTo>
                        <a:pt x="1177" y="1197"/>
                      </a:lnTo>
                      <a:lnTo>
                        <a:pt x="1150" y="1228"/>
                      </a:lnTo>
                      <a:lnTo>
                        <a:pt x="1098" y="1252"/>
                      </a:lnTo>
                      <a:lnTo>
                        <a:pt x="1078" y="1327"/>
                      </a:lnTo>
                      <a:lnTo>
                        <a:pt x="1015" y="1327"/>
                      </a:lnTo>
                      <a:lnTo>
                        <a:pt x="1003" y="1264"/>
                      </a:lnTo>
                      <a:lnTo>
                        <a:pt x="964" y="1244"/>
                      </a:lnTo>
                      <a:lnTo>
                        <a:pt x="951" y="1176"/>
                      </a:lnTo>
                      <a:lnTo>
                        <a:pt x="924" y="1141"/>
                      </a:lnTo>
                      <a:lnTo>
                        <a:pt x="876" y="1106"/>
                      </a:lnTo>
                      <a:lnTo>
                        <a:pt x="861" y="1169"/>
                      </a:lnTo>
                      <a:lnTo>
                        <a:pt x="813" y="1169"/>
                      </a:lnTo>
                      <a:lnTo>
                        <a:pt x="789" y="1094"/>
                      </a:lnTo>
                      <a:lnTo>
                        <a:pt x="762" y="1086"/>
                      </a:lnTo>
                      <a:lnTo>
                        <a:pt x="758" y="1042"/>
                      </a:lnTo>
                      <a:lnTo>
                        <a:pt x="723" y="1035"/>
                      </a:lnTo>
                      <a:lnTo>
                        <a:pt x="706" y="987"/>
                      </a:lnTo>
                      <a:lnTo>
                        <a:pt x="675" y="1011"/>
                      </a:lnTo>
                      <a:lnTo>
                        <a:pt x="635" y="1014"/>
                      </a:lnTo>
                      <a:lnTo>
                        <a:pt x="627" y="1042"/>
                      </a:lnTo>
                      <a:lnTo>
                        <a:pt x="561" y="1042"/>
                      </a:lnTo>
                      <a:lnTo>
                        <a:pt x="509" y="1062"/>
                      </a:lnTo>
                      <a:lnTo>
                        <a:pt x="438" y="1047"/>
                      </a:lnTo>
                      <a:lnTo>
                        <a:pt x="390" y="999"/>
                      </a:lnTo>
                      <a:lnTo>
                        <a:pt x="351" y="983"/>
                      </a:lnTo>
                      <a:lnTo>
                        <a:pt x="339" y="955"/>
                      </a:lnTo>
                      <a:lnTo>
                        <a:pt x="241" y="952"/>
                      </a:lnTo>
                      <a:lnTo>
                        <a:pt x="244" y="913"/>
                      </a:lnTo>
                      <a:lnTo>
                        <a:pt x="185" y="893"/>
                      </a:lnTo>
                      <a:lnTo>
                        <a:pt x="145" y="861"/>
                      </a:lnTo>
                      <a:lnTo>
                        <a:pt x="101" y="841"/>
                      </a:lnTo>
                      <a:lnTo>
                        <a:pt x="110" y="778"/>
                      </a:lnTo>
                      <a:lnTo>
                        <a:pt x="55" y="766"/>
                      </a:lnTo>
                      <a:lnTo>
                        <a:pt x="59" y="731"/>
                      </a:lnTo>
                      <a:lnTo>
                        <a:pt x="74" y="687"/>
                      </a:lnTo>
                      <a:lnTo>
                        <a:pt x="46" y="652"/>
                      </a:lnTo>
                      <a:lnTo>
                        <a:pt x="7" y="611"/>
                      </a:lnTo>
                      <a:lnTo>
                        <a:pt x="0" y="477"/>
                      </a:lnTo>
                      <a:lnTo>
                        <a:pt x="27" y="453"/>
                      </a:lnTo>
                      <a:lnTo>
                        <a:pt x="7" y="434"/>
                      </a:lnTo>
                      <a:lnTo>
                        <a:pt x="3" y="411"/>
                      </a:lnTo>
                      <a:lnTo>
                        <a:pt x="15" y="387"/>
                      </a:lnTo>
                      <a:lnTo>
                        <a:pt x="24" y="335"/>
                      </a:lnTo>
                      <a:lnTo>
                        <a:pt x="46" y="319"/>
                      </a:lnTo>
                      <a:lnTo>
                        <a:pt x="46" y="241"/>
                      </a:lnTo>
                      <a:lnTo>
                        <a:pt x="70" y="221"/>
                      </a:lnTo>
                      <a:lnTo>
                        <a:pt x="90" y="129"/>
                      </a:lnTo>
                      <a:lnTo>
                        <a:pt x="114" y="122"/>
                      </a:lnTo>
                      <a:lnTo>
                        <a:pt x="83" y="83"/>
                      </a:lnTo>
                      <a:lnTo>
                        <a:pt x="83" y="43"/>
                      </a:lnTo>
                      <a:lnTo>
                        <a:pt x="121" y="35"/>
                      </a:lnTo>
                      <a:lnTo>
                        <a:pt x="149" y="66"/>
                      </a:lnTo>
                      <a:lnTo>
                        <a:pt x="169" y="94"/>
                      </a:lnTo>
                      <a:lnTo>
                        <a:pt x="177" y="4"/>
                      </a:lnTo>
                      <a:close/>
                    </a:path>
                  </a:pathLst>
                </a:custGeom>
                <a:solidFill>
                  <a:srgbClr val="446CBC">
                    <a:alpha val="36000"/>
                  </a:srgb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623" name="Freeform 94"/>
                <p:cNvSpPr>
                  <a:spLocks/>
                </p:cNvSpPr>
                <p:nvPr/>
              </p:nvSpPr>
              <p:spPr bwMode="auto">
                <a:xfrm>
                  <a:off x="675" y="1351"/>
                  <a:ext cx="1152" cy="683"/>
                </a:xfrm>
                <a:custGeom>
                  <a:avLst/>
                  <a:gdLst/>
                  <a:ahLst/>
                  <a:cxnLst>
                    <a:cxn ang="0">
                      <a:pos x="3226" y="948"/>
                    </a:cxn>
                    <a:cxn ang="0">
                      <a:pos x="3237" y="1075"/>
                    </a:cxn>
                    <a:cxn ang="0">
                      <a:pos x="3347" y="1181"/>
                    </a:cxn>
                    <a:cxn ang="0">
                      <a:pos x="3344" y="1280"/>
                    </a:cxn>
                    <a:cxn ang="0">
                      <a:pos x="3399" y="1272"/>
                    </a:cxn>
                    <a:cxn ang="0">
                      <a:pos x="3454" y="1402"/>
                    </a:cxn>
                    <a:cxn ang="0">
                      <a:pos x="3285" y="1494"/>
                    </a:cxn>
                    <a:cxn ang="0">
                      <a:pos x="2972" y="1533"/>
                    </a:cxn>
                    <a:cxn ang="0">
                      <a:pos x="3008" y="1564"/>
                    </a:cxn>
                    <a:cxn ang="0">
                      <a:pos x="3206" y="1770"/>
                    </a:cxn>
                    <a:cxn ang="0">
                      <a:pos x="3091" y="1754"/>
                    </a:cxn>
                    <a:cxn ang="0">
                      <a:pos x="2898" y="1818"/>
                    </a:cxn>
                    <a:cxn ang="0">
                      <a:pos x="2775" y="1798"/>
                    </a:cxn>
                    <a:cxn ang="0">
                      <a:pos x="2502" y="1932"/>
                    </a:cxn>
                    <a:cxn ang="0">
                      <a:pos x="2194" y="2023"/>
                    </a:cxn>
                    <a:cxn ang="0">
                      <a:pos x="2182" y="1726"/>
                    </a:cxn>
                    <a:cxn ang="0">
                      <a:pos x="1838" y="1628"/>
                    </a:cxn>
                    <a:cxn ang="0">
                      <a:pos x="499" y="1525"/>
                    </a:cxn>
                    <a:cxn ang="0">
                      <a:pos x="384" y="1308"/>
                    </a:cxn>
                    <a:cxn ang="0">
                      <a:pos x="317" y="1189"/>
                    </a:cxn>
                    <a:cxn ang="0">
                      <a:pos x="289" y="1031"/>
                    </a:cxn>
                    <a:cxn ang="0">
                      <a:pos x="158" y="885"/>
                    </a:cxn>
                    <a:cxn ang="0">
                      <a:pos x="72" y="916"/>
                    </a:cxn>
                    <a:cxn ang="0">
                      <a:pos x="202" y="162"/>
                    </a:cxn>
                    <a:cxn ang="0">
                      <a:pos x="502" y="197"/>
                    </a:cxn>
                    <a:cxn ang="0">
                      <a:pos x="609" y="165"/>
                    </a:cxn>
                    <a:cxn ang="0">
                      <a:pos x="771" y="83"/>
                    </a:cxn>
                    <a:cxn ang="0">
                      <a:pos x="918" y="178"/>
                    </a:cxn>
                    <a:cxn ang="0">
                      <a:pos x="1312" y="245"/>
                    </a:cxn>
                    <a:cxn ang="0">
                      <a:pos x="1534" y="340"/>
                    </a:cxn>
                    <a:cxn ang="0">
                      <a:pos x="1858" y="300"/>
                    </a:cxn>
                    <a:cxn ang="0">
                      <a:pos x="2032" y="268"/>
                    </a:cxn>
                    <a:cxn ang="0">
                      <a:pos x="2040" y="79"/>
                    </a:cxn>
                    <a:cxn ang="0">
                      <a:pos x="2170" y="106"/>
                    </a:cxn>
                    <a:cxn ang="0">
                      <a:pos x="2289" y="186"/>
                    </a:cxn>
                    <a:cxn ang="0">
                      <a:pos x="2368" y="280"/>
                    </a:cxn>
                    <a:cxn ang="0">
                      <a:pos x="2573" y="233"/>
                    </a:cxn>
                    <a:cxn ang="0">
                      <a:pos x="2407" y="383"/>
                    </a:cxn>
                    <a:cxn ang="0">
                      <a:pos x="2226" y="419"/>
                    </a:cxn>
                    <a:cxn ang="0">
                      <a:pos x="2254" y="553"/>
                    </a:cxn>
                    <a:cxn ang="0">
                      <a:pos x="2028" y="710"/>
                    </a:cxn>
                    <a:cxn ang="0">
                      <a:pos x="1949" y="944"/>
                    </a:cxn>
                    <a:cxn ang="0">
                      <a:pos x="2226" y="1154"/>
                    </a:cxn>
                    <a:cxn ang="0">
                      <a:pos x="2340" y="1383"/>
                    </a:cxn>
                    <a:cxn ang="0">
                      <a:pos x="2471" y="1446"/>
                    </a:cxn>
                    <a:cxn ang="0">
                      <a:pos x="2510" y="1205"/>
                    </a:cxn>
                    <a:cxn ang="0">
                      <a:pos x="2585" y="1105"/>
                    </a:cxn>
                    <a:cxn ang="0">
                      <a:pos x="2585" y="1005"/>
                    </a:cxn>
                    <a:cxn ang="0">
                      <a:pos x="2568" y="953"/>
                    </a:cxn>
                    <a:cxn ang="0">
                      <a:pos x="2597" y="920"/>
                    </a:cxn>
                    <a:cxn ang="0">
                      <a:pos x="2661" y="655"/>
                    </a:cxn>
                    <a:cxn ang="0">
                      <a:pos x="2909" y="778"/>
                    </a:cxn>
                    <a:cxn ang="0">
                      <a:pos x="3016" y="980"/>
                    </a:cxn>
                  </a:cxnLst>
                  <a:rect l="0" t="0" r="r" b="b"/>
                  <a:pathLst>
                    <a:path w="3454" h="2050">
                      <a:moveTo>
                        <a:pt x="3154" y="850"/>
                      </a:moveTo>
                      <a:lnTo>
                        <a:pt x="3177" y="887"/>
                      </a:lnTo>
                      <a:lnTo>
                        <a:pt x="3190" y="948"/>
                      </a:lnTo>
                      <a:lnTo>
                        <a:pt x="3226" y="948"/>
                      </a:lnTo>
                      <a:lnTo>
                        <a:pt x="3237" y="1027"/>
                      </a:lnTo>
                      <a:lnTo>
                        <a:pt x="3261" y="1023"/>
                      </a:lnTo>
                      <a:lnTo>
                        <a:pt x="3261" y="1058"/>
                      </a:lnTo>
                      <a:lnTo>
                        <a:pt x="3237" y="1075"/>
                      </a:lnTo>
                      <a:lnTo>
                        <a:pt x="3241" y="1106"/>
                      </a:lnTo>
                      <a:lnTo>
                        <a:pt x="3273" y="1115"/>
                      </a:lnTo>
                      <a:lnTo>
                        <a:pt x="3288" y="1189"/>
                      </a:lnTo>
                      <a:lnTo>
                        <a:pt x="3347" y="1181"/>
                      </a:lnTo>
                      <a:lnTo>
                        <a:pt x="3340" y="1213"/>
                      </a:lnTo>
                      <a:lnTo>
                        <a:pt x="3388" y="1205"/>
                      </a:lnTo>
                      <a:lnTo>
                        <a:pt x="3356" y="1249"/>
                      </a:lnTo>
                      <a:lnTo>
                        <a:pt x="3344" y="1280"/>
                      </a:lnTo>
                      <a:lnTo>
                        <a:pt x="3281" y="1296"/>
                      </a:lnTo>
                      <a:lnTo>
                        <a:pt x="3308" y="1312"/>
                      </a:lnTo>
                      <a:lnTo>
                        <a:pt x="3356" y="1296"/>
                      </a:lnTo>
                      <a:lnTo>
                        <a:pt x="3399" y="1272"/>
                      </a:lnTo>
                      <a:lnTo>
                        <a:pt x="3443" y="1277"/>
                      </a:lnTo>
                      <a:lnTo>
                        <a:pt x="3450" y="1316"/>
                      </a:lnTo>
                      <a:lnTo>
                        <a:pt x="3450" y="1371"/>
                      </a:lnTo>
                      <a:lnTo>
                        <a:pt x="3454" y="1402"/>
                      </a:lnTo>
                      <a:lnTo>
                        <a:pt x="3450" y="1426"/>
                      </a:lnTo>
                      <a:lnTo>
                        <a:pt x="3395" y="1442"/>
                      </a:lnTo>
                      <a:lnTo>
                        <a:pt x="3347" y="1439"/>
                      </a:lnTo>
                      <a:lnTo>
                        <a:pt x="3285" y="1494"/>
                      </a:lnTo>
                      <a:lnTo>
                        <a:pt x="3178" y="1505"/>
                      </a:lnTo>
                      <a:lnTo>
                        <a:pt x="3067" y="1505"/>
                      </a:lnTo>
                      <a:lnTo>
                        <a:pt x="3012" y="1498"/>
                      </a:lnTo>
                      <a:lnTo>
                        <a:pt x="2972" y="1533"/>
                      </a:lnTo>
                      <a:lnTo>
                        <a:pt x="2913" y="1560"/>
                      </a:lnTo>
                      <a:lnTo>
                        <a:pt x="2858" y="1632"/>
                      </a:lnTo>
                      <a:lnTo>
                        <a:pt x="2953" y="1592"/>
                      </a:lnTo>
                      <a:lnTo>
                        <a:pt x="3008" y="1564"/>
                      </a:lnTo>
                      <a:lnTo>
                        <a:pt x="3064" y="1597"/>
                      </a:lnTo>
                      <a:lnTo>
                        <a:pt x="3027" y="1652"/>
                      </a:lnTo>
                      <a:lnTo>
                        <a:pt x="3079" y="1707"/>
                      </a:lnTo>
                      <a:lnTo>
                        <a:pt x="3206" y="1770"/>
                      </a:lnTo>
                      <a:lnTo>
                        <a:pt x="3091" y="1833"/>
                      </a:lnTo>
                      <a:lnTo>
                        <a:pt x="2981" y="1908"/>
                      </a:lnTo>
                      <a:lnTo>
                        <a:pt x="2957" y="1881"/>
                      </a:lnTo>
                      <a:lnTo>
                        <a:pt x="3091" y="1754"/>
                      </a:lnTo>
                      <a:lnTo>
                        <a:pt x="3084" y="1735"/>
                      </a:lnTo>
                      <a:lnTo>
                        <a:pt x="3044" y="1735"/>
                      </a:lnTo>
                      <a:lnTo>
                        <a:pt x="2929" y="1833"/>
                      </a:lnTo>
                      <a:lnTo>
                        <a:pt x="2898" y="1818"/>
                      </a:lnTo>
                      <a:lnTo>
                        <a:pt x="2889" y="1691"/>
                      </a:lnTo>
                      <a:lnTo>
                        <a:pt x="2826" y="1680"/>
                      </a:lnTo>
                      <a:lnTo>
                        <a:pt x="2799" y="1754"/>
                      </a:lnTo>
                      <a:lnTo>
                        <a:pt x="2775" y="1798"/>
                      </a:lnTo>
                      <a:lnTo>
                        <a:pt x="2743" y="1842"/>
                      </a:lnTo>
                      <a:lnTo>
                        <a:pt x="2558" y="1829"/>
                      </a:lnTo>
                      <a:lnTo>
                        <a:pt x="2523" y="1866"/>
                      </a:lnTo>
                      <a:lnTo>
                        <a:pt x="2502" y="1932"/>
                      </a:lnTo>
                      <a:lnTo>
                        <a:pt x="2399" y="1928"/>
                      </a:lnTo>
                      <a:lnTo>
                        <a:pt x="2361" y="1964"/>
                      </a:lnTo>
                      <a:lnTo>
                        <a:pt x="2261" y="2050"/>
                      </a:lnTo>
                      <a:lnTo>
                        <a:pt x="2194" y="2023"/>
                      </a:lnTo>
                      <a:lnTo>
                        <a:pt x="2217" y="1987"/>
                      </a:lnTo>
                      <a:lnTo>
                        <a:pt x="2273" y="1908"/>
                      </a:lnTo>
                      <a:lnTo>
                        <a:pt x="2230" y="1818"/>
                      </a:lnTo>
                      <a:lnTo>
                        <a:pt x="2182" y="1726"/>
                      </a:lnTo>
                      <a:lnTo>
                        <a:pt x="2107" y="1687"/>
                      </a:lnTo>
                      <a:lnTo>
                        <a:pt x="2044" y="1640"/>
                      </a:lnTo>
                      <a:lnTo>
                        <a:pt x="1965" y="1640"/>
                      </a:lnTo>
                      <a:lnTo>
                        <a:pt x="1838" y="1628"/>
                      </a:lnTo>
                      <a:lnTo>
                        <a:pt x="1755" y="1628"/>
                      </a:lnTo>
                      <a:lnTo>
                        <a:pt x="1759" y="1597"/>
                      </a:lnTo>
                      <a:lnTo>
                        <a:pt x="558" y="1601"/>
                      </a:lnTo>
                      <a:lnTo>
                        <a:pt x="499" y="1525"/>
                      </a:lnTo>
                      <a:lnTo>
                        <a:pt x="440" y="1485"/>
                      </a:lnTo>
                      <a:lnTo>
                        <a:pt x="392" y="1430"/>
                      </a:lnTo>
                      <a:lnTo>
                        <a:pt x="388" y="1363"/>
                      </a:lnTo>
                      <a:lnTo>
                        <a:pt x="384" y="1308"/>
                      </a:lnTo>
                      <a:lnTo>
                        <a:pt x="340" y="1312"/>
                      </a:lnTo>
                      <a:lnTo>
                        <a:pt x="337" y="1268"/>
                      </a:lnTo>
                      <a:lnTo>
                        <a:pt x="309" y="1257"/>
                      </a:lnTo>
                      <a:lnTo>
                        <a:pt x="317" y="1189"/>
                      </a:lnTo>
                      <a:lnTo>
                        <a:pt x="337" y="1154"/>
                      </a:lnTo>
                      <a:lnTo>
                        <a:pt x="368" y="1122"/>
                      </a:lnTo>
                      <a:lnTo>
                        <a:pt x="305" y="1106"/>
                      </a:lnTo>
                      <a:lnTo>
                        <a:pt x="289" y="1031"/>
                      </a:lnTo>
                      <a:lnTo>
                        <a:pt x="265" y="1019"/>
                      </a:lnTo>
                      <a:lnTo>
                        <a:pt x="254" y="964"/>
                      </a:lnTo>
                      <a:lnTo>
                        <a:pt x="186" y="889"/>
                      </a:lnTo>
                      <a:lnTo>
                        <a:pt x="158" y="885"/>
                      </a:lnTo>
                      <a:lnTo>
                        <a:pt x="151" y="916"/>
                      </a:lnTo>
                      <a:lnTo>
                        <a:pt x="123" y="916"/>
                      </a:lnTo>
                      <a:lnTo>
                        <a:pt x="112" y="944"/>
                      </a:lnTo>
                      <a:lnTo>
                        <a:pt x="72" y="916"/>
                      </a:lnTo>
                      <a:lnTo>
                        <a:pt x="61" y="857"/>
                      </a:lnTo>
                      <a:lnTo>
                        <a:pt x="40" y="841"/>
                      </a:lnTo>
                      <a:lnTo>
                        <a:pt x="0" y="857"/>
                      </a:lnTo>
                      <a:lnTo>
                        <a:pt x="202" y="162"/>
                      </a:lnTo>
                      <a:lnTo>
                        <a:pt x="333" y="186"/>
                      </a:lnTo>
                      <a:lnTo>
                        <a:pt x="451" y="241"/>
                      </a:lnTo>
                      <a:lnTo>
                        <a:pt x="499" y="245"/>
                      </a:lnTo>
                      <a:lnTo>
                        <a:pt x="502" y="197"/>
                      </a:lnTo>
                      <a:lnTo>
                        <a:pt x="546" y="165"/>
                      </a:lnTo>
                      <a:lnTo>
                        <a:pt x="657" y="94"/>
                      </a:lnTo>
                      <a:lnTo>
                        <a:pt x="688" y="114"/>
                      </a:lnTo>
                      <a:lnTo>
                        <a:pt x="609" y="165"/>
                      </a:lnTo>
                      <a:lnTo>
                        <a:pt x="692" y="162"/>
                      </a:lnTo>
                      <a:lnTo>
                        <a:pt x="723" y="130"/>
                      </a:lnTo>
                      <a:lnTo>
                        <a:pt x="743" y="94"/>
                      </a:lnTo>
                      <a:lnTo>
                        <a:pt x="771" y="83"/>
                      </a:lnTo>
                      <a:lnTo>
                        <a:pt x="811" y="150"/>
                      </a:lnTo>
                      <a:lnTo>
                        <a:pt x="863" y="158"/>
                      </a:lnTo>
                      <a:lnTo>
                        <a:pt x="885" y="130"/>
                      </a:lnTo>
                      <a:lnTo>
                        <a:pt x="918" y="178"/>
                      </a:lnTo>
                      <a:lnTo>
                        <a:pt x="957" y="145"/>
                      </a:lnTo>
                      <a:lnTo>
                        <a:pt x="1128" y="201"/>
                      </a:lnTo>
                      <a:lnTo>
                        <a:pt x="1233" y="206"/>
                      </a:lnTo>
                      <a:lnTo>
                        <a:pt x="1312" y="245"/>
                      </a:lnTo>
                      <a:lnTo>
                        <a:pt x="1297" y="300"/>
                      </a:lnTo>
                      <a:lnTo>
                        <a:pt x="1404" y="268"/>
                      </a:lnTo>
                      <a:lnTo>
                        <a:pt x="1479" y="344"/>
                      </a:lnTo>
                      <a:lnTo>
                        <a:pt x="1534" y="340"/>
                      </a:lnTo>
                      <a:lnTo>
                        <a:pt x="1526" y="300"/>
                      </a:lnTo>
                      <a:lnTo>
                        <a:pt x="1590" y="237"/>
                      </a:lnTo>
                      <a:lnTo>
                        <a:pt x="1656" y="288"/>
                      </a:lnTo>
                      <a:lnTo>
                        <a:pt x="1858" y="300"/>
                      </a:lnTo>
                      <a:lnTo>
                        <a:pt x="1894" y="257"/>
                      </a:lnTo>
                      <a:lnTo>
                        <a:pt x="1953" y="248"/>
                      </a:lnTo>
                      <a:lnTo>
                        <a:pt x="1985" y="296"/>
                      </a:lnTo>
                      <a:lnTo>
                        <a:pt x="2032" y="268"/>
                      </a:lnTo>
                      <a:lnTo>
                        <a:pt x="2076" y="237"/>
                      </a:lnTo>
                      <a:lnTo>
                        <a:pt x="2052" y="145"/>
                      </a:lnTo>
                      <a:lnTo>
                        <a:pt x="1996" y="106"/>
                      </a:lnTo>
                      <a:lnTo>
                        <a:pt x="2040" y="79"/>
                      </a:lnTo>
                      <a:lnTo>
                        <a:pt x="2063" y="39"/>
                      </a:lnTo>
                      <a:lnTo>
                        <a:pt x="2123" y="0"/>
                      </a:lnTo>
                      <a:lnTo>
                        <a:pt x="2186" y="55"/>
                      </a:lnTo>
                      <a:lnTo>
                        <a:pt x="2170" y="106"/>
                      </a:lnTo>
                      <a:lnTo>
                        <a:pt x="2179" y="150"/>
                      </a:lnTo>
                      <a:lnTo>
                        <a:pt x="2217" y="186"/>
                      </a:lnTo>
                      <a:lnTo>
                        <a:pt x="2238" y="248"/>
                      </a:lnTo>
                      <a:lnTo>
                        <a:pt x="2289" y="186"/>
                      </a:lnTo>
                      <a:lnTo>
                        <a:pt x="2317" y="241"/>
                      </a:lnTo>
                      <a:lnTo>
                        <a:pt x="2313" y="331"/>
                      </a:lnTo>
                      <a:lnTo>
                        <a:pt x="2352" y="331"/>
                      </a:lnTo>
                      <a:lnTo>
                        <a:pt x="2368" y="280"/>
                      </a:lnTo>
                      <a:lnTo>
                        <a:pt x="2423" y="224"/>
                      </a:lnTo>
                      <a:lnTo>
                        <a:pt x="2447" y="150"/>
                      </a:lnTo>
                      <a:lnTo>
                        <a:pt x="2545" y="162"/>
                      </a:lnTo>
                      <a:lnTo>
                        <a:pt x="2573" y="233"/>
                      </a:lnTo>
                      <a:lnTo>
                        <a:pt x="2534" y="257"/>
                      </a:lnTo>
                      <a:lnTo>
                        <a:pt x="2554" y="347"/>
                      </a:lnTo>
                      <a:lnTo>
                        <a:pt x="2427" y="414"/>
                      </a:lnTo>
                      <a:lnTo>
                        <a:pt x="2407" y="383"/>
                      </a:lnTo>
                      <a:lnTo>
                        <a:pt x="2340" y="386"/>
                      </a:lnTo>
                      <a:lnTo>
                        <a:pt x="2328" y="442"/>
                      </a:lnTo>
                      <a:lnTo>
                        <a:pt x="2249" y="442"/>
                      </a:lnTo>
                      <a:lnTo>
                        <a:pt x="2226" y="419"/>
                      </a:lnTo>
                      <a:lnTo>
                        <a:pt x="2194" y="423"/>
                      </a:lnTo>
                      <a:lnTo>
                        <a:pt x="2197" y="454"/>
                      </a:lnTo>
                      <a:lnTo>
                        <a:pt x="2273" y="482"/>
                      </a:lnTo>
                      <a:lnTo>
                        <a:pt x="2254" y="553"/>
                      </a:lnTo>
                      <a:lnTo>
                        <a:pt x="2214" y="581"/>
                      </a:lnTo>
                      <a:lnTo>
                        <a:pt x="2151" y="589"/>
                      </a:lnTo>
                      <a:lnTo>
                        <a:pt x="2114" y="644"/>
                      </a:lnTo>
                      <a:lnTo>
                        <a:pt x="2028" y="710"/>
                      </a:lnTo>
                      <a:lnTo>
                        <a:pt x="1956" y="774"/>
                      </a:lnTo>
                      <a:lnTo>
                        <a:pt x="1897" y="865"/>
                      </a:lnTo>
                      <a:lnTo>
                        <a:pt x="1894" y="933"/>
                      </a:lnTo>
                      <a:lnTo>
                        <a:pt x="1949" y="944"/>
                      </a:lnTo>
                      <a:lnTo>
                        <a:pt x="1976" y="1054"/>
                      </a:lnTo>
                      <a:lnTo>
                        <a:pt x="2099" y="1071"/>
                      </a:lnTo>
                      <a:lnTo>
                        <a:pt x="2179" y="1146"/>
                      </a:lnTo>
                      <a:lnTo>
                        <a:pt x="2226" y="1154"/>
                      </a:lnTo>
                      <a:lnTo>
                        <a:pt x="2273" y="1205"/>
                      </a:lnTo>
                      <a:lnTo>
                        <a:pt x="2356" y="1198"/>
                      </a:lnTo>
                      <a:lnTo>
                        <a:pt x="2348" y="1296"/>
                      </a:lnTo>
                      <a:lnTo>
                        <a:pt x="2340" y="1383"/>
                      </a:lnTo>
                      <a:lnTo>
                        <a:pt x="2372" y="1446"/>
                      </a:lnTo>
                      <a:lnTo>
                        <a:pt x="2407" y="1450"/>
                      </a:lnTo>
                      <a:lnTo>
                        <a:pt x="2435" y="1419"/>
                      </a:lnTo>
                      <a:lnTo>
                        <a:pt x="2471" y="1446"/>
                      </a:lnTo>
                      <a:lnTo>
                        <a:pt x="2486" y="1411"/>
                      </a:lnTo>
                      <a:lnTo>
                        <a:pt x="2506" y="1312"/>
                      </a:lnTo>
                      <a:lnTo>
                        <a:pt x="2502" y="1272"/>
                      </a:lnTo>
                      <a:lnTo>
                        <a:pt x="2510" y="1205"/>
                      </a:lnTo>
                      <a:lnTo>
                        <a:pt x="2578" y="1170"/>
                      </a:lnTo>
                      <a:lnTo>
                        <a:pt x="2578" y="1170"/>
                      </a:lnTo>
                      <a:lnTo>
                        <a:pt x="2582" y="1137"/>
                      </a:lnTo>
                      <a:lnTo>
                        <a:pt x="2585" y="1105"/>
                      </a:lnTo>
                      <a:lnTo>
                        <a:pt x="2588" y="1066"/>
                      </a:lnTo>
                      <a:lnTo>
                        <a:pt x="2588" y="1044"/>
                      </a:lnTo>
                      <a:lnTo>
                        <a:pt x="2587" y="1024"/>
                      </a:lnTo>
                      <a:lnTo>
                        <a:pt x="2585" y="1005"/>
                      </a:lnTo>
                      <a:lnTo>
                        <a:pt x="2583" y="988"/>
                      </a:lnTo>
                      <a:lnTo>
                        <a:pt x="2578" y="972"/>
                      </a:lnTo>
                      <a:lnTo>
                        <a:pt x="2571" y="958"/>
                      </a:lnTo>
                      <a:lnTo>
                        <a:pt x="2568" y="953"/>
                      </a:lnTo>
                      <a:lnTo>
                        <a:pt x="2564" y="948"/>
                      </a:lnTo>
                      <a:lnTo>
                        <a:pt x="2559" y="943"/>
                      </a:lnTo>
                      <a:lnTo>
                        <a:pt x="2554" y="940"/>
                      </a:lnTo>
                      <a:lnTo>
                        <a:pt x="2597" y="920"/>
                      </a:lnTo>
                      <a:lnTo>
                        <a:pt x="2613" y="830"/>
                      </a:lnTo>
                      <a:lnTo>
                        <a:pt x="2602" y="798"/>
                      </a:lnTo>
                      <a:lnTo>
                        <a:pt x="2613" y="727"/>
                      </a:lnTo>
                      <a:lnTo>
                        <a:pt x="2661" y="655"/>
                      </a:lnTo>
                      <a:lnTo>
                        <a:pt x="2731" y="695"/>
                      </a:lnTo>
                      <a:lnTo>
                        <a:pt x="2830" y="695"/>
                      </a:lnTo>
                      <a:lnTo>
                        <a:pt x="2870" y="734"/>
                      </a:lnTo>
                      <a:lnTo>
                        <a:pt x="2909" y="778"/>
                      </a:lnTo>
                      <a:lnTo>
                        <a:pt x="2972" y="802"/>
                      </a:lnTo>
                      <a:lnTo>
                        <a:pt x="2944" y="837"/>
                      </a:lnTo>
                      <a:lnTo>
                        <a:pt x="2949" y="960"/>
                      </a:lnTo>
                      <a:lnTo>
                        <a:pt x="3016" y="980"/>
                      </a:lnTo>
                      <a:lnTo>
                        <a:pt x="3087" y="957"/>
                      </a:lnTo>
                      <a:lnTo>
                        <a:pt x="3115" y="916"/>
                      </a:lnTo>
                      <a:lnTo>
                        <a:pt x="3154" y="850"/>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624" name="Freeform 95"/>
                <p:cNvSpPr>
                  <a:spLocks/>
                </p:cNvSpPr>
                <p:nvPr/>
              </p:nvSpPr>
              <p:spPr bwMode="auto">
                <a:xfrm>
                  <a:off x="459" y="1696"/>
                  <a:ext cx="30" cy="30"/>
                </a:xfrm>
                <a:custGeom>
                  <a:avLst/>
                  <a:gdLst/>
                  <a:ahLst/>
                  <a:cxnLst>
                    <a:cxn ang="0">
                      <a:pos x="28" y="27"/>
                    </a:cxn>
                    <a:cxn ang="0">
                      <a:pos x="44" y="0"/>
                    </a:cxn>
                    <a:cxn ang="0">
                      <a:pos x="88" y="0"/>
                    </a:cxn>
                    <a:cxn ang="0">
                      <a:pos x="88" y="39"/>
                    </a:cxn>
                    <a:cxn ang="0">
                      <a:pos x="37" y="90"/>
                    </a:cxn>
                    <a:cxn ang="0">
                      <a:pos x="0" y="55"/>
                    </a:cxn>
                    <a:cxn ang="0">
                      <a:pos x="28" y="27"/>
                    </a:cxn>
                  </a:cxnLst>
                  <a:rect l="0" t="0" r="r" b="b"/>
                  <a:pathLst>
                    <a:path w="88" h="90">
                      <a:moveTo>
                        <a:pt x="28" y="27"/>
                      </a:moveTo>
                      <a:lnTo>
                        <a:pt x="44" y="0"/>
                      </a:lnTo>
                      <a:lnTo>
                        <a:pt x="88" y="0"/>
                      </a:lnTo>
                      <a:lnTo>
                        <a:pt x="88" y="39"/>
                      </a:lnTo>
                      <a:lnTo>
                        <a:pt x="37" y="90"/>
                      </a:lnTo>
                      <a:lnTo>
                        <a:pt x="0" y="55"/>
                      </a:lnTo>
                      <a:lnTo>
                        <a:pt x="28" y="27"/>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625" name="Freeform 96"/>
                <p:cNvSpPr>
                  <a:spLocks/>
                </p:cNvSpPr>
                <p:nvPr/>
              </p:nvSpPr>
              <p:spPr bwMode="auto">
                <a:xfrm>
                  <a:off x="1769" y="1840"/>
                  <a:ext cx="84" cy="88"/>
                </a:xfrm>
                <a:custGeom>
                  <a:avLst/>
                  <a:gdLst/>
                  <a:ahLst/>
                  <a:cxnLst>
                    <a:cxn ang="0">
                      <a:pos x="138" y="0"/>
                    </a:cxn>
                    <a:cxn ang="0">
                      <a:pos x="107" y="12"/>
                    </a:cxn>
                    <a:cxn ang="0">
                      <a:pos x="86" y="43"/>
                    </a:cxn>
                    <a:cxn ang="0">
                      <a:pos x="59" y="79"/>
                    </a:cxn>
                    <a:cxn ang="0">
                      <a:pos x="20" y="98"/>
                    </a:cxn>
                    <a:cxn ang="0">
                      <a:pos x="0" y="142"/>
                    </a:cxn>
                    <a:cxn ang="0">
                      <a:pos x="0" y="205"/>
                    </a:cxn>
                    <a:cxn ang="0">
                      <a:pos x="51" y="214"/>
                    </a:cxn>
                    <a:cxn ang="0">
                      <a:pos x="94" y="194"/>
                    </a:cxn>
                    <a:cxn ang="0">
                      <a:pos x="130" y="194"/>
                    </a:cxn>
                    <a:cxn ang="0">
                      <a:pos x="138" y="253"/>
                    </a:cxn>
                    <a:cxn ang="0">
                      <a:pos x="169" y="265"/>
                    </a:cxn>
                    <a:cxn ang="0">
                      <a:pos x="169" y="221"/>
                    </a:cxn>
                    <a:cxn ang="0">
                      <a:pos x="197" y="229"/>
                    </a:cxn>
                    <a:cxn ang="0">
                      <a:pos x="209" y="265"/>
                    </a:cxn>
                    <a:cxn ang="0">
                      <a:pos x="233" y="209"/>
                    </a:cxn>
                    <a:cxn ang="0">
                      <a:pos x="252" y="162"/>
                    </a:cxn>
                    <a:cxn ang="0">
                      <a:pos x="241" y="94"/>
                    </a:cxn>
                    <a:cxn ang="0">
                      <a:pos x="209" y="83"/>
                    </a:cxn>
                    <a:cxn ang="0">
                      <a:pos x="169" y="83"/>
                    </a:cxn>
                    <a:cxn ang="0">
                      <a:pos x="154" y="43"/>
                    </a:cxn>
                    <a:cxn ang="0">
                      <a:pos x="158" y="15"/>
                    </a:cxn>
                    <a:cxn ang="0">
                      <a:pos x="127" y="0"/>
                    </a:cxn>
                    <a:cxn ang="0">
                      <a:pos x="138" y="0"/>
                    </a:cxn>
                  </a:cxnLst>
                  <a:rect l="0" t="0" r="r" b="b"/>
                  <a:pathLst>
                    <a:path w="252" h="265">
                      <a:moveTo>
                        <a:pt x="138" y="0"/>
                      </a:moveTo>
                      <a:lnTo>
                        <a:pt x="107" y="12"/>
                      </a:lnTo>
                      <a:lnTo>
                        <a:pt x="86" y="43"/>
                      </a:lnTo>
                      <a:lnTo>
                        <a:pt x="59" y="79"/>
                      </a:lnTo>
                      <a:lnTo>
                        <a:pt x="20" y="98"/>
                      </a:lnTo>
                      <a:lnTo>
                        <a:pt x="0" y="142"/>
                      </a:lnTo>
                      <a:lnTo>
                        <a:pt x="0" y="205"/>
                      </a:lnTo>
                      <a:lnTo>
                        <a:pt x="51" y="214"/>
                      </a:lnTo>
                      <a:lnTo>
                        <a:pt x="94" y="194"/>
                      </a:lnTo>
                      <a:lnTo>
                        <a:pt x="130" y="194"/>
                      </a:lnTo>
                      <a:lnTo>
                        <a:pt x="138" y="253"/>
                      </a:lnTo>
                      <a:lnTo>
                        <a:pt x="169" y="265"/>
                      </a:lnTo>
                      <a:lnTo>
                        <a:pt x="169" y="221"/>
                      </a:lnTo>
                      <a:lnTo>
                        <a:pt x="197" y="229"/>
                      </a:lnTo>
                      <a:lnTo>
                        <a:pt x="209" y="265"/>
                      </a:lnTo>
                      <a:lnTo>
                        <a:pt x="233" y="209"/>
                      </a:lnTo>
                      <a:lnTo>
                        <a:pt x="252" y="162"/>
                      </a:lnTo>
                      <a:lnTo>
                        <a:pt x="241" y="94"/>
                      </a:lnTo>
                      <a:lnTo>
                        <a:pt x="209" y="83"/>
                      </a:lnTo>
                      <a:lnTo>
                        <a:pt x="169" y="83"/>
                      </a:lnTo>
                      <a:lnTo>
                        <a:pt x="154" y="43"/>
                      </a:lnTo>
                      <a:lnTo>
                        <a:pt x="158" y="15"/>
                      </a:lnTo>
                      <a:lnTo>
                        <a:pt x="127" y="0"/>
                      </a:lnTo>
                      <a:lnTo>
                        <a:pt x="138" y="0"/>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626" name="Freeform 97"/>
                <p:cNvSpPr>
                  <a:spLocks/>
                </p:cNvSpPr>
                <p:nvPr/>
              </p:nvSpPr>
              <p:spPr bwMode="auto">
                <a:xfrm>
                  <a:off x="1769" y="1840"/>
                  <a:ext cx="84" cy="88"/>
                </a:xfrm>
                <a:custGeom>
                  <a:avLst/>
                  <a:gdLst/>
                  <a:ahLst/>
                  <a:cxnLst>
                    <a:cxn ang="0">
                      <a:pos x="138" y="0"/>
                    </a:cxn>
                    <a:cxn ang="0">
                      <a:pos x="107" y="12"/>
                    </a:cxn>
                    <a:cxn ang="0">
                      <a:pos x="86" y="43"/>
                    </a:cxn>
                    <a:cxn ang="0">
                      <a:pos x="59" y="79"/>
                    </a:cxn>
                    <a:cxn ang="0">
                      <a:pos x="20" y="98"/>
                    </a:cxn>
                    <a:cxn ang="0">
                      <a:pos x="0" y="142"/>
                    </a:cxn>
                    <a:cxn ang="0">
                      <a:pos x="0" y="205"/>
                    </a:cxn>
                    <a:cxn ang="0">
                      <a:pos x="51" y="214"/>
                    </a:cxn>
                    <a:cxn ang="0">
                      <a:pos x="94" y="194"/>
                    </a:cxn>
                    <a:cxn ang="0">
                      <a:pos x="130" y="194"/>
                    </a:cxn>
                    <a:cxn ang="0">
                      <a:pos x="138" y="253"/>
                    </a:cxn>
                    <a:cxn ang="0">
                      <a:pos x="169" y="265"/>
                    </a:cxn>
                    <a:cxn ang="0">
                      <a:pos x="169" y="221"/>
                    </a:cxn>
                    <a:cxn ang="0">
                      <a:pos x="197" y="229"/>
                    </a:cxn>
                    <a:cxn ang="0">
                      <a:pos x="209" y="265"/>
                    </a:cxn>
                    <a:cxn ang="0">
                      <a:pos x="233" y="209"/>
                    </a:cxn>
                    <a:cxn ang="0">
                      <a:pos x="252" y="162"/>
                    </a:cxn>
                    <a:cxn ang="0">
                      <a:pos x="241" y="94"/>
                    </a:cxn>
                    <a:cxn ang="0">
                      <a:pos x="209" y="83"/>
                    </a:cxn>
                    <a:cxn ang="0">
                      <a:pos x="169" y="83"/>
                    </a:cxn>
                    <a:cxn ang="0">
                      <a:pos x="154" y="43"/>
                    </a:cxn>
                    <a:cxn ang="0">
                      <a:pos x="158" y="15"/>
                    </a:cxn>
                    <a:cxn ang="0">
                      <a:pos x="127" y="0"/>
                    </a:cxn>
                  </a:cxnLst>
                  <a:rect l="0" t="0" r="r" b="b"/>
                  <a:pathLst>
                    <a:path w="252" h="265">
                      <a:moveTo>
                        <a:pt x="138" y="0"/>
                      </a:moveTo>
                      <a:lnTo>
                        <a:pt x="107" y="12"/>
                      </a:lnTo>
                      <a:lnTo>
                        <a:pt x="86" y="43"/>
                      </a:lnTo>
                      <a:lnTo>
                        <a:pt x="59" y="79"/>
                      </a:lnTo>
                      <a:lnTo>
                        <a:pt x="20" y="98"/>
                      </a:lnTo>
                      <a:lnTo>
                        <a:pt x="0" y="142"/>
                      </a:lnTo>
                      <a:lnTo>
                        <a:pt x="0" y="205"/>
                      </a:lnTo>
                      <a:lnTo>
                        <a:pt x="51" y="214"/>
                      </a:lnTo>
                      <a:lnTo>
                        <a:pt x="94" y="194"/>
                      </a:lnTo>
                      <a:lnTo>
                        <a:pt x="130" y="194"/>
                      </a:lnTo>
                      <a:lnTo>
                        <a:pt x="138" y="253"/>
                      </a:lnTo>
                      <a:lnTo>
                        <a:pt x="169" y="265"/>
                      </a:lnTo>
                      <a:lnTo>
                        <a:pt x="169" y="221"/>
                      </a:lnTo>
                      <a:lnTo>
                        <a:pt x="197" y="229"/>
                      </a:lnTo>
                      <a:lnTo>
                        <a:pt x="209" y="265"/>
                      </a:lnTo>
                      <a:lnTo>
                        <a:pt x="233" y="209"/>
                      </a:lnTo>
                      <a:lnTo>
                        <a:pt x="252" y="162"/>
                      </a:lnTo>
                      <a:lnTo>
                        <a:pt x="241" y="94"/>
                      </a:lnTo>
                      <a:lnTo>
                        <a:pt x="209" y="83"/>
                      </a:lnTo>
                      <a:lnTo>
                        <a:pt x="169" y="83"/>
                      </a:lnTo>
                      <a:lnTo>
                        <a:pt x="154" y="43"/>
                      </a:lnTo>
                      <a:lnTo>
                        <a:pt x="158" y="15"/>
                      </a:lnTo>
                      <a:lnTo>
                        <a:pt x="127" y="0"/>
                      </a:lnTo>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627" name="Freeform 98"/>
                <p:cNvSpPr>
                  <a:spLocks/>
                </p:cNvSpPr>
                <p:nvPr/>
              </p:nvSpPr>
              <p:spPr bwMode="auto">
                <a:xfrm>
                  <a:off x="1845" y="1907"/>
                  <a:ext cx="14" cy="24"/>
                </a:xfrm>
                <a:custGeom>
                  <a:avLst/>
                  <a:gdLst/>
                  <a:ahLst/>
                  <a:cxnLst>
                    <a:cxn ang="0">
                      <a:pos x="41" y="0"/>
                    </a:cxn>
                    <a:cxn ang="0">
                      <a:pos x="37" y="32"/>
                    </a:cxn>
                    <a:cxn ang="0">
                      <a:pos x="33" y="64"/>
                    </a:cxn>
                    <a:cxn ang="0">
                      <a:pos x="0" y="72"/>
                    </a:cxn>
                    <a:cxn ang="0">
                      <a:pos x="41" y="0"/>
                    </a:cxn>
                  </a:cxnLst>
                  <a:rect l="0" t="0" r="r" b="b"/>
                  <a:pathLst>
                    <a:path w="41" h="72">
                      <a:moveTo>
                        <a:pt x="41" y="0"/>
                      </a:moveTo>
                      <a:lnTo>
                        <a:pt x="37" y="32"/>
                      </a:lnTo>
                      <a:lnTo>
                        <a:pt x="33" y="64"/>
                      </a:lnTo>
                      <a:lnTo>
                        <a:pt x="0" y="72"/>
                      </a:lnTo>
                      <a:lnTo>
                        <a:pt x="41" y="0"/>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628" name="Freeform 99"/>
                <p:cNvSpPr>
                  <a:spLocks/>
                </p:cNvSpPr>
                <p:nvPr/>
              </p:nvSpPr>
              <p:spPr bwMode="auto">
                <a:xfrm>
                  <a:off x="970" y="1258"/>
                  <a:ext cx="147" cy="103"/>
                </a:xfrm>
                <a:custGeom>
                  <a:avLst/>
                  <a:gdLst/>
                  <a:ahLst/>
                  <a:cxnLst>
                    <a:cxn ang="0">
                      <a:pos x="142" y="16"/>
                    </a:cxn>
                    <a:cxn ang="0">
                      <a:pos x="86" y="103"/>
                    </a:cxn>
                    <a:cxn ang="0">
                      <a:pos x="55" y="158"/>
                    </a:cxn>
                    <a:cxn ang="0">
                      <a:pos x="0" y="221"/>
                    </a:cxn>
                    <a:cxn ang="0">
                      <a:pos x="39" y="269"/>
                    </a:cxn>
                    <a:cxn ang="0">
                      <a:pos x="103" y="309"/>
                    </a:cxn>
                    <a:cxn ang="0">
                      <a:pos x="221" y="245"/>
                    </a:cxn>
                    <a:cxn ang="0">
                      <a:pos x="284" y="206"/>
                    </a:cxn>
                    <a:cxn ang="0">
                      <a:pos x="379" y="182"/>
                    </a:cxn>
                    <a:cxn ang="0">
                      <a:pos x="442" y="134"/>
                    </a:cxn>
                    <a:cxn ang="0">
                      <a:pos x="363" y="64"/>
                    </a:cxn>
                    <a:cxn ang="0">
                      <a:pos x="260" y="40"/>
                    </a:cxn>
                    <a:cxn ang="0">
                      <a:pos x="221" y="0"/>
                    </a:cxn>
                    <a:cxn ang="0">
                      <a:pos x="173" y="48"/>
                    </a:cxn>
                    <a:cxn ang="0">
                      <a:pos x="142" y="16"/>
                    </a:cxn>
                  </a:cxnLst>
                  <a:rect l="0" t="0" r="r" b="b"/>
                  <a:pathLst>
                    <a:path w="442" h="309">
                      <a:moveTo>
                        <a:pt x="142" y="16"/>
                      </a:moveTo>
                      <a:lnTo>
                        <a:pt x="86" y="103"/>
                      </a:lnTo>
                      <a:lnTo>
                        <a:pt x="55" y="158"/>
                      </a:lnTo>
                      <a:lnTo>
                        <a:pt x="0" y="221"/>
                      </a:lnTo>
                      <a:lnTo>
                        <a:pt x="39" y="269"/>
                      </a:lnTo>
                      <a:lnTo>
                        <a:pt x="103" y="309"/>
                      </a:lnTo>
                      <a:lnTo>
                        <a:pt x="221" y="245"/>
                      </a:lnTo>
                      <a:lnTo>
                        <a:pt x="284" y="206"/>
                      </a:lnTo>
                      <a:lnTo>
                        <a:pt x="379" y="182"/>
                      </a:lnTo>
                      <a:lnTo>
                        <a:pt x="442" y="134"/>
                      </a:lnTo>
                      <a:lnTo>
                        <a:pt x="363" y="64"/>
                      </a:lnTo>
                      <a:lnTo>
                        <a:pt x="260" y="40"/>
                      </a:lnTo>
                      <a:lnTo>
                        <a:pt x="221" y="0"/>
                      </a:lnTo>
                      <a:lnTo>
                        <a:pt x="173" y="48"/>
                      </a:lnTo>
                      <a:lnTo>
                        <a:pt x="142" y="16"/>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629" name="Freeform 100"/>
                <p:cNvSpPr>
                  <a:spLocks/>
                </p:cNvSpPr>
                <p:nvPr/>
              </p:nvSpPr>
              <p:spPr bwMode="auto">
                <a:xfrm>
                  <a:off x="1064" y="1303"/>
                  <a:ext cx="214" cy="113"/>
                </a:xfrm>
                <a:custGeom>
                  <a:avLst/>
                  <a:gdLst/>
                  <a:ahLst/>
                  <a:cxnLst>
                    <a:cxn ang="0">
                      <a:pos x="198" y="32"/>
                    </a:cxn>
                    <a:cxn ang="0">
                      <a:pos x="110" y="79"/>
                    </a:cxn>
                    <a:cxn ang="0">
                      <a:pos x="110" y="120"/>
                    </a:cxn>
                    <a:cxn ang="0">
                      <a:pos x="8" y="127"/>
                    </a:cxn>
                    <a:cxn ang="0">
                      <a:pos x="0" y="166"/>
                    </a:cxn>
                    <a:cxn ang="0">
                      <a:pos x="167" y="199"/>
                    </a:cxn>
                    <a:cxn ang="0">
                      <a:pos x="40" y="230"/>
                    </a:cxn>
                    <a:cxn ang="0">
                      <a:pos x="16" y="254"/>
                    </a:cxn>
                    <a:cxn ang="0">
                      <a:pos x="103" y="300"/>
                    </a:cxn>
                    <a:cxn ang="0">
                      <a:pos x="182" y="341"/>
                    </a:cxn>
                    <a:cxn ang="0">
                      <a:pos x="292" y="341"/>
                    </a:cxn>
                    <a:cxn ang="0">
                      <a:pos x="482" y="333"/>
                    </a:cxn>
                    <a:cxn ang="0">
                      <a:pos x="601" y="309"/>
                    </a:cxn>
                    <a:cxn ang="0">
                      <a:pos x="570" y="230"/>
                    </a:cxn>
                    <a:cxn ang="0">
                      <a:pos x="640" y="214"/>
                    </a:cxn>
                    <a:cxn ang="0">
                      <a:pos x="561" y="166"/>
                    </a:cxn>
                    <a:cxn ang="0">
                      <a:pos x="513" y="72"/>
                    </a:cxn>
                    <a:cxn ang="0">
                      <a:pos x="537" y="17"/>
                    </a:cxn>
                    <a:cxn ang="0">
                      <a:pos x="443" y="0"/>
                    </a:cxn>
                    <a:cxn ang="0">
                      <a:pos x="419" y="103"/>
                    </a:cxn>
                    <a:cxn ang="0">
                      <a:pos x="371" y="48"/>
                    </a:cxn>
                    <a:cxn ang="0">
                      <a:pos x="332" y="17"/>
                    </a:cxn>
                    <a:cxn ang="0">
                      <a:pos x="301" y="72"/>
                    </a:cxn>
                    <a:cxn ang="0">
                      <a:pos x="268" y="8"/>
                    </a:cxn>
                    <a:cxn ang="0">
                      <a:pos x="198" y="32"/>
                    </a:cxn>
                  </a:cxnLst>
                  <a:rect l="0" t="0" r="r" b="b"/>
                  <a:pathLst>
                    <a:path w="640" h="341">
                      <a:moveTo>
                        <a:pt x="198" y="32"/>
                      </a:moveTo>
                      <a:lnTo>
                        <a:pt x="110" y="79"/>
                      </a:lnTo>
                      <a:lnTo>
                        <a:pt x="110" y="120"/>
                      </a:lnTo>
                      <a:lnTo>
                        <a:pt x="8" y="127"/>
                      </a:lnTo>
                      <a:lnTo>
                        <a:pt x="0" y="166"/>
                      </a:lnTo>
                      <a:lnTo>
                        <a:pt x="167" y="199"/>
                      </a:lnTo>
                      <a:lnTo>
                        <a:pt x="40" y="230"/>
                      </a:lnTo>
                      <a:lnTo>
                        <a:pt x="16" y="254"/>
                      </a:lnTo>
                      <a:lnTo>
                        <a:pt x="103" y="300"/>
                      </a:lnTo>
                      <a:lnTo>
                        <a:pt x="182" y="341"/>
                      </a:lnTo>
                      <a:lnTo>
                        <a:pt x="292" y="341"/>
                      </a:lnTo>
                      <a:lnTo>
                        <a:pt x="482" y="333"/>
                      </a:lnTo>
                      <a:lnTo>
                        <a:pt x="601" y="309"/>
                      </a:lnTo>
                      <a:lnTo>
                        <a:pt x="570" y="230"/>
                      </a:lnTo>
                      <a:lnTo>
                        <a:pt x="640" y="214"/>
                      </a:lnTo>
                      <a:lnTo>
                        <a:pt x="561" y="166"/>
                      </a:lnTo>
                      <a:lnTo>
                        <a:pt x="513" y="72"/>
                      </a:lnTo>
                      <a:lnTo>
                        <a:pt x="537" y="17"/>
                      </a:lnTo>
                      <a:lnTo>
                        <a:pt x="443" y="0"/>
                      </a:lnTo>
                      <a:lnTo>
                        <a:pt x="419" y="103"/>
                      </a:lnTo>
                      <a:lnTo>
                        <a:pt x="371" y="48"/>
                      </a:lnTo>
                      <a:lnTo>
                        <a:pt x="332" y="17"/>
                      </a:lnTo>
                      <a:lnTo>
                        <a:pt x="301" y="72"/>
                      </a:lnTo>
                      <a:lnTo>
                        <a:pt x="268" y="8"/>
                      </a:lnTo>
                      <a:lnTo>
                        <a:pt x="198" y="32"/>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630" name="Freeform 101"/>
                <p:cNvSpPr>
                  <a:spLocks/>
                </p:cNvSpPr>
                <p:nvPr/>
              </p:nvSpPr>
              <p:spPr bwMode="auto">
                <a:xfrm>
                  <a:off x="1234" y="1282"/>
                  <a:ext cx="30" cy="15"/>
                </a:xfrm>
                <a:custGeom>
                  <a:avLst/>
                  <a:gdLst/>
                  <a:ahLst/>
                  <a:cxnLst>
                    <a:cxn ang="0">
                      <a:pos x="45" y="45"/>
                    </a:cxn>
                    <a:cxn ang="0">
                      <a:pos x="45" y="45"/>
                    </a:cxn>
                    <a:cxn ang="0">
                      <a:pos x="54" y="44"/>
                    </a:cxn>
                    <a:cxn ang="0">
                      <a:pos x="63" y="42"/>
                    </a:cxn>
                    <a:cxn ang="0">
                      <a:pos x="70" y="40"/>
                    </a:cxn>
                    <a:cxn ang="0">
                      <a:pos x="77" y="37"/>
                    </a:cxn>
                    <a:cxn ang="0">
                      <a:pos x="82" y="35"/>
                    </a:cxn>
                    <a:cxn ang="0">
                      <a:pos x="87" y="31"/>
                    </a:cxn>
                    <a:cxn ang="0">
                      <a:pos x="89" y="26"/>
                    </a:cxn>
                    <a:cxn ang="0">
                      <a:pos x="90" y="22"/>
                    </a:cxn>
                    <a:cxn ang="0">
                      <a:pos x="90" y="22"/>
                    </a:cxn>
                    <a:cxn ang="0">
                      <a:pos x="89" y="17"/>
                    </a:cxn>
                    <a:cxn ang="0">
                      <a:pos x="87" y="14"/>
                    </a:cxn>
                    <a:cxn ang="0">
                      <a:pos x="82" y="10"/>
                    </a:cxn>
                    <a:cxn ang="0">
                      <a:pos x="77" y="6"/>
                    </a:cxn>
                    <a:cxn ang="0">
                      <a:pos x="70" y="4"/>
                    </a:cxn>
                    <a:cxn ang="0">
                      <a:pos x="63" y="1"/>
                    </a:cxn>
                    <a:cxn ang="0">
                      <a:pos x="54" y="0"/>
                    </a:cxn>
                    <a:cxn ang="0">
                      <a:pos x="45" y="0"/>
                    </a:cxn>
                    <a:cxn ang="0">
                      <a:pos x="45" y="0"/>
                    </a:cxn>
                    <a:cxn ang="0">
                      <a:pos x="36" y="0"/>
                    </a:cxn>
                    <a:cxn ang="0">
                      <a:pos x="28" y="1"/>
                    </a:cxn>
                    <a:cxn ang="0">
                      <a:pos x="20" y="4"/>
                    </a:cxn>
                    <a:cxn ang="0">
                      <a:pos x="14" y="6"/>
                    </a:cxn>
                    <a:cxn ang="0">
                      <a:pos x="8" y="10"/>
                    </a:cxn>
                    <a:cxn ang="0">
                      <a:pos x="4" y="14"/>
                    </a:cxn>
                    <a:cxn ang="0">
                      <a:pos x="1" y="17"/>
                    </a:cxn>
                    <a:cxn ang="0">
                      <a:pos x="0" y="22"/>
                    </a:cxn>
                    <a:cxn ang="0">
                      <a:pos x="0" y="22"/>
                    </a:cxn>
                    <a:cxn ang="0">
                      <a:pos x="1" y="26"/>
                    </a:cxn>
                    <a:cxn ang="0">
                      <a:pos x="4" y="31"/>
                    </a:cxn>
                    <a:cxn ang="0">
                      <a:pos x="8" y="35"/>
                    </a:cxn>
                    <a:cxn ang="0">
                      <a:pos x="14" y="37"/>
                    </a:cxn>
                    <a:cxn ang="0">
                      <a:pos x="20" y="40"/>
                    </a:cxn>
                    <a:cxn ang="0">
                      <a:pos x="28" y="42"/>
                    </a:cxn>
                    <a:cxn ang="0">
                      <a:pos x="36" y="44"/>
                    </a:cxn>
                    <a:cxn ang="0">
                      <a:pos x="45" y="45"/>
                    </a:cxn>
                    <a:cxn ang="0">
                      <a:pos x="45" y="45"/>
                    </a:cxn>
                  </a:cxnLst>
                  <a:rect l="0" t="0" r="r" b="b"/>
                  <a:pathLst>
                    <a:path w="90" h="45">
                      <a:moveTo>
                        <a:pt x="45" y="45"/>
                      </a:moveTo>
                      <a:lnTo>
                        <a:pt x="45" y="45"/>
                      </a:lnTo>
                      <a:lnTo>
                        <a:pt x="54" y="44"/>
                      </a:lnTo>
                      <a:lnTo>
                        <a:pt x="63" y="42"/>
                      </a:lnTo>
                      <a:lnTo>
                        <a:pt x="70" y="40"/>
                      </a:lnTo>
                      <a:lnTo>
                        <a:pt x="77" y="37"/>
                      </a:lnTo>
                      <a:lnTo>
                        <a:pt x="82" y="35"/>
                      </a:lnTo>
                      <a:lnTo>
                        <a:pt x="87" y="31"/>
                      </a:lnTo>
                      <a:lnTo>
                        <a:pt x="89" y="26"/>
                      </a:lnTo>
                      <a:lnTo>
                        <a:pt x="90" y="22"/>
                      </a:lnTo>
                      <a:lnTo>
                        <a:pt x="90" y="22"/>
                      </a:lnTo>
                      <a:lnTo>
                        <a:pt x="89" y="17"/>
                      </a:lnTo>
                      <a:lnTo>
                        <a:pt x="87" y="14"/>
                      </a:lnTo>
                      <a:lnTo>
                        <a:pt x="82" y="10"/>
                      </a:lnTo>
                      <a:lnTo>
                        <a:pt x="77" y="6"/>
                      </a:lnTo>
                      <a:lnTo>
                        <a:pt x="70" y="4"/>
                      </a:lnTo>
                      <a:lnTo>
                        <a:pt x="63" y="1"/>
                      </a:lnTo>
                      <a:lnTo>
                        <a:pt x="54" y="0"/>
                      </a:lnTo>
                      <a:lnTo>
                        <a:pt x="45" y="0"/>
                      </a:lnTo>
                      <a:lnTo>
                        <a:pt x="45" y="0"/>
                      </a:lnTo>
                      <a:lnTo>
                        <a:pt x="36" y="0"/>
                      </a:lnTo>
                      <a:lnTo>
                        <a:pt x="28" y="1"/>
                      </a:lnTo>
                      <a:lnTo>
                        <a:pt x="20" y="4"/>
                      </a:lnTo>
                      <a:lnTo>
                        <a:pt x="14" y="6"/>
                      </a:lnTo>
                      <a:lnTo>
                        <a:pt x="8" y="10"/>
                      </a:lnTo>
                      <a:lnTo>
                        <a:pt x="4" y="14"/>
                      </a:lnTo>
                      <a:lnTo>
                        <a:pt x="1" y="17"/>
                      </a:lnTo>
                      <a:lnTo>
                        <a:pt x="0" y="22"/>
                      </a:lnTo>
                      <a:lnTo>
                        <a:pt x="0" y="22"/>
                      </a:lnTo>
                      <a:lnTo>
                        <a:pt x="1" y="26"/>
                      </a:lnTo>
                      <a:lnTo>
                        <a:pt x="4" y="31"/>
                      </a:lnTo>
                      <a:lnTo>
                        <a:pt x="8" y="35"/>
                      </a:lnTo>
                      <a:lnTo>
                        <a:pt x="14" y="37"/>
                      </a:lnTo>
                      <a:lnTo>
                        <a:pt x="20" y="40"/>
                      </a:lnTo>
                      <a:lnTo>
                        <a:pt x="28" y="42"/>
                      </a:lnTo>
                      <a:lnTo>
                        <a:pt x="36" y="44"/>
                      </a:lnTo>
                      <a:lnTo>
                        <a:pt x="45" y="45"/>
                      </a:lnTo>
                      <a:lnTo>
                        <a:pt x="45" y="45"/>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631" name="Freeform 102"/>
                <p:cNvSpPr>
                  <a:spLocks/>
                </p:cNvSpPr>
                <p:nvPr/>
              </p:nvSpPr>
              <p:spPr bwMode="auto">
                <a:xfrm>
                  <a:off x="1049" y="1179"/>
                  <a:ext cx="89" cy="56"/>
                </a:xfrm>
                <a:custGeom>
                  <a:avLst/>
                  <a:gdLst/>
                  <a:ahLst/>
                  <a:cxnLst>
                    <a:cxn ang="0">
                      <a:pos x="269" y="0"/>
                    </a:cxn>
                    <a:cxn ang="0">
                      <a:pos x="197" y="23"/>
                    </a:cxn>
                    <a:cxn ang="0">
                      <a:pos x="94" y="71"/>
                    </a:cxn>
                    <a:cxn ang="0">
                      <a:pos x="8" y="95"/>
                    </a:cxn>
                    <a:cxn ang="0">
                      <a:pos x="0" y="150"/>
                    </a:cxn>
                    <a:cxn ang="0">
                      <a:pos x="118" y="167"/>
                    </a:cxn>
                    <a:cxn ang="0">
                      <a:pos x="197" y="87"/>
                    </a:cxn>
                    <a:cxn ang="0">
                      <a:pos x="269" y="87"/>
                    </a:cxn>
                    <a:cxn ang="0">
                      <a:pos x="269" y="0"/>
                    </a:cxn>
                  </a:cxnLst>
                  <a:rect l="0" t="0" r="r" b="b"/>
                  <a:pathLst>
                    <a:path w="269" h="167">
                      <a:moveTo>
                        <a:pt x="269" y="0"/>
                      </a:moveTo>
                      <a:lnTo>
                        <a:pt x="197" y="23"/>
                      </a:lnTo>
                      <a:lnTo>
                        <a:pt x="94" y="71"/>
                      </a:lnTo>
                      <a:lnTo>
                        <a:pt x="8" y="95"/>
                      </a:lnTo>
                      <a:lnTo>
                        <a:pt x="0" y="150"/>
                      </a:lnTo>
                      <a:lnTo>
                        <a:pt x="118" y="167"/>
                      </a:lnTo>
                      <a:lnTo>
                        <a:pt x="197" y="87"/>
                      </a:lnTo>
                      <a:lnTo>
                        <a:pt x="269" y="87"/>
                      </a:lnTo>
                      <a:lnTo>
                        <a:pt x="269" y="0"/>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632" name="Freeform 103"/>
                <p:cNvSpPr>
                  <a:spLocks/>
                </p:cNvSpPr>
                <p:nvPr/>
              </p:nvSpPr>
              <p:spPr bwMode="auto">
                <a:xfrm>
                  <a:off x="1104" y="1230"/>
                  <a:ext cx="15" cy="27"/>
                </a:xfrm>
                <a:custGeom>
                  <a:avLst/>
                  <a:gdLst/>
                  <a:ahLst/>
                  <a:cxnLst>
                    <a:cxn ang="0">
                      <a:pos x="23" y="79"/>
                    </a:cxn>
                    <a:cxn ang="0">
                      <a:pos x="23" y="79"/>
                    </a:cxn>
                    <a:cxn ang="0">
                      <a:pos x="18" y="78"/>
                    </a:cxn>
                    <a:cxn ang="0">
                      <a:pos x="14" y="75"/>
                    </a:cxn>
                    <a:cxn ang="0">
                      <a:pos x="10" y="72"/>
                    </a:cxn>
                    <a:cxn ang="0">
                      <a:pos x="6" y="68"/>
                    </a:cxn>
                    <a:cxn ang="0">
                      <a:pos x="4" y="62"/>
                    </a:cxn>
                    <a:cxn ang="0">
                      <a:pos x="1" y="55"/>
                    </a:cxn>
                    <a:cxn ang="0">
                      <a:pos x="0" y="48"/>
                    </a:cxn>
                    <a:cxn ang="0">
                      <a:pos x="0" y="40"/>
                    </a:cxn>
                    <a:cxn ang="0">
                      <a:pos x="0" y="40"/>
                    </a:cxn>
                    <a:cxn ang="0">
                      <a:pos x="0" y="31"/>
                    </a:cxn>
                    <a:cxn ang="0">
                      <a:pos x="1" y="24"/>
                    </a:cxn>
                    <a:cxn ang="0">
                      <a:pos x="4" y="18"/>
                    </a:cxn>
                    <a:cxn ang="0">
                      <a:pos x="6" y="13"/>
                    </a:cxn>
                    <a:cxn ang="0">
                      <a:pos x="10" y="8"/>
                    </a:cxn>
                    <a:cxn ang="0">
                      <a:pos x="14" y="4"/>
                    </a:cxn>
                    <a:cxn ang="0">
                      <a:pos x="18" y="1"/>
                    </a:cxn>
                    <a:cxn ang="0">
                      <a:pos x="23" y="0"/>
                    </a:cxn>
                    <a:cxn ang="0">
                      <a:pos x="23" y="0"/>
                    </a:cxn>
                    <a:cxn ang="0">
                      <a:pos x="26" y="1"/>
                    </a:cxn>
                    <a:cxn ang="0">
                      <a:pos x="32" y="4"/>
                    </a:cxn>
                    <a:cxn ang="0">
                      <a:pos x="35" y="8"/>
                    </a:cxn>
                    <a:cxn ang="0">
                      <a:pos x="38" y="13"/>
                    </a:cxn>
                    <a:cxn ang="0">
                      <a:pos x="40" y="18"/>
                    </a:cxn>
                    <a:cxn ang="0">
                      <a:pos x="43" y="24"/>
                    </a:cxn>
                    <a:cxn ang="0">
                      <a:pos x="44" y="31"/>
                    </a:cxn>
                    <a:cxn ang="0">
                      <a:pos x="44" y="40"/>
                    </a:cxn>
                    <a:cxn ang="0">
                      <a:pos x="44" y="40"/>
                    </a:cxn>
                    <a:cxn ang="0">
                      <a:pos x="44" y="48"/>
                    </a:cxn>
                    <a:cxn ang="0">
                      <a:pos x="43" y="55"/>
                    </a:cxn>
                    <a:cxn ang="0">
                      <a:pos x="40" y="62"/>
                    </a:cxn>
                    <a:cxn ang="0">
                      <a:pos x="38" y="68"/>
                    </a:cxn>
                    <a:cxn ang="0">
                      <a:pos x="35" y="72"/>
                    </a:cxn>
                    <a:cxn ang="0">
                      <a:pos x="32" y="75"/>
                    </a:cxn>
                    <a:cxn ang="0">
                      <a:pos x="26" y="78"/>
                    </a:cxn>
                    <a:cxn ang="0">
                      <a:pos x="23" y="79"/>
                    </a:cxn>
                    <a:cxn ang="0">
                      <a:pos x="23" y="79"/>
                    </a:cxn>
                  </a:cxnLst>
                  <a:rect l="0" t="0" r="r" b="b"/>
                  <a:pathLst>
                    <a:path w="44" h="79">
                      <a:moveTo>
                        <a:pt x="23" y="79"/>
                      </a:moveTo>
                      <a:lnTo>
                        <a:pt x="23" y="79"/>
                      </a:lnTo>
                      <a:lnTo>
                        <a:pt x="18" y="78"/>
                      </a:lnTo>
                      <a:lnTo>
                        <a:pt x="14" y="75"/>
                      </a:lnTo>
                      <a:lnTo>
                        <a:pt x="10" y="72"/>
                      </a:lnTo>
                      <a:lnTo>
                        <a:pt x="6" y="68"/>
                      </a:lnTo>
                      <a:lnTo>
                        <a:pt x="4" y="62"/>
                      </a:lnTo>
                      <a:lnTo>
                        <a:pt x="1" y="55"/>
                      </a:lnTo>
                      <a:lnTo>
                        <a:pt x="0" y="48"/>
                      </a:lnTo>
                      <a:lnTo>
                        <a:pt x="0" y="40"/>
                      </a:lnTo>
                      <a:lnTo>
                        <a:pt x="0" y="40"/>
                      </a:lnTo>
                      <a:lnTo>
                        <a:pt x="0" y="31"/>
                      </a:lnTo>
                      <a:lnTo>
                        <a:pt x="1" y="24"/>
                      </a:lnTo>
                      <a:lnTo>
                        <a:pt x="4" y="18"/>
                      </a:lnTo>
                      <a:lnTo>
                        <a:pt x="6" y="13"/>
                      </a:lnTo>
                      <a:lnTo>
                        <a:pt x="10" y="8"/>
                      </a:lnTo>
                      <a:lnTo>
                        <a:pt x="14" y="4"/>
                      </a:lnTo>
                      <a:lnTo>
                        <a:pt x="18" y="1"/>
                      </a:lnTo>
                      <a:lnTo>
                        <a:pt x="23" y="0"/>
                      </a:lnTo>
                      <a:lnTo>
                        <a:pt x="23" y="0"/>
                      </a:lnTo>
                      <a:lnTo>
                        <a:pt x="26" y="1"/>
                      </a:lnTo>
                      <a:lnTo>
                        <a:pt x="32" y="4"/>
                      </a:lnTo>
                      <a:lnTo>
                        <a:pt x="35" y="8"/>
                      </a:lnTo>
                      <a:lnTo>
                        <a:pt x="38" y="13"/>
                      </a:lnTo>
                      <a:lnTo>
                        <a:pt x="40" y="18"/>
                      </a:lnTo>
                      <a:lnTo>
                        <a:pt x="43" y="24"/>
                      </a:lnTo>
                      <a:lnTo>
                        <a:pt x="44" y="31"/>
                      </a:lnTo>
                      <a:lnTo>
                        <a:pt x="44" y="40"/>
                      </a:lnTo>
                      <a:lnTo>
                        <a:pt x="44" y="40"/>
                      </a:lnTo>
                      <a:lnTo>
                        <a:pt x="44" y="48"/>
                      </a:lnTo>
                      <a:lnTo>
                        <a:pt x="43" y="55"/>
                      </a:lnTo>
                      <a:lnTo>
                        <a:pt x="40" y="62"/>
                      </a:lnTo>
                      <a:lnTo>
                        <a:pt x="38" y="68"/>
                      </a:lnTo>
                      <a:lnTo>
                        <a:pt x="35" y="72"/>
                      </a:lnTo>
                      <a:lnTo>
                        <a:pt x="32" y="75"/>
                      </a:lnTo>
                      <a:lnTo>
                        <a:pt x="26" y="78"/>
                      </a:lnTo>
                      <a:lnTo>
                        <a:pt x="23" y="79"/>
                      </a:lnTo>
                      <a:lnTo>
                        <a:pt x="23" y="79"/>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633" name="Freeform 104"/>
                <p:cNvSpPr>
                  <a:spLocks/>
                </p:cNvSpPr>
                <p:nvPr/>
              </p:nvSpPr>
              <p:spPr bwMode="auto">
                <a:xfrm>
                  <a:off x="1135" y="1205"/>
                  <a:ext cx="138" cy="66"/>
                </a:xfrm>
                <a:custGeom>
                  <a:avLst/>
                  <a:gdLst/>
                  <a:ahLst/>
                  <a:cxnLst>
                    <a:cxn ang="0">
                      <a:pos x="143" y="64"/>
                    </a:cxn>
                    <a:cxn ang="0">
                      <a:pos x="103" y="103"/>
                    </a:cxn>
                    <a:cxn ang="0">
                      <a:pos x="16" y="103"/>
                    </a:cxn>
                    <a:cxn ang="0">
                      <a:pos x="0" y="174"/>
                    </a:cxn>
                    <a:cxn ang="0">
                      <a:pos x="95" y="198"/>
                    </a:cxn>
                    <a:cxn ang="0">
                      <a:pos x="175" y="182"/>
                    </a:cxn>
                    <a:cxn ang="0">
                      <a:pos x="245" y="158"/>
                    </a:cxn>
                    <a:cxn ang="0">
                      <a:pos x="333" y="143"/>
                    </a:cxn>
                    <a:cxn ang="0">
                      <a:pos x="412" y="165"/>
                    </a:cxn>
                    <a:cxn ang="0">
                      <a:pos x="372" y="79"/>
                    </a:cxn>
                    <a:cxn ang="0">
                      <a:pos x="285" y="55"/>
                    </a:cxn>
                    <a:cxn ang="0">
                      <a:pos x="269" y="0"/>
                    </a:cxn>
                    <a:cxn ang="0">
                      <a:pos x="198" y="8"/>
                    </a:cxn>
                    <a:cxn ang="0">
                      <a:pos x="190" y="55"/>
                    </a:cxn>
                    <a:cxn ang="0">
                      <a:pos x="143" y="64"/>
                    </a:cxn>
                  </a:cxnLst>
                  <a:rect l="0" t="0" r="r" b="b"/>
                  <a:pathLst>
                    <a:path w="412" h="198">
                      <a:moveTo>
                        <a:pt x="143" y="64"/>
                      </a:moveTo>
                      <a:lnTo>
                        <a:pt x="103" y="103"/>
                      </a:lnTo>
                      <a:lnTo>
                        <a:pt x="16" y="103"/>
                      </a:lnTo>
                      <a:lnTo>
                        <a:pt x="0" y="174"/>
                      </a:lnTo>
                      <a:lnTo>
                        <a:pt x="95" y="198"/>
                      </a:lnTo>
                      <a:lnTo>
                        <a:pt x="175" y="182"/>
                      </a:lnTo>
                      <a:lnTo>
                        <a:pt x="245" y="158"/>
                      </a:lnTo>
                      <a:lnTo>
                        <a:pt x="333" y="143"/>
                      </a:lnTo>
                      <a:lnTo>
                        <a:pt x="412" y="165"/>
                      </a:lnTo>
                      <a:lnTo>
                        <a:pt x="372" y="79"/>
                      </a:lnTo>
                      <a:lnTo>
                        <a:pt x="285" y="55"/>
                      </a:lnTo>
                      <a:lnTo>
                        <a:pt x="269" y="0"/>
                      </a:lnTo>
                      <a:lnTo>
                        <a:pt x="198" y="8"/>
                      </a:lnTo>
                      <a:lnTo>
                        <a:pt x="190" y="55"/>
                      </a:lnTo>
                      <a:lnTo>
                        <a:pt x="143" y="64"/>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634" name="Freeform 105"/>
                <p:cNvSpPr>
                  <a:spLocks/>
                </p:cNvSpPr>
                <p:nvPr/>
              </p:nvSpPr>
              <p:spPr bwMode="auto">
                <a:xfrm>
                  <a:off x="1180" y="1168"/>
                  <a:ext cx="42" cy="32"/>
                </a:xfrm>
                <a:custGeom>
                  <a:avLst/>
                  <a:gdLst/>
                  <a:ahLst/>
                  <a:cxnLst>
                    <a:cxn ang="0">
                      <a:pos x="79" y="8"/>
                    </a:cxn>
                    <a:cxn ang="0">
                      <a:pos x="24" y="8"/>
                    </a:cxn>
                    <a:cxn ang="0">
                      <a:pos x="0" y="55"/>
                    </a:cxn>
                    <a:cxn ang="0">
                      <a:pos x="0" y="96"/>
                    </a:cxn>
                    <a:cxn ang="0">
                      <a:pos x="56" y="64"/>
                    </a:cxn>
                    <a:cxn ang="0">
                      <a:pos x="120" y="48"/>
                    </a:cxn>
                    <a:cxn ang="0">
                      <a:pos x="127" y="0"/>
                    </a:cxn>
                    <a:cxn ang="0">
                      <a:pos x="79" y="8"/>
                    </a:cxn>
                  </a:cxnLst>
                  <a:rect l="0" t="0" r="r" b="b"/>
                  <a:pathLst>
                    <a:path w="127" h="96">
                      <a:moveTo>
                        <a:pt x="79" y="8"/>
                      </a:moveTo>
                      <a:lnTo>
                        <a:pt x="24" y="8"/>
                      </a:lnTo>
                      <a:lnTo>
                        <a:pt x="0" y="55"/>
                      </a:lnTo>
                      <a:lnTo>
                        <a:pt x="0" y="96"/>
                      </a:lnTo>
                      <a:lnTo>
                        <a:pt x="56" y="64"/>
                      </a:lnTo>
                      <a:lnTo>
                        <a:pt x="120" y="48"/>
                      </a:lnTo>
                      <a:lnTo>
                        <a:pt x="127" y="0"/>
                      </a:lnTo>
                      <a:lnTo>
                        <a:pt x="79" y="8"/>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635" name="Freeform 106"/>
                <p:cNvSpPr>
                  <a:spLocks/>
                </p:cNvSpPr>
                <p:nvPr/>
              </p:nvSpPr>
              <p:spPr bwMode="auto">
                <a:xfrm>
                  <a:off x="1178" y="1132"/>
                  <a:ext cx="52" cy="26"/>
                </a:xfrm>
                <a:custGeom>
                  <a:avLst/>
                  <a:gdLst/>
                  <a:ahLst/>
                  <a:cxnLst>
                    <a:cxn ang="0">
                      <a:pos x="39" y="24"/>
                    </a:cxn>
                    <a:cxn ang="0">
                      <a:pos x="79" y="0"/>
                    </a:cxn>
                    <a:cxn ang="0">
                      <a:pos x="134" y="7"/>
                    </a:cxn>
                    <a:cxn ang="0">
                      <a:pos x="158" y="47"/>
                    </a:cxn>
                    <a:cxn ang="0">
                      <a:pos x="86" y="71"/>
                    </a:cxn>
                    <a:cxn ang="0">
                      <a:pos x="0" y="79"/>
                    </a:cxn>
                    <a:cxn ang="0">
                      <a:pos x="39" y="24"/>
                    </a:cxn>
                  </a:cxnLst>
                  <a:rect l="0" t="0" r="r" b="b"/>
                  <a:pathLst>
                    <a:path w="158" h="79">
                      <a:moveTo>
                        <a:pt x="39" y="24"/>
                      </a:moveTo>
                      <a:lnTo>
                        <a:pt x="79" y="0"/>
                      </a:lnTo>
                      <a:lnTo>
                        <a:pt x="134" y="7"/>
                      </a:lnTo>
                      <a:lnTo>
                        <a:pt x="158" y="47"/>
                      </a:lnTo>
                      <a:lnTo>
                        <a:pt x="86" y="71"/>
                      </a:lnTo>
                      <a:lnTo>
                        <a:pt x="0" y="79"/>
                      </a:lnTo>
                      <a:lnTo>
                        <a:pt x="39" y="24"/>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636" name="Freeform 107"/>
                <p:cNvSpPr>
                  <a:spLocks/>
                </p:cNvSpPr>
                <p:nvPr/>
              </p:nvSpPr>
              <p:spPr bwMode="auto">
                <a:xfrm>
                  <a:off x="1280" y="1132"/>
                  <a:ext cx="71" cy="47"/>
                </a:xfrm>
                <a:custGeom>
                  <a:avLst/>
                  <a:gdLst/>
                  <a:ahLst/>
                  <a:cxnLst>
                    <a:cxn ang="0">
                      <a:pos x="41" y="0"/>
                    </a:cxn>
                    <a:cxn ang="0">
                      <a:pos x="96" y="7"/>
                    </a:cxn>
                    <a:cxn ang="0">
                      <a:pos x="151" y="24"/>
                    </a:cxn>
                    <a:cxn ang="0">
                      <a:pos x="199" y="79"/>
                    </a:cxn>
                    <a:cxn ang="0">
                      <a:pos x="214" y="127"/>
                    </a:cxn>
                    <a:cxn ang="0">
                      <a:pos x="120" y="142"/>
                    </a:cxn>
                    <a:cxn ang="0">
                      <a:pos x="96" y="95"/>
                    </a:cxn>
                    <a:cxn ang="0">
                      <a:pos x="41" y="86"/>
                    </a:cxn>
                    <a:cxn ang="0">
                      <a:pos x="0" y="31"/>
                    </a:cxn>
                    <a:cxn ang="0">
                      <a:pos x="41" y="0"/>
                    </a:cxn>
                  </a:cxnLst>
                  <a:rect l="0" t="0" r="r" b="b"/>
                  <a:pathLst>
                    <a:path w="214" h="142">
                      <a:moveTo>
                        <a:pt x="41" y="0"/>
                      </a:moveTo>
                      <a:lnTo>
                        <a:pt x="96" y="7"/>
                      </a:lnTo>
                      <a:lnTo>
                        <a:pt x="151" y="24"/>
                      </a:lnTo>
                      <a:lnTo>
                        <a:pt x="199" y="79"/>
                      </a:lnTo>
                      <a:lnTo>
                        <a:pt x="214" y="127"/>
                      </a:lnTo>
                      <a:lnTo>
                        <a:pt x="120" y="142"/>
                      </a:lnTo>
                      <a:lnTo>
                        <a:pt x="96" y="95"/>
                      </a:lnTo>
                      <a:lnTo>
                        <a:pt x="41" y="86"/>
                      </a:lnTo>
                      <a:lnTo>
                        <a:pt x="0" y="31"/>
                      </a:lnTo>
                      <a:lnTo>
                        <a:pt x="41" y="0"/>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637" name="Freeform 108"/>
                <p:cNvSpPr>
                  <a:spLocks/>
                </p:cNvSpPr>
                <p:nvPr/>
              </p:nvSpPr>
              <p:spPr bwMode="auto">
                <a:xfrm>
                  <a:off x="1280" y="1279"/>
                  <a:ext cx="69" cy="71"/>
                </a:xfrm>
                <a:custGeom>
                  <a:avLst/>
                  <a:gdLst/>
                  <a:ahLst/>
                  <a:cxnLst>
                    <a:cxn ang="0">
                      <a:pos x="72" y="15"/>
                    </a:cxn>
                    <a:cxn ang="0">
                      <a:pos x="88" y="63"/>
                    </a:cxn>
                    <a:cxn ang="0">
                      <a:pos x="80" y="118"/>
                    </a:cxn>
                    <a:cxn ang="0">
                      <a:pos x="9" y="78"/>
                    </a:cxn>
                    <a:cxn ang="0">
                      <a:pos x="0" y="126"/>
                    </a:cxn>
                    <a:cxn ang="0">
                      <a:pos x="64" y="166"/>
                    </a:cxn>
                    <a:cxn ang="0">
                      <a:pos x="96" y="205"/>
                    </a:cxn>
                    <a:cxn ang="0">
                      <a:pos x="167" y="212"/>
                    </a:cxn>
                    <a:cxn ang="0">
                      <a:pos x="206" y="142"/>
                    </a:cxn>
                    <a:cxn ang="0">
                      <a:pos x="182" y="87"/>
                    </a:cxn>
                    <a:cxn ang="0">
                      <a:pos x="191" y="0"/>
                    </a:cxn>
                    <a:cxn ang="0">
                      <a:pos x="72" y="15"/>
                    </a:cxn>
                  </a:cxnLst>
                  <a:rect l="0" t="0" r="r" b="b"/>
                  <a:pathLst>
                    <a:path w="206" h="212">
                      <a:moveTo>
                        <a:pt x="72" y="15"/>
                      </a:moveTo>
                      <a:lnTo>
                        <a:pt x="88" y="63"/>
                      </a:lnTo>
                      <a:lnTo>
                        <a:pt x="80" y="118"/>
                      </a:lnTo>
                      <a:lnTo>
                        <a:pt x="9" y="78"/>
                      </a:lnTo>
                      <a:lnTo>
                        <a:pt x="0" y="126"/>
                      </a:lnTo>
                      <a:lnTo>
                        <a:pt x="64" y="166"/>
                      </a:lnTo>
                      <a:lnTo>
                        <a:pt x="96" y="205"/>
                      </a:lnTo>
                      <a:lnTo>
                        <a:pt x="167" y="212"/>
                      </a:lnTo>
                      <a:lnTo>
                        <a:pt x="206" y="142"/>
                      </a:lnTo>
                      <a:lnTo>
                        <a:pt x="182" y="87"/>
                      </a:lnTo>
                      <a:lnTo>
                        <a:pt x="191" y="0"/>
                      </a:lnTo>
                      <a:lnTo>
                        <a:pt x="72" y="15"/>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638" name="Freeform 109"/>
                <p:cNvSpPr>
                  <a:spLocks/>
                </p:cNvSpPr>
                <p:nvPr/>
              </p:nvSpPr>
              <p:spPr bwMode="auto">
                <a:xfrm>
                  <a:off x="1296" y="1384"/>
                  <a:ext cx="42" cy="32"/>
                </a:xfrm>
                <a:custGeom>
                  <a:avLst/>
                  <a:gdLst/>
                  <a:ahLst/>
                  <a:cxnLst>
                    <a:cxn ang="0">
                      <a:pos x="64" y="0"/>
                    </a:cxn>
                    <a:cxn ang="0">
                      <a:pos x="16" y="33"/>
                    </a:cxn>
                    <a:cxn ang="0">
                      <a:pos x="0" y="88"/>
                    </a:cxn>
                    <a:cxn ang="0">
                      <a:pos x="79" y="96"/>
                    </a:cxn>
                    <a:cxn ang="0">
                      <a:pos x="127" y="64"/>
                    </a:cxn>
                    <a:cxn ang="0">
                      <a:pos x="64" y="0"/>
                    </a:cxn>
                  </a:cxnLst>
                  <a:rect l="0" t="0" r="r" b="b"/>
                  <a:pathLst>
                    <a:path w="127" h="96">
                      <a:moveTo>
                        <a:pt x="64" y="0"/>
                      </a:moveTo>
                      <a:lnTo>
                        <a:pt x="16" y="33"/>
                      </a:lnTo>
                      <a:lnTo>
                        <a:pt x="0" y="88"/>
                      </a:lnTo>
                      <a:lnTo>
                        <a:pt x="79" y="96"/>
                      </a:lnTo>
                      <a:lnTo>
                        <a:pt x="127" y="64"/>
                      </a:lnTo>
                      <a:lnTo>
                        <a:pt x="64" y="0"/>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639" name="Freeform 110"/>
                <p:cNvSpPr>
                  <a:spLocks/>
                </p:cNvSpPr>
                <p:nvPr/>
              </p:nvSpPr>
              <p:spPr bwMode="auto">
                <a:xfrm>
                  <a:off x="1370" y="1276"/>
                  <a:ext cx="71" cy="56"/>
                </a:xfrm>
                <a:custGeom>
                  <a:avLst/>
                  <a:gdLst/>
                  <a:ahLst/>
                  <a:cxnLst>
                    <a:cxn ang="0">
                      <a:pos x="0" y="166"/>
                    </a:cxn>
                    <a:cxn ang="0">
                      <a:pos x="8" y="96"/>
                    </a:cxn>
                    <a:cxn ang="0">
                      <a:pos x="32" y="32"/>
                    </a:cxn>
                    <a:cxn ang="0">
                      <a:pos x="102" y="0"/>
                    </a:cxn>
                    <a:cxn ang="0">
                      <a:pos x="166" y="9"/>
                    </a:cxn>
                    <a:cxn ang="0">
                      <a:pos x="214" y="24"/>
                    </a:cxn>
                    <a:cxn ang="0">
                      <a:pos x="174" y="72"/>
                    </a:cxn>
                    <a:cxn ang="0">
                      <a:pos x="111" y="119"/>
                    </a:cxn>
                    <a:cxn ang="0">
                      <a:pos x="63" y="119"/>
                    </a:cxn>
                    <a:cxn ang="0">
                      <a:pos x="47" y="166"/>
                    </a:cxn>
                    <a:cxn ang="0">
                      <a:pos x="0" y="166"/>
                    </a:cxn>
                  </a:cxnLst>
                  <a:rect l="0" t="0" r="r" b="b"/>
                  <a:pathLst>
                    <a:path w="214" h="166">
                      <a:moveTo>
                        <a:pt x="0" y="166"/>
                      </a:moveTo>
                      <a:lnTo>
                        <a:pt x="8" y="96"/>
                      </a:lnTo>
                      <a:lnTo>
                        <a:pt x="32" y="32"/>
                      </a:lnTo>
                      <a:lnTo>
                        <a:pt x="102" y="0"/>
                      </a:lnTo>
                      <a:lnTo>
                        <a:pt x="166" y="9"/>
                      </a:lnTo>
                      <a:lnTo>
                        <a:pt x="214" y="24"/>
                      </a:lnTo>
                      <a:lnTo>
                        <a:pt x="174" y="72"/>
                      </a:lnTo>
                      <a:lnTo>
                        <a:pt x="111" y="119"/>
                      </a:lnTo>
                      <a:lnTo>
                        <a:pt x="63" y="119"/>
                      </a:lnTo>
                      <a:lnTo>
                        <a:pt x="47" y="166"/>
                      </a:lnTo>
                      <a:lnTo>
                        <a:pt x="0" y="166"/>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640" name="Freeform 111"/>
                <p:cNvSpPr>
                  <a:spLocks/>
                </p:cNvSpPr>
                <p:nvPr/>
              </p:nvSpPr>
              <p:spPr bwMode="auto">
                <a:xfrm>
                  <a:off x="1446" y="1282"/>
                  <a:ext cx="340" cy="305"/>
                </a:xfrm>
                <a:custGeom>
                  <a:avLst/>
                  <a:gdLst/>
                  <a:ahLst/>
                  <a:cxnLst>
                    <a:cxn ang="0">
                      <a:pos x="151" y="0"/>
                    </a:cxn>
                    <a:cxn ang="0">
                      <a:pos x="55" y="32"/>
                    </a:cxn>
                    <a:cxn ang="0">
                      <a:pos x="0" y="127"/>
                    </a:cxn>
                    <a:cxn ang="0">
                      <a:pos x="7" y="214"/>
                    </a:cxn>
                    <a:cxn ang="0">
                      <a:pos x="79" y="245"/>
                    </a:cxn>
                    <a:cxn ang="0">
                      <a:pos x="48" y="277"/>
                    </a:cxn>
                    <a:cxn ang="0">
                      <a:pos x="63" y="308"/>
                    </a:cxn>
                    <a:cxn ang="0">
                      <a:pos x="213" y="284"/>
                    </a:cxn>
                    <a:cxn ang="0">
                      <a:pos x="309" y="332"/>
                    </a:cxn>
                    <a:cxn ang="0">
                      <a:pos x="379" y="284"/>
                    </a:cxn>
                    <a:cxn ang="0">
                      <a:pos x="466" y="363"/>
                    </a:cxn>
                    <a:cxn ang="0">
                      <a:pos x="458" y="419"/>
                    </a:cxn>
                    <a:cxn ang="0">
                      <a:pos x="537" y="419"/>
                    </a:cxn>
                    <a:cxn ang="0">
                      <a:pos x="585" y="459"/>
                    </a:cxn>
                    <a:cxn ang="0">
                      <a:pos x="592" y="545"/>
                    </a:cxn>
                    <a:cxn ang="0">
                      <a:pos x="506" y="641"/>
                    </a:cxn>
                    <a:cxn ang="0">
                      <a:pos x="364" y="672"/>
                    </a:cxn>
                    <a:cxn ang="0">
                      <a:pos x="331" y="720"/>
                    </a:cxn>
                    <a:cxn ang="0">
                      <a:pos x="388" y="775"/>
                    </a:cxn>
                    <a:cxn ang="0">
                      <a:pos x="506" y="744"/>
                    </a:cxn>
                    <a:cxn ang="0">
                      <a:pos x="624" y="838"/>
                    </a:cxn>
                    <a:cxn ang="0">
                      <a:pos x="782" y="917"/>
                    </a:cxn>
                    <a:cxn ang="0">
                      <a:pos x="727" y="790"/>
                    </a:cxn>
                    <a:cxn ang="0">
                      <a:pos x="837" y="862"/>
                    </a:cxn>
                    <a:cxn ang="0">
                      <a:pos x="870" y="783"/>
                    </a:cxn>
                    <a:cxn ang="0">
                      <a:pos x="846" y="687"/>
                    </a:cxn>
                    <a:cxn ang="0">
                      <a:pos x="767" y="672"/>
                    </a:cxn>
                    <a:cxn ang="0">
                      <a:pos x="774" y="577"/>
                    </a:cxn>
                    <a:cxn ang="0">
                      <a:pos x="813" y="569"/>
                    </a:cxn>
                    <a:cxn ang="0">
                      <a:pos x="940" y="696"/>
                    </a:cxn>
                    <a:cxn ang="0">
                      <a:pos x="988" y="617"/>
                    </a:cxn>
                    <a:cxn ang="0">
                      <a:pos x="1019" y="562"/>
                    </a:cxn>
                    <a:cxn ang="0">
                      <a:pos x="940" y="507"/>
                    </a:cxn>
                    <a:cxn ang="0">
                      <a:pos x="854" y="483"/>
                    </a:cxn>
                    <a:cxn ang="0">
                      <a:pos x="791" y="396"/>
                    </a:cxn>
                    <a:cxn ang="0">
                      <a:pos x="837" y="341"/>
                    </a:cxn>
                    <a:cxn ang="0">
                      <a:pos x="798" y="269"/>
                    </a:cxn>
                    <a:cxn ang="0">
                      <a:pos x="672" y="214"/>
                    </a:cxn>
                    <a:cxn ang="0">
                      <a:pos x="592" y="174"/>
                    </a:cxn>
                    <a:cxn ang="0">
                      <a:pos x="530" y="71"/>
                    </a:cxn>
                    <a:cxn ang="0">
                      <a:pos x="371" y="87"/>
                    </a:cxn>
                    <a:cxn ang="0">
                      <a:pos x="324" y="150"/>
                    </a:cxn>
                    <a:cxn ang="0">
                      <a:pos x="348" y="8"/>
                    </a:cxn>
                    <a:cxn ang="0">
                      <a:pos x="237" y="0"/>
                    </a:cxn>
                    <a:cxn ang="0">
                      <a:pos x="182" y="71"/>
                    </a:cxn>
                    <a:cxn ang="0">
                      <a:pos x="174" y="127"/>
                    </a:cxn>
                    <a:cxn ang="0">
                      <a:pos x="119" y="119"/>
                    </a:cxn>
                    <a:cxn ang="0">
                      <a:pos x="151" y="0"/>
                    </a:cxn>
                  </a:cxnLst>
                  <a:rect l="0" t="0" r="r" b="b"/>
                  <a:pathLst>
                    <a:path w="1019" h="917">
                      <a:moveTo>
                        <a:pt x="151" y="0"/>
                      </a:moveTo>
                      <a:lnTo>
                        <a:pt x="55" y="32"/>
                      </a:lnTo>
                      <a:lnTo>
                        <a:pt x="0" y="127"/>
                      </a:lnTo>
                      <a:lnTo>
                        <a:pt x="7" y="214"/>
                      </a:lnTo>
                      <a:lnTo>
                        <a:pt x="79" y="245"/>
                      </a:lnTo>
                      <a:lnTo>
                        <a:pt x="48" y="277"/>
                      </a:lnTo>
                      <a:lnTo>
                        <a:pt x="63" y="308"/>
                      </a:lnTo>
                      <a:lnTo>
                        <a:pt x="213" y="284"/>
                      </a:lnTo>
                      <a:lnTo>
                        <a:pt x="309" y="332"/>
                      </a:lnTo>
                      <a:lnTo>
                        <a:pt x="379" y="284"/>
                      </a:lnTo>
                      <a:lnTo>
                        <a:pt x="466" y="363"/>
                      </a:lnTo>
                      <a:lnTo>
                        <a:pt x="458" y="419"/>
                      </a:lnTo>
                      <a:lnTo>
                        <a:pt x="537" y="419"/>
                      </a:lnTo>
                      <a:lnTo>
                        <a:pt x="585" y="459"/>
                      </a:lnTo>
                      <a:lnTo>
                        <a:pt x="592" y="545"/>
                      </a:lnTo>
                      <a:lnTo>
                        <a:pt x="506" y="641"/>
                      </a:lnTo>
                      <a:lnTo>
                        <a:pt x="364" y="672"/>
                      </a:lnTo>
                      <a:lnTo>
                        <a:pt x="331" y="720"/>
                      </a:lnTo>
                      <a:lnTo>
                        <a:pt x="388" y="775"/>
                      </a:lnTo>
                      <a:lnTo>
                        <a:pt x="506" y="744"/>
                      </a:lnTo>
                      <a:lnTo>
                        <a:pt x="624" y="838"/>
                      </a:lnTo>
                      <a:lnTo>
                        <a:pt x="782" y="917"/>
                      </a:lnTo>
                      <a:lnTo>
                        <a:pt x="727" y="790"/>
                      </a:lnTo>
                      <a:lnTo>
                        <a:pt x="837" y="862"/>
                      </a:lnTo>
                      <a:lnTo>
                        <a:pt x="870" y="783"/>
                      </a:lnTo>
                      <a:lnTo>
                        <a:pt x="846" y="687"/>
                      </a:lnTo>
                      <a:lnTo>
                        <a:pt x="767" y="672"/>
                      </a:lnTo>
                      <a:lnTo>
                        <a:pt x="774" y="577"/>
                      </a:lnTo>
                      <a:lnTo>
                        <a:pt x="813" y="569"/>
                      </a:lnTo>
                      <a:lnTo>
                        <a:pt x="940" y="696"/>
                      </a:lnTo>
                      <a:lnTo>
                        <a:pt x="988" y="617"/>
                      </a:lnTo>
                      <a:lnTo>
                        <a:pt x="1019" y="562"/>
                      </a:lnTo>
                      <a:lnTo>
                        <a:pt x="940" y="507"/>
                      </a:lnTo>
                      <a:lnTo>
                        <a:pt x="854" y="483"/>
                      </a:lnTo>
                      <a:lnTo>
                        <a:pt x="791" y="396"/>
                      </a:lnTo>
                      <a:lnTo>
                        <a:pt x="837" y="341"/>
                      </a:lnTo>
                      <a:lnTo>
                        <a:pt x="798" y="269"/>
                      </a:lnTo>
                      <a:lnTo>
                        <a:pt x="672" y="214"/>
                      </a:lnTo>
                      <a:lnTo>
                        <a:pt x="592" y="174"/>
                      </a:lnTo>
                      <a:lnTo>
                        <a:pt x="530" y="71"/>
                      </a:lnTo>
                      <a:lnTo>
                        <a:pt x="371" y="87"/>
                      </a:lnTo>
                      <a:lnTo>
                        <a:pt x="324" y="150"/>
                      </a:lnTo>
                      <a:lnTo>
                        <a:pt x="348" y="8"/>
                      </a:lnTo>
                      <a:lnTo>
                        <a:pt x="237" y="0"/>
                      </a:lnTo>
                      <a:lnTo>
                        <a:pt x="182" y="71"/>
                      </a:lnTo>
                      <a:lnTo>
                        <a:pt x="174" y="127"/>
                      </a:lnTo>
                      <a:lnTo>
                        <a:pt x="119" y="119"/>
                      </a:lnTo>
                      <a:lnTo>
                        <a:pt x="151" y="0"/>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641" name="Freeform 112"/>
                <p:cNvSpPr>
                  <a:spLocks/>
                </p:cNvSpPr>
                <p:nvPr/>
              </p:nvSpPr>
              <p:spPr bwMode="auto">
                <a:xfrm>
                  <a:off x="1574" y="1441"/>
                  <a:ext cx="26" cy="31"/>
                </a:xfrm>
                <a:custGeom>
                  <a:avLst/>
                  <a:gdLst/>
                  <a:ahLst/>
                  <a:cxnLst>
                    <a:cxn ang="0">
                      <a:pos x="7" y="93"/>
                    </a:cxn>
                    <a:cxn ang="0">
                      <a:pos x="7" y="93"/>
                    </a:cxn>
                    <a:cxn ang="0">
                      <a:pos x="5" y="93"/>
                    </a:cxn>
                    <a:cxn ang="0">
                      <a:pos x="2" y="92"/>
                    </a:cxn>
                    <a:cxn ang="0">
                      <a:pos x="1" y="90"/>
                    </a:cxn>
                    <a:cxn ang="0">
                      <a:pos x="0" y="88"/>
                    </a:cxn>
                    <a:cxn ang="0">
                      <a:pos x="0" y="82"/>
                    </a:cxn>
                    <a:cxn ang="0">
                      <a:pos x="2" y="74"/>
                    </a:cxn>
                    <a:cxn ang="0">
                      <a:pos x="8" y="56"/>
                    </a:cxn>
                    <a:cxn ang="0">
                      <a:pos x="11" y="48"/>
                    </a:cxn>
                    <a:cxn ang="0">
                      <a:pos x="11" y="39"/>
                    </a:cxn>
                    <a:cxn ang="0">
                      <a:pos x="11" y="39"/>
                    </a:cxn>
                    <a:cxn ang="0">
                      <a:pos x="12" y="31"/>
                    </a:cxn>
                    <a:cxn ang="0">
                      <a:pos x="13" y="24"/>
                    </a:cxn>
                    <a:cxn ang="0">
                      <a:pos x="17" y="17"/>
                    </a:cxn>
                    <a:cxn ang="0">
                      <a:pos x="21" y="11"/>
                    </a:cxn>
                    <a:cxn ang="0">
                      <a:pos x="26" y="6"/>
                    </a:cxn>
                    <a:cxn ang="0">
                      <a:pos x="32" y="2"/>
                    </a:cxn>
                    <a:cxn ang="0">
                      <a:pos x="38" y="1"/>
                    </a:cxn>
                    <a:cxn ang="0">
                      <a:pos x="45" y="0"/>
                    </a:cxn>
                    <a:cxn ang="0">
                      <a:pos x="45" y="0"/>
                    </a:cxn>
                    <a:cxn ang="0">
                      <a:pos x="51" y="1"/>
                    </a:cxn>
                    <a:cxn ang="0">
                      <a:pos x="57" y="2"/>
                    </a:cxn>
                    <a:cxn ang="0">
                      <a:pos x="64" y="6"/>
                    </a:cxn>
                    <a:cxn ang="0">
                      <a:pos x="69" y="11"/>
                    </a:cxn>
                    <a:cxn ang="0">
                      <a:pos x="72" y="17"/>
                    </a:cxn>
                    <a:cxn ang="0">
                      <a:pos x="76" y="24"/>
                    </a:cxn>
                    <a:cxn ang="0">
                      <a:pos x="77" y="31"/>
                    </a:cxn>
                    <a:cxn ang="0">
                      <a:pos x="79" y="39"/>
                    </a:cxn>
                    <a:cxn ang="0">
                      <a:pos x="79" y="39"/>
                    </a:cxn>
                    <a:cxn ang="0">
                      <a:pos x="77" y="43"/>
                    </a:cxn>
                    <a:cxn ang="0">
                      <a:pos x="76" y="48"/>
                    </a:cxn>
                    <a:cxn ang="0">
                      <a:pos x="70" y="56"/>
                    </a:cxn>
                    <a:cxn ang="0">
                      <a:pos x="61" y="65"/>
                    </a:cxn>
                    <a:cxn ang="0">
                      <a:pos x="50" y="74"/>
                    </a:cxn>
                    <a:cxn ang="0">
                      <a:pos x="37" y="82"/>
                    </a:cxn>
                    <a:cxn ang="0">
                      <a:pos x="26" y="88"/>
                    </a:cxn>
                    <a:cxn ang="0">
                      <a:pos x="16" y="92"/>
                    </a:cxn>
                    <a:cxn ang="0">
                      <a:pos x="7" y="93"/>
                    </a:cxn>
                    <a:cxn ang="0">
                      <a:pos x="7" y="93"/>
                    </a:cxn>
                  </a:cxnLst>
                  <a:rect l="0" t="0" r="r" b="b"/>
                  <a:pathLst>
                    <a:path w="79" h="93">
                      <a:moveTo>
                        <a:pt x="7" y="93"/>
                      </a:moveTo>
                      <a:lnTo>
                        <a:pt x="7" y="93"/>
                      </a:lnTo>
                      <a:lnTo>
                        <a:pt x="5" y="93"/>
                      </a:lnTo>
                      <a:lnTo>
                        <a:pt x="2" y="92"/>
                      </a:lnTo>
                      <a:lnTo>
                        <a:pt x="1" y="90"/>
                      </a:lnTo>
                      <a:lnTo>
                        <a:pt x="0" y="88"/>
                      </a:lnTo>
                      <a:lnTo>
                        <a:pt x="0" y="82"/>
                      </a:lnTo>
                      <a:lnTo>
                        <a:pt x="2" y="74"/>
                      </a:lnTo>
                      <a:lnTo>
                        <a:pt x="8" y="56"/>
                      </a:lnTo>
                      <a:lnTo>
                        <a:pt x="11" y="48"/>
                      </a:lnTo>
                      <a:lnTo>
                        <a:pt x="11" y="39"/>
                      </a:lnTo>
                      <a:lnTo>
                        <a:pt x="11" y="39"/>
                      </a:lnTo>
                      <a:lnTo>
                        <a:pt x="12" y="31"/>
                      </a:lnTo>
                      <a:lnTo>
                        <a:pt x="13" y="24"/>
                      </a:lnTo>
                      <a:lnTo>
                        <a:pt x="17" y="17"/>
                      </a:lnTo>
                      <a:lnTo>
                        <a:pt x="21" y="11"/>
                      </a:lnTo>
                      <a:lnTo>
                        <a:pt x="26" y="6"/>
                      </a:lnTo>
                      <a:lnTo>
                        <a:pt x="32" y="2"/>
                      </a:lnTo>
                      <a:lnTo>
                        <a:pt x="38" y="1"/>
                      </a:lnTo>
                      <a:lnTo>
                        <a:pt x="45" y="0"/>
                      </a:lnTo>
                      <a:lnTo>
                        <a:pt x="45" y="0"/>
                      </a:lnTo>
                      <a:lnTo>
                        <a:pt x="51" y="1"/>
                      </a:lnTo>
                      <a:lnTo>
                        <a:pt x="57" y="2"/>
                      </a:lnTo>
                      <a:lnTo>
                        <a:pt x="64" y="6"/>
                      </a:lnTo>
                      <a:lnTo>
                        <a:pt x="69" y="11"/>
                      </a:lnTo>
                      <a:lnTo>
                        <a:pt x="72" y="17"/>
                      </a:lnTo>
                      <a:lnTo>
                        <a:pt x="76" y="24"/>
                      </a:lnTo>
                      <a:lnTo>
                        <a:pt x="77" y="31"/>
                      </a:lnTo>
                      <a:lnTo>
                        <a:pt x="79" y="39"/>
                      </a:lnTo>
                      <a:lnTo>
                        <a:pt x="79" y="39"/>
                      </a:lnTo>
                      <a:lnTo>
                        <a:pt x="77" y="43"/>
                      </a:lnTo>
                      <a:lnTo>
                        <a:pt x="76" y="48"/>
                      </a:lnTo>
                      <a:lnTo>
                        <a:pt x="70" y="56"/>
                      </a:lnTo>
                      <a:lnTo>
                        <a:pt x="61" y="65"/>
                      </a:lnTo>
                      <a:lnTo>
                        <a:pt x="50" y="74"/>
                      </a:lnTo>
                      <a:lnTo>
                        <a:pt x="37" y="82"/>
                      </a:lnTo>
                      <a:lnTo>
                        <a:pt x="26" y="88"/>
                      </a:lnTo>
                      <a:lnTo>
                        <a:pt x="16" y="92"/>
                      </a:lnTo>
                      <a:lnTo>
                        <a:pt x="7" y="93"/>
                      </a:lnTo>
                      <a:lnTo>
                        <a:pt x="7" y="93"/>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642" name="Freeform 113"/>
                <p:cNvSpPr>
                  <a:spLocks/>
                </p:cNvSpPr>
                <p:nvPr/>
              </p:nvSpPr>
              <p:spPr bwMode="auto">
                <a:xfrm>
                  <a:off x="1558" y="1399"/>
                  <a:ext cx="14" cy="29"/>
                </a:xfrm>
                <a:custGeom>
                  <a:avLst/>
                  <a:gdLst/>
                  <a:ahLst/>
                  <a:cxnLst>
                    <a:cxn ang="0">
                      <a:pos x="21" y="89"/>
                    </a:cxn>
                    <a:cxn ang="0">
                      <a:pos x="21" y="89"/>
                    </a:cxn>
                    <a:cxn ang="0">
                      <a:pos x="17" y="88"/>
                    </a:cxn>
                    <a:cxn ang="0">
                      <a:pos x="12" y="85"/>
                    </a:cxn>
                    <a:cxn ang="0">
                      <a:pos x="9" y="81"/>
                    </a:cxn>
                    <a:cxn ang="0">
                      <a:pos x="6" y="76"/>
                    </a:cxn>
                    <a:cxn ang="0">
                      <a:pos x="4" y="69"/>
                    </a:cxn>
                    <a:cxn ang="0">
                      <a:pos x="1" y="61"/>
                    </a:cxn>
                    <a:cxn ang="0">
                      <a:pos x="0" y="54"/>
                    </a:cxn>
                    <a:cxn ang="0">
                      <a:pos x="0" y="45"/>
                    </a:cxn>
                    <a:cxn ang="0">
                      <a:pos x="0" y="45"/>
                    </a:cxn>
                    <a:cxn ang="0">
                      <a:pos x="0" y="35"/>
                    </a:cxn>
                    <a:cxn ang="0">
                      <a:pos x="1" y="27"/>
                    </a:cxn>
                    <a:cxn ang="0">
                      <a:pos x="4" y="20"/>
                    </a:cxn>
                    <a:cxn ang="0">
                      <a:pos x="6" y="12"/>
                    </a:cxn>
                    <a:cxn ang="0">
                      <a:pos x="9" y="7"/>
                    </a:cxn>
                    <a:cxn ang="0">
                      <a:pos x="12" y="4"/>
                    </a:cxn>
                    <a:cxn ang="0">
                      <a:pos x="17" y="1"/>
                    </a:cxn>
                    <a:cxn ang="0">
                      <a:pos x="21" y="0"/>
                    </a:cxn>
                    <a:cxn ang="0">
                      <a:pos x="21" y="0"/>
                    </a:cxn>
                    <a:cxn ang="0">
                      <a:pos x="26" y="1"/>
                    </a:cxn>
                    <a:cxn ang="0">
                      <a:pos x="30" y="4"/>
                    </a:cxn>
                    <a:cxn ang="0">
                      <a:pos x="34" y="7"/>
                    </a:cxn>
                    <a:cxn ang="0">
                      <a:pos x="37" y="12"/>
                    </a:cxn>
                    <a:cxn ang="0">
                      <a:pos x="40" y="20"/>
                    </a:cxn>
                    <a:cxn ang="0">
                      <a:pos x="42" y="27"/>
                    </a:cxn>
                    <a:cxn ang="0">
                      <a:pos x="44" y="35"/>
                    </a:cxn>
                    <a:cxn ang="0">
                      <a:pos x="44" y="45"/>
                    </a:cxn>
                    <a:cxn ang="0">
                      <a:pos x="44" y="45"/>
                    </a:cxn>
                    <a:cxn ang="0">
                      <a:pos x="44" y="54"/>
                    </a:cxn>
                    <a:cxn ang="0">
                      <a:pos x="42" y="61"/>
                    </a:cxn>
                    <a:cxn ang="0">
                      <a:pos x="40" y="69"/>
                    </a:cxn>
                    <a:cxn ang="0">
                      <a:pos x="37" y="76"/>
                    </a:cxn>
                    <a:cxn ang="0">
                      <a:pos x="34" y="81"/>
                    </a:cxn>
                    <a:cxn ang="0">
                      <a:pos x="30" y="85"/>
                    </a:cxn>
                    <a:cxn ang="0">
                      <a:pos x="26" y="88"/>
                    </a:cxn>
                    <a:cxn ang="0">
                      <a:pos x="21" y="89"/>
                    </a:cxn>
                    <a:cxn ang="0">
                      <a:pos x="21" y="89"/>
                    </a:cxn>
                  </a:cxnLst>
                  <a:rect l="0" t="0" r="r" b="b"/>
                  <a:pathLst>
                    <a:path w="44" h="89">
                      <a:moveTo>
                        <a:pt x="21" y="89"/>
                      </a:moveTo>
                      <a:lnTo>
                        <a:pt x="21" y="89"/>
                      </a:lnTo>
                      <a:lnTo>
                        <a:pt x="17" y="88"/>
                      </a:lnTo>
                      <a:lnTo>
                        <a:pt x="12" y="85"/>
                      </a:lnTo>
                      <a:lnTo>
                        <a:pt x="9" y="81"/>
                      </a:lnTo>
                      <a:lnTo>
                        <a:pt x="6" y="76"/>
                      </a:lnTo>
                      <a:lnTo>
                        <a:pt x="4" y="69"/>
                      </a:lnTo>
                      <a:lnTo>
                        <a:pt x="1" y="61"/>
                      </a:lnTo>
                      <a:lnTo>
                        <a:pt x="0" y="54"/>
                      </a:lnTo>
                      <a:lnTo>
                        <a:pt x="0" y="45"/>
                      </a:lnTo>
                      <a:lnTo>
                        <a:pt x="0" y="45"/>
                      </a:lnTo>
                      <a:lnTo>
                        <a:pt x="0" y="35"/>
                      </a:lnTo>
                      <a:lnTo>
                        <a:pt x="1" y="27"/>
                      </a:lnTo>
                      <a:lnTo>
                        <a:pt x="4" y="20"/>
                      </a:lnTo>
                      <a:lnTo>
                        <a:pt x="6" y="12"/>
                      </a:lnTo>
                      <a:lnTo>
                        <a:pt x="9" y="7"/>
                      </a:lnTo>
                      <a:lnTo>
                        <a:pt x="12" y="4"/>
                      </a:lnTo>
                      <a:lnTo>
                        <a:pt x="17" y="1"/>
                      </a:lnTo>
                      <a:lnTo>
                        <a:pt x="21" y="0"/>
                      </a:lnTo>
                      <a:lnTo>
                        <a:pt x="21" y="0"/>
                      </a:lnTo>
                      <a:lnTo>
                        <a:pt x="26" y="1"/>
                      </a:lnTo>
                      <a:lnTo>
                        <a:pt x="30" y="4"/>
                      </a:lnTo>
                      <a:lnTo>
                        <a:pt x="34" y="7"/>
                      </a:lnTo>
                      <a:lnTo>
                        <a:pt x="37" y="12"/>
                      </a:lnTo>
                      <a:lnTo>
                        <a:pt x="40" y="20"/>
                      </a:lnTo>
                      <a:lnTo>
                        <a:pt x="42" y="27"/>
                      </a:lnTo>
                      <a:lnTo>
                        <a:pt x="44" y="35"/>
                      </a:lnTo>
                      <a:lnTo>
                        <a:pt x="44" y="45"/>
                      </a:lnTo>
                      <a:lnTo>
                        <a:pt x="44" y="45"/>
                      </a:lnTo>
                      <a:lnTo>
                        <a:pt x="44" y="54"/>
                      </a:lnTo>
                      <a:lnTo>
                        <a:pt x="42" y="61"/>
                      </a:lnTo>
                      <a:lnTo>
                        <a:pt x="40" y="69"/>
                      </a:lnTo>
                      <a:lnTo>
                        <a:pt x="37" y="76"/>
                      </a:lnTo>
                      <a:lnTo>
                        <a:pt x="34" y="81"/>
                      </a:lnTo>
                      <a:lnTo>
                        <a:pt x="30" y="85"/>
                      </a:lnTo>
                      <a:lnTo>
                        <a:pt x="26" y="88"/>
                      </a:lnTo>
                      <a:lnTo>
                        <a:pt x="21" y="89"/>
                      </a:lnTo>
                      <a:lnTo>
                        <a:pt x="21" y="89"/>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643" name="Freeform 114"/>
                <p:cNvSpPr>
                  <a:spLocks/>
                </p:cNvSpPr>
                <p:nvPr/>
              </p:nvSpPr>
              <p:spPr bwMode="auto">
                <a:xfrm>
                  <a:off x="1441" y="1511"/>
                  <a:ext cx="61" cy="53"/>
                </a:xfrm>
                <a:custGeom>
                  <a:avLst/>
                  <a:gdLst/>
                  <a:ahLst/>
                  <a:cxnLst>
                    <a:cxn ang="0">
                      <a:pos x="78" y="0"/>
                    </a:cxn>
                    <a:cxn ang="0">
                      <a:pos x="157" y="24"/>
                    </a:cxn>
                    <a:cxn ang="0">
                      <a:pos x="181" y="72"/>
                    </a:cxn>
                    <a:cxn ang="0">
                      <a:pos x="118" y="96"/>
                    </a:cxn>
                    <a:cxn ang="0">
                      <a:pos x="46" y="159"/>
                    </a:cxn>
                    <a:cxn ang="0">
                      <a:pos x="0" y="96"/>
                    </a:cxn>
                    <a:cxn ang="0">
                      <a:pos x="7" y="33"/>
                    </a:cxn>
                    <a:cxn ang="0">
                      <a:pos x="78" y="0"/>
                    </a:cxn>
                  </a:cxnLst>
                  <a:rect l="0" t="0" r="r" b="b"/>
                  <a:pathLst>
                    <a:path w="181" h="159">
                      <a:moveTo>
                        <a:pt x="78" y="0"/>
                      </a:moveTo>
                      <a:lnTo>
                        <a:pt x="157" y="24"/>
                      </a:lnTo>
                      <a:lnTo>
                        <a:pt x="181" y="72"/>
                      </a:lnTo>
                      <a:lnTo>
                        <a:pt x="118" y="96"/>
                      </a:lnTo>
                      <a:lnTo>
                        <a:pt x="46" y="159"/>
                      </a:lnTo>
                      <a:lnTo>
                        <a:pt x="0" y="96"/>
                      </a:lnTo>
                      <a:lnTo>
                        <a:pt x="7" y="33"/>
                      </a:lnTo>
                      <a:lnTo>
                        <a:pt x="78" y="0"/>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644" name="Freeform 115"/>
                <p:cNvSpPr>
                  <a:spLocks/>
                </p:cNvSpPr>
                <p:nvPr/>
              </p:nvSpPr>
              <p:spPr bwMode="auto">
                <a:xfrm>
                  <a:off x="1283" y="1205"/>
                  <a:ext cx="74" cy="48"/>
                </a:xfrm>
                <a:custGeom>
                  <a:avLst/>
                  <a:gdLst/>
                  <a:ahLst/>
                  <a:cxnLst>
                    <a:cxn ang="0">
                      <a:pos x="94" y="55"/>
                    </a:cxn>
                    <a:cxn ang="0">
                      <a:pos x="158" y="16"/>
                    </a:cxn>
                    <a:cxn ang="0">
                      <a:pos x="221" y="24"/>
                    </a:cxn>
                    <a:cxn ang="0">
                      <a:pos x="214" y="119"/>
                    </a:cxn>
                    <a:cxn ang="0">
                      <a:pos x="79" y="143"/>
                    </a:cxn>
                    <a:cxn ang="0">
                      <a:pos x="39" y="95"/>
                    </a:cxn>
                    <a:cxn ang="0">
                      <a:pos x="0" y="31"/>
                    </a:cxn>
                    <a:cxn ang="0">
                      <a:pos x="32" y="0"/>
                    </a:cxn>
                    <a:cxn ang="0">
                      <a:pos x="71" y="47"/>
                    </a:cxn>
                    <a:cxn ang="0">
                      <a:pos x="94" y="55"/>
                    </a:cxn>
                  </a:cxnLst>
                  <a:rect l="0" t="0" r="r" b="b"/>
                  <a:pathLst>
                    <a:path w="221" h="143">
                      <a:moveTo>
                        <a:pt x="94" y="55"/>
                      </a:moveTo>
                      <a:lnTo>
                        <a:pt x="158" y="16"/>
                      </a:lnTo>
                      <a:lnTo>
                        <a:pt x="221" y="24"/>
                      </a:lnTo>
                      <a:lnTo>
                        <a:pt x="214" y="119"/>
                      </a:lnTo>
                      <a:lnTo>
                        <a:pt x="79" y="143"/>
                      </a:lnTo>
                      <a:lnTo>
                        <a:pt x="39" y="95"/>
                      </a:lnTo>
                      <a:lnTo>
                        <a:pt x="0" y="31"/>
                      </a:lnTo>
                      <a:lnTo>
                        <a:pt x="32" y="0"/>
                      </a:lnTo>
                      <a:lnTo>
                        <a:pt x="71" y="47"/>
                      </a:lnTo>
                      <a:lnTo>
                        <a:pt x="94" y="55"/>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645" name="Freeform 116"/>
                <p:cNvSpPr>
                  <a:spLocks/>
                </p:cNvSpPr>
                <p:nvPr/>
              </p:nvSpPr>
              <p:spPr bwMode="auto">
                <a:xfrm>
                  <a:off x="1283" y="1205"/>
                  <a:ext cx="74" cy="48"/>
                </a:xfrm>
                <a:custGeom>
                  <a:avLst/>
                  <a:gdLst/>
                  <a:ahLst/>
                  <a:cxnLst>
                    <a:cxn ang="0">
                      <a:pos x="94" y="55"/>
                    </a:cxn>
                    <a:cxn ang="0">
                      <a:pos x="158" y="16"/>
                    </a:cxn>
                    <a:cxn ang="0">
                      <a:pos x="221" y="24"/>
                    </a:cxn>
                    <a:cxn ang="0">
                      <a:pos x="214" y="119"/>
                    </a:cxn>
                    <a:cxn ang="0">
                      <a:pos x="79" y="143"/>
                    </a:cxn>
                    <a:cxn ang="0">
                      <a:pos x="39" y="95"/>
                    </a:cxn>
                    <a:cxn ang="0">
                      <a:pos x="0" y="31"/>
                    </a:cxn>
                    <a:cxn ang="0">
                      <a:pos x="32" y="0"/>
                    </a:cxn>
                    <a:cxn ang="0">
                      <a:pos x="71" y="47"/>
                    </a:cxn>
                  </a:cxnLst>
                  <a:rect l="0" t="0" r="r" b="b"/>
                  <a:pathLst>
                    <a:path w="221" h="143">
                      <a:moveTo>
                        <a:pt x="94" y="55"/>
                      </a:moveTo>
                      <a:lnTo>
                        <a:pt x="158" y="16"/>
                      </a:lnTo>
                      <a:lnTo>
                        <a:pt x="221" y="24"/>
                      </a:lnTo>
                      <a:lnTo>
                        <a:pt x="214" y="119"/>
                      </a:lnTo>
                      <a:lnTo>
                        <a:pt x="79" y="143"/>
                      </a:lnTo>
                      <a:lnTo>
                        <a:pt x="39" y="95"/>
                      </a:lnTo>
                      <a:lnTo>
                        <a:pt x="0" y="31"/>
                      </a:lnTo>
                      <a:lnTo>
                        <a:pt x="32" y="0"/>
                      </a:lnTo>
                      <a:lnTo>
                        <a:pt x="71" y="47"/>
                      </a:lnTo>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646" name="Freeform 117"/>
                <p:cNvSpPr>
                  <a:spLocks/>
                </p:cNvSpPr>
                <p:nvPr/>
              </p:nvSpPr>
              <p:spPr bwMode="auto">
                <a:xfrm>
                  <a:off x="1378" y="1140"/>
                  <a:ext cx="37" cy="39"/>
                </a:xfrm>
                <a:custGeom>
                  <a:avLst/>
                  <a:gdLst/>
                  <a:ahLst/>
                  <a:cxnLst>
                    <a:cxn ang="0">
                      <a:pos x="0" y="23"/>
                    </a:cxn>
                    <a:cxn ang="0">
                      <a:pos x="0" y="79"/>
                    </a:cxn>
                    <a:cxn ang="0">
                      <a:pos x="40" y="118"/>
                    </a:cxn>
                    <a:cxn ang="0">
                      <a:pos x="88" y="110"/>
                    </a:cxn>
                    <a:cxn ang="0">
                      <a:pos x="112" y="55"/>
                    </a:cxn>
                    <a:cxn ang="0">
                      <a:pos x="72" y="0"/>
                    </a:cxn>
                    <a:cxn ang="0">
                      <a:pos x="0" y="23"/>
                    </a:cxn>
                  </a:cxnLst>
                  <a:rect l="0" t="0" r="r" b="b"/>
                  <a:pathLst>
                    <a:path w="112" h="118">
                      <a:moveTo>
                        <a:pt x="0" y="23"/>
                      </a:moveTo>
                      <a:lnTo>
                        <a:pt x="0" y="79"/>
                      </a:lnTo>
                      <a:lnTo>
                        <a:pt x="40" y="118"/>
                      </a:lnTo>
                      <a:lnTo>
                        <a:pt x="88" y="110"/>
                      </a:lnTo>
                      <a:lnTo>
                        <a:pt x="112" y="55"/>
                      </a:lnTo>
                      <a:lnTo>
                        <a:pt x="72" y="0"/>
                      </a:lnTo>
                      <a:lnTo>
                        <a:pt x="0" y="23"/>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647" name="Freeform 118"/>
                <p:cNvSpPr>
                  <a:spLocks/>
                </p:cNvSpPr>
                <p:nvPr/>
              </p:nvSpPr>
              <p:spPr bwMode="auto">
                <a:xfrm>
                  <a:off x="1370" y="1100"/>
                  <a:ext cx="26" cy="21"/>
                </a:xfrm>
                <a:custGeom>
                  <a:avLst/>
                  <a:gdLst/>
                  <a:ahLst/>
                  <a:cxnLst>
                    <a:cxn ang="0">
                      <a:pos x="8" y="0"/>
                    </a:cxn>
                    <a:cxn ang="0">
                      <a:pos x="0" y="64"/>
                    </a:cxn>
                    <a:cxn ang="0">
                      <a:pos x="63" y="64"/>
                    </a:cxn>
                    <a:cxn ang="0">
                      <a:pos x="78" y="17"/>
                    </a:cxn>
                    <a:cxn ang="0">
                      <a:pos x="8" y="0"/>
                    </a:cxn>
                  </a:cxnLst>
                  <a:rect l="0" t="0" r="r" b="b"/>
                  <a:pathLst>
                    <a:path w="78" h="64">
                      <a:moveTo>
                        <a:pt x="8" y="0"/>
                      </a:moveTo>
                      <a:lnTo>
                        <a:pt x="0" y="64"/>
                      </a:lnTo>
                      <a:lnTo>
                        <a:pt x="63" y="64"/>
                      </a:lnTo>
                      <a:lnTo>
                        <a:pt x="78" y="17"/>
                      </a:lnTo>
                      <a:lnTo>
                        <a:pt x="8" y="0"/>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648" name="Freeform 119"/>
                <p:cNvSpPr>
                  <a:spLocks/>
                </p:cNvSpPr>
                <p:nvPr/>
              </p:nvSpPr>
              <p:spPr bwMode="auto">
                <a:xfrm>
                  <a:off x="1425" y="1066"/>
                  <a:ext cx="87" cy="92"/>
                </a:xfrm>
                <a:custGeom>
                  <a:avLst/>
                  <a:gdLst/>
                  <a:ahLst/>
                  <a:cxnLst>
                    <a:cxn ang="0">
                      <a:pos x="87" y="0"/>
                    </a:cxn>
                    <a:cxn ang="0">
                      <a:pos x="48" y="55"/>
                    </a:cxn>
                    <a:cxn ang="0">
                      <a:pos x="0" y="110"/>
                    </a:cxn>
                    <a:cxn ang="0">
                      <a:pos x="8" y="173"/>
                    </a:cxn>
                    <a:cxn ang="0">
                      <a:pos x="63" y="173"/>
                    </a:cxn>
                    <a:cxn ang="0">
                      <a:pos x="55" y="213"/>
                    </a:cxn>
                    <a:cxn ang="0">
                      <a:pos x="70" y="259"/>
                    </a:cxn>
                    <a:cxn ang="0">
                      <a:pos x="214" y="276"/>
                    </a:cxn>
                    <a:cxn ang="0">
                      <a:pos x="252" y="221"/>
                    </a:cxn>
                    <a:cxn ang="0">
                      <a:pos x="260" y="134"/>
                    </a:cxn>
                    <a:cxn ang="0">
                      <a:pos x="205" y="62"/>
                    </a:cxn>
                    <a:cxn ang="0">
                      <a:pos x="87" y="0"/>
                    </a:cxn>
                  </a:cxnLst>
                  <a:rect l="0" t="0" r="r" b="b"/>
                  <a:pathLst>
                    <a:path w="260" h="276">
                      <a:moveTo>
                        <a:pt x="87" y="0"/>
                      </a:moveTo>
                      <a:lnTo>
                        <a:pt x="48" y="55"/>
                      </a:lnTo>
                      <a:lnTo>
                        <a:pt x="0" y="110"/>
                      </a:lnTo>
                      <a:lnTo>
                        <a:pt x="8" y="173"/>
                      </a:lnTo>
                      <a:lnTo>
                        <a:pt x="63" y="173"/>
                      </a:lnTo>
                      <a:lnTo>
                        <a:pt x="55" y="213"/>
                      </a:lnTo>
                      <a:lnTo>
                        <a:pt x="70" y="259"/>
                      </a:lnTo>
                      <a:lnTo>
                        <a:pt x="214" y="276"/>
                      </a:lnTo>
                      <a:lnTo>
                        <a:pt x="252" y="221"/>
                      </a:lnTo>
                      <a:lnTo>
                        <a:pt x="260" y="134"/>
                      </a:lnTo>
                      <a:lnTo>
                        <a:pt x="205" y="62"/>
                      </a:lnTo>
                      <a:lnTo>
                        <a:pt x="87" y="0"/>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649" name="Freeform 120"/>
                <p:cNvSpPr>
                  <a:spLocks/>
                </p:cNvSpPr>
                <p:nvPr/>
              </p:nvSpPr>
              <p:spPr bwMode="auto">
                <a:xfrm>
                  <a:off x="1475" y="1013"/>
                  <a:ext cx="372" cy="211"/>
                </a:xfrm>
                <a:custGeom>
                  <a:avLst/>
                  <a:gdLst/>
                  <a:ahLst/>
                  <a:cxnLst>
                    <a:cxn ang="0">
                      <a:pos x="88" y="118"/>
                    </a:cxn>
                    <a:cxn ang="0">
                      <a:pos x="111" y="166"/>
                    </a:cxn>
                    <a:cxn ang="0">
                      <a:pos x="151" y="214"/>
                    </a:cxn>
                    <a:cxn ang="0">
                      <a:pos x="190" y="229"/>
                    </a:cxn>
                    <a:cxn ang="0">
                      <a:pos x="269" y="253"/>
                    </a:cxn>
                    <a:cxn ang="0">
                      <a:pos x="341" y="221"/>
                    </a:cxn>
                    <a:cxn ang="0">
                      <a:pos x="436" y="197"/>
                    </a:cxn>
                    <a:cxn ang="0">
                      <a:pos x="468" y="182"/>
                    </a:cxn>
                    <a:cxn ang="0">
                      <a:pos x="468" y="238"/>
                    </a:cxn>
                    <a:cxn ang="0">
                      <a:pos x="365" y="260"/>
                    </a:cxn>
                    <a:cxn ang="0">
                      <a:pos x="302" y="293"/>
                    </a:cxn>
                    <a:cxn ang="0">
                      <a:pos x="357" y="317"/>
                    </a:cxn>
                    <a:cxn ang="0">
                      <a:pos x="254" y="317"/>
                    </a:cxn>
                    <a:cxn ang="0">
                      <a:pos x="206" y="284"/>
                    </a:cxn>
                    <a:cxn ang="0">
                      <a:pos x="199" y="348"/>
                    </a:cxn>
                    <a:cxn ang="0">
                      <a:pos x="238" y="403"/>
                    </a:cxn>
                    <a:cxn ang="0">
                      <a:pos x="190" y="442"/>
                    </a:cxn>
                    <a:cxn ang="0">
                      <a:pos x="151" y="474"/>
                    </a:cxn>
                    <a:cxn ang="0">
                      <a:pos x="103" y="506"/>
                    </a:cxn>
                    <a:cxn ang="0">
                      <a:pos x="80" y="545"/>
                    </a:cxn>
                    <a:cxn ang="0">
                      <a:pos x="0" y="530"/>
                    </a:cxn>
                    <a:cxn ang="0">
                      <a:pos x="41" y="601"/>
                    </a:cxn>
                    <a:cxn ang="0">
                      <a:pos x="262" y="632"/>
                    </a:cxn>
                    <a:cxn ang="0">
                      <a:pos x="388" y="608"/>
                    </a:cxn>
                    <a:cxn ang="0">
                      <a:pos x="444" y="545"/>
                    </a:cxn>
                    <a:cxn ang="0">
                      <a:pos x="396" y="483"/>
                    </a:cxn>
                    <a:cxn ang="0">
                      <a:pos x="444" y="466"/>
                    </a:cxn>
                    <a:cxn ang="0">
                      <a:pos x="499" y="451"/>
                    </a:cxn>
                    <a:cxn ang="0">
                      <a:pos x="578" y="372"/>
                    </a:cxn>
                    <a:cxn ang="0">
                      <a:pos x="602" y="332"/>
                    </a:cxn>
                    <a:cxn ang="0">
                      <a:pos x="665" y="293"/>
                    </a:cxn>
                    <a:cxn ang="0">
                      <a:pos x="751" y="317"/>
                    </a:cxn>
                    <a:cxn ang="0">
                      <a:pos x="909" y="182"/>
                    </a:cxn>
                    <a:cxn ang="0">
                      <a:pos x="878" y="126"/>
                    </a:cxn>
                    <a:cxn ang="0">
                      <a:pos x="1020" y="103"/>
                    </a:cxn>
                    <a:cxn ang="0">
                      <a:pos x="1115" y="63"/>
                    </a:cxn>
                    <a:cxn ang="0">
                      <a:pos x="1060" y="8"/>
                    </a:cxn>
                    <a:cxn ang="0">
                      <a:pos x="965" y="8"/>
                    </a:cxn>
                    <a:cxn ang="0">
                      <a:pos x="727" y="0"/>
                    </a:cxn>
                    <a:cxn ang="0">
                      <a:pos x="650" y="63"/>
                    </a:cxn>
                    <a:cxn ang="0">
                      <a:pos x="578" y="0"/>
                    </a:cxn>
                    <a:cxn ang="0">
                      <a:pos x="570" y="32"/>
                    </a:cxn>
                    <a:cxn ang="0">
                      <a:pos x="436" y="24"/>
                    </a:cxn>
                    <a:cxn ang="0">
                      <a:pos x="372" y="95"/>
                    </a:cxn>
                    <a:cxn ang="0">
                      <a:pos x="309" y="95"/>
                    </a:cxn>
                    <a:cxn ang="0">
                      <a:pos x="278" y="56"/>
                    </a:cxn>
                    <a:cxn ang="0">
                      <a:pos x="206" y="71"/>
                    </a:cxn>
                    <a:cxn ang="0">
                      <a:pos x="190" y="103"/>
                    </a:cxn>
                    <a:cxn ang="0">
                      <a:pos x="88" y="118"/>
                    </a:cxn>
                  </a:cxnLst>
                  <a:rect l="0" t="0" r="r" b="b"/>
                  <a:pathLst>
                    <a:path w="1115" h="632">
                      <a:moveTo>
                        <a:pt x="88" y="118"/>
                      </a:moveTo>
                      <a:lnTo>
                        <a:pt x="111" y="166"/>
                      </a:lnTo>
                      <a:lnTo>
                        <a:pt x="151" y="214"/>
                      </a:lnTo>
                      <a:lnTo>
                        <a:pt x="190" y="229"/>
                      </a:lnTo>
                      <a:lnTo>
                        <a:pt x="269" y="253"/>
                      </a:lnTo>
                      <a:lnTo>
                        <a:pt x="341" y="221"/>
                      </a:lnTo>
                      <a:lnTo>
                        <a:pt x="436" y="197"/>
                      </a:lnTo>
                      <a:lnTo>
                        <a:pt x="468" y="182"/>
                      </a:lnTo>
                      <a:lnTo>
                        <a:pt x="468" y="238"/>
                      </a:lnTo>
                      <a:lnTo>
                        <a:pt x="365" y="260"/>
                      </a:lnTo>
                      <a:lnTo>
                        <a:pt x="302" y="293"/>
                      </a:lnTo>
                      <a:lnTo>
                        <a:pt x="357" y="317"/>
                      </a:lnTo>
                      <a:lnTo>
                        <a:pt x="254" y="317"/>
                      </a:lnTo>
                      <a:lnTo>
                        <a:pt x="206" y="284"/>
                      </a:lnTo>
                      <a:lnTo>
                        <a:pt x="199" y="348"/>
                      </a:lnTo>
                      <a:lnTo>
                        <a:pt x="238" y="403"/>
                      </a:lnTo>
                      <a:lnTo>
                        <a:pt x="190" y="442"/>
                      </a:lnTo>
                      <a:lnTo>
                        <a:pt x="151" y="474"/>
                      </a:lnTo>
                      <a:lnTo>
                        <a:pt x="103" y="506"/>
                      </a:lnTo>
                      <a:lnTo>
                        <a:pt x="80" y="545"/>
                      </a:lnTo>
                      <a:lnTo>
                        <a:pt x="0" y="530"/>
                      </a:lnTo>
                      <a:lnTo>
                        <a:pt x="41" y="601"/>
                      </a:lnTo>
                      <a:lnTo>
                        <a:pt x="262" y="632"/>
                      </a:lnTo>
                      <a:lnTo>
                        <a:pt x="388" y="608"/>
                      </a:lnTo>
                      <a:lnTo>
                        <a:pt x="444" y="545"/>
                      </a:lnTo>
                      <a:lnTo>
                        <a:pt x="396" y="483"/>
                      </a:lnTo>
                      <a:lnTo>
                        <a:pt x="444" y="466"/>
                      </a:lnTo>
                      <a:lnTo>
                        <a:pt x="499" y="451"/>
                      </a:lnTo>
                      <a:lnTo>
                        <a:pt x="578" y="372"/>
                      </a:lnTo>
                      <a:lnTo>
                        <a:pt x="602" y="332"/>
                      </a:lnTo>
                      <a:lnTo>
                        <a:pt x="665" y="293"/>
                      </a:lnTo>
                      <a:lnTo>
                        <a:pt x="751" y="317"/>
                      </a:lnTo>
                      <a:lnTo>
                        <a:pt x="909" y="182"/>
                      </a:lnTo>
                      <a:lnTo>
                        <a:pt x="878" y="126"/>
                      </a:lnTo>
                      <a:lnTo>
                        <a:pt x="1020" y="103"/>
                      </a:lnTo>
                      <a:lnTo>
                        <a:pt x="1115" y="63"/>
                      </a:lnTo>
                      <a:lnTo>
                        <a:pt x="1060" y="8"/>
                      </a:lnTo>
                      <a:lnTo>
                        <a:pt x="965" y="8"/>
                      </a:lnTo>
                      <a:lnTo>
                        <a:pt x="727" y="0"/>
                      </a:lnTo>
                      <a:lnTo>
                        <a:pt x="650" y="63"/>
                      </a:lnTo>
                      <a:lnTo>
                        <a:pt x="578" y="0"/>
                      </a:lnTo>
                      <a:lnTo>
                        <a:pt x="570" y="32"/>
                      </a:lnTo>
                      <a:lnTo>
                        <a:pt x="436" y="24"/>
                      </a:lnTo>
                      <a:lnTo>
                        <a:pt x="372" y="95"/>
                      </a:lnTo>
                      <a:lnTo>
                        <a:pt x="309" y="95"/>
                      </a:lnTo>
                      <a:lnTo>
                        <a:pt x="278" y="56"/>
                      </a:lnTo>
                      <a:lnTo>
                        <a:pt x="206" y="71"/>
                      </a:lnTo>
                      <a:lnTo>
                        <a:pt x="190" y="103"/>
                      </a:lnTo>
                      <a:lnTo>
                        <a:pt x="88" y="118"/>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650" name="Freeform 121"/>
                <p:cNvSpPr>
                  <a:spLocks/>
                </p:cNvSpPr>
                <p:nvPr/>
              </p:nvSpPr>
              <p:spPr bwMode="auto">
                <a:xfrm>
                  <a:off x="1412" y="1192"/>
                  <a:ext cx="169" cy="76"/>
                </a:xfrm>
                <a:custGeom>
                  <a:avLst/>
                  <a:gdLst/>
                  <a:ahLst/>
                  <a:cxnLst>
                    <a:cxn ang="0">
                      <a:pos x="64" y="0"/>
                    </a:cxn>
                    <a:cxn ang="0">
                      <a:pos x="0" y="55"/>
                    </a:cxn>
                    <a:cxn ang="0">
                      <a:pos x="40" y="110"/>
                    </a:cxn>
                    <a:cxn ang="0">
                      <a:pos x="110" y="189"/>
                    </a:cxn>
                    <a:cxn ang="0">
                      <a:pos x="182" y="221"/>
                    </a:cxn>
                    <a:cxn ang="0">
                      <a:pos x="388" y="197"/>
                    </a:cxn>
                    <a:cxn ang="0">
                      <a:pos x="506" y="228"/>
                    </a:cxn>
                    <a:cxn ang="0">
                      <a:pos x="491" y="142"/>
                    </a:cxn>
                    <a:cxn ang="0">
                      <a:pos x="324" y="134"/>
                    </a:cxn>
                    <a:cxn ang="0">
                      <a:pos x="174" y="94"/>
                    </a:cxn>
                    <a:cxn ang="0">
                      <a:pos x="151" y="7"/>
                    </a:cxn>
                    <a:cxn ang="0">
                      <a:pos x="64" y="0"/>
                    </a:cxn>
                  </a:cxnLst>
                  <a:rect l="0" t="0" r="r" b="b"/>
                  <a:pathLst>
                    <a:path w="506" h="228">
                      <a:moveTo>
                        <a:pt x="64" y="0"/>
                      </a:moveTo>
                      <a:lnTo>
                        <a:pt x="0" y="55"/>
                      </a:lnTo>
                      <a:lnTo>
                        <a:pt x="40" y="110"/>
                      </a:lnTo>
                      <a:lnTo>
                        <a:pt x="110" y="189"/>
                      </a:lnTo>
                      <a:lnTo>
                        <a:pt x="182" y="221"/>
                      </a:lnTo>
                      <a:lnTo>
                        <a:pt x="388" y="197"/>
                      </a:lnTo>
                      <a:lnTo>
                        <a:pt x="506" y="228"/>
                      </a:lnTo>
                      <a:lnTo>
                        <a:pt x="491" y="142"/>
                      </a:lnTo>
                      <a:lnTo>
                        <a:pt x="324" y="134"/>
                      </a:lnTo>
                      <a:lnTo>
                        <a:pt x="174" y="94"/>
                      </a:lnTo>
                      <a:lnTo>
                        <a:pt x="151" y="7"/>
                      </a:lnTo>
                      <a:lnTo>
                        <a:pt x="64" y="0"/>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651" name="Freeform 122"/>
                <p:cNvSpPr>
                  <a:spLocks/>
                </p:cNvSpPr>
                <p:nvPr/>
              </p:nvSpPr>
              <p:spPr bwMode="auto">
                <a:xfrm>
                  <a:off x="1375" y="1237"/>
                  <a:ext cx="34" cy="23"/>
                </a:xfrm>
                <a:custGeom>
                  <a:avLst/>
                  <a:gdLst/>
                  <a:ahLst/>
                  <a:cxnLst>
                    <a:cxn ang="0">
                      <a:pos x="41" y="0"/>
                    </a:cxn>
                    <a:cxn ang="0">
                      <a:pos x="0" y="48"/>
                    </a:cxn>
                    <a:cxn ang="0">
                      <a:pos x="56" y="70"/>
                    </a:cxn>
                    <a:cxn ang="0">
                      <a:pos x="103" y="48"/>
                    </a:cxn>
                    <a:cxn ang="0">
                      <a:pos x="96" y="8"/>
                    </a:cxn>
                    <a:cxn ang="0">
                      <a:pos x="41" y="0"/>
                    </a:cxn>
                  </a:cxnLst>
                  <a:rect l="0" t="0" r="r" b="b"/>
                  <a:pathLst>
                    <a:path w="103" h="70">
                      <a:moveTo>
                        <a:pt x="41" y="0"/>
                      </a:moveTo>
                      <a:lnTo>
                        <a:pt x="0" y="48"/>
                      </a:lnTo>
                      <a:lnTo>
                        <a:pt x="56" y="70"/>
                      </a:lnTo>
                      <a:lnTo>
                        <a:pt x="103" y="48"/>
                      </a:lnTo>
                      <a:lnTo>
                        <a:pt x="96" y="8"/>
                      </a:lnTo>
                      <a:lnTo>
                        <a:pt x="41" y="0"/>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652" name="Freeform 123"/>
                <p:cNvSpPr>
                  <a:spLocks/>
                </p:cNvSpPr>
                <p:nvPr/>
              </p:nvSpPr>
              <p:spPr bwMode="auto">
                <a:xfrm>
                  <a:off x="1699" y="989"/>
                  <a:ext cx="756" cy="641"/>
                </a:xfrm>
                <a:custGeom>
                  <a:avLst/>
                  <a:gdLst/>
                  <a:ahLst/>
                  <a:cxnLst>
                    <a:cxn ang="0">
                      <a:pos x="436" y="261"/>
                    </a:cxn>
                    <a:cxn ang="0">
                      <a:pos x="293" y="388"/>
                    </a:cxn>
                    <a:cxn ang="0">
                      <a:pos x="96" y="489"/>
                    </a:cxn>
                    <a:cxn ang="0">
                      <a:pos x="9" y="554"/>
                    </a:cxn>
                    <a:cxn ang="0">
                      <a:pos x="206" y="592"/>
                    </a:cxn>
                    <a:cxn ang="0">
                      <a:pos x="64" y="616"/>
                    </a:cxn>
                    <a:cxn ang="0">
                      <a:pos x="451" y="695"/>
                    </a:cxn>
                    <a:cxn ang="0">
                      <a:pos x="570" y="901"/>
                    </a:cxn>
                    <a:cxn ang="0">
                      <a:pos x="602" y="1082"/>
                    </a:cxn>
                    <a:cxn ang="0">
                      <a:pos x="692" y="1121"/>
                    </a:cxn>
                    <a:cxn ang="0">
                      <a:pos x="720" y="1194"/>
                    </a:cxn>
                    <a:cxn ang="0">
                      <a:pos x="617" y="1336"/>
                    </a:cxn>
                    <a:cxn ang="0">
                      <a:pos x="633" y="1549"/>
                    </a:cxn>
                    <a:cxn ang="0">
                      <a:pos x="760" y="1842"/>
                    </a:cxn>
                    <a:cxn ang="0">
                      <a:pos x="878" y="1921"/>
                    </a:cxn>
                    <a:cxn ang="0">
                      <a:pos x="1028" y="1707"/>
                    </a:cxn>
                    <a:cxn ang="0">
                      <a:pos x="1091" y="1533"/>
                    </a:cxn>
                    <a:cxn ang="0">
                      <a:pos x="1367" y="1470"/>
                    </a:cxn>
                    <a:cxn ang="0">
                      <a:pos x="1613" y="1343"/>
                    </a:cxn>
                    <a:cxn ang="0">
                      <a:pos x="1834" y="1161"/>
                    </a:cxn>
                    <a:cxn ang="0">
                      <a:pos x="1660" y="1122"/>
                    </a:cxn>
                    <a:cxn ang="0">
                      <a:pos x="1731" y="1051"/>
                    </a:cxn>
                    <a:cxn ang="0">
                      <a:pos x="1858" y="1130"/>
                    </a:cxn>
                    <a:cxn ang="0">
                      <a:pos x="1849" y="1004"/>
                    </a:cxn>
                    <a:cxn ang="0">
                      <a:pos x="1770" y="916"/>
                    </a:cxn>
                    <a:cxn ang="0">
                      <a:pos x="1858" y="940"/>
                    </a:cxn>
                    <a:cxn ang="0">
                      <a:pos x="1945" y="885"/>
                    </a:cxn>
                    <a:cxn ang="0">
                      <a:pos x="1976" y="846"/>
                    </a:cxn>
                    <a:cxn ang="0">
                      <a:pos x="2040" y="751"/>
                    </a:cxn>
                    <a:cxn ang="0">
                      <a:pos x="1961" y="664"/>
                    </a:cxn>
                    <a:cxn ang="0">
                      <a:pos x="2032" y="616"/>
                    </a:cxn>
                    <a:cxn ang="0">
                      <a:pos x="1890" y="530"/>
                    </a:cxn>
                    <a:cxn ang="0">
                      <a:pos x="1993" y="403"/>
                    </a:cxn>
                    <a:cxn ang="0">
                      <a:pos x="1952" y="331"/>
                    </a:cxn>
                    <a:cxn ang="0">
                      <a:pos x="2055" y="300"/>
                    </a:cxn>
                    <a:cxn ang="0">
                      <a:pos x="2269" y="197"/>
                    </a:cxn>
                    <a:cxn ang="0">
                      <a:pos x="1969" y="213"/>
                    </a:cxn>
                    <a:cxn ang="0">
                      <a:pos x="1897" y="158"/>
                    </a:cxn>
                    <a:cxn ang="0">
                      <a:pos x="1748" y="142"/>
                    </a:cxn>
                    <a:cxn ang="0">
                      <a:pos x="1636" y="119"/>
                    </a:cxn>
                    <a:cxn ang="0">
                      <a:pos x="1890" y="71"/>
                    </a:cxn>
                    <a:cxn ang="0">
                      <a:pos x="1487" y="63"/>
                    </a:cxn>
                    <a:cxn ang="0">
                      <a:pos x="1305" y="7"/>
                    </a:cxn>
                    <a:cxn ang="0">
                      <a:pos x="1076" y="47"/>
                    </a:cxn>
                    <a:cxn ang="0">
                      <a:pos x="1052" y="182"/>
                    </a:cxn>
                    <a:cxn ang="0">
                      <a:pos x="957" y="127"/>
                    </a:cxn>
                    <a:cxn ang="0">
                      <a:pos x="894" y="206"/>
                    </a:cxn>
                    <a:cxn ang="0">
                      <a:pos x="815" y="142"/>
                    </a:cxn>
                    <a:cxn ang="0">
                      <a:pos x="760" y="174"/>
                    </a:cxn>
                    <a:cxn ang="0">
                      <a:pos x="578" y="158"/>
                    </a:cxn>
                    <a:cxn ang="0">
                      <a:pos x="475" y="206"/>
                    </a:cxn>
                  </a:cxnLst>
                  <a:rect l="0" t="0" r="r" b="b"/>
                  <a:pathLst>
                    <a:path w="2269" h="1921">
                      <a:moveTo>
                        <a:pt x="475" y="206"/>
                      </a:moveTo>
                      <a:lnTo>
                        <a:pt x="436" y="261"/>
                      </a:lnTo>
                      <a:lnTo>
                        <a:pt x="301" y="292"/>
                      </a:lnTo>
                      <a:lnTo>
                        <a:pt x="293" y="388"/>
                      </a:lnTo>
                      <a:lnTo>
                        <a:pt x="190" y="419"/>
                      </a:lnTo>
                      <a:lnTo>
                        <a:pt x="96" y="489"/>
                      </a:lnTo>
                      <a:lnTo>
                        <a:pt x="0" y="522"/>
                      </a:lnTo>
                      <a:lnTo>
                        <a:pt x="9" y="554"/>
                      </a:lnTo>
                      <a:lnTo>
                        <a:pt x="175" y="545"/>
                      </a:lnTo>
                      <a:lnTo>
                        <a:pt x="206" y="592"/>
                      </a:lnTo>
                      <a:lnTo>
                        <a:pt x="135" y="609"/>
                      </a:lnTo>
                      <a:lnTo>
                        <a:pt x="64" y="616"/>
                      </a:lnTo>
                      <a:lnTo>
                        <a:pt x="175" y="695"/>
                      </a:lnTo>
                      <a:lnTo>
                        <a:pt x="451" y="695"/>
                      </a:lnTo>
                      <a:lnTo>
                        <a:pt x="522" y="775"/>
                      </a:lnTo>
                      <a:lnTo>
                        <a:pt x="570" y="901"/>
                      </a:lnTo>
                      <a:lnTo>
                        <a:pt x="594" y="1027"/>
                      </a:lnTo>
                      <a:lnTo>
                        <a:pt x="602" y="1082"/>
                      </a:lnTo>
                      <a:lnTo>
                        <a:pt x="664" y="1051"/>
                      </a:lnTo>
                      <a:lnTo>
                        <a:pt x="692" y="1121"/>
                      </a:lnTo>
                      <a:lnTo>
                        <a:pt x="610" y="1149"/>
                      </a:lnTo>
                      <a:lnTo>
                        <a:pt x="720" y="1194"/>
                      </a:lnTo>
                      <a:lnTo>
                        <a:pt x="704" y="1288"/>
                      </a:lnTo>
                      <a:lnTo>
                        <a:pt x="617" y="1336"/>
                      </a:lnTo>
                      <a:lnTo>
                        <a:pt x="594" y="1407"/>
                      </a:lnTo>
                      <a:lnTo>
                        <a:pt x="633" y="1549"/>
                      </a:lnTo>
                      <a:lnTo>
                        <a:pt x="688" y="1700"/>
                      </a:lnTo>
                      <a:lnTo>
                        <a:pt x="760" y="1842"/>
                      </a:lnTo>
                      <a:lnTo>
                        <a:pt x="839" y="1857"/>
                      </a:lnTo>
                      <a:lnTo>
                        <a:pt x="878" y="1921"/>
                      </a:lnTo>
                      <a:lnTo>
                        <a:pt x="949" y="1905"/>
                      </a:lnTo>
                      <a:lnTo>
                        <a:pt x="1028" y="1707"/>
                      </a:lnTo>
                      <a:lnTo>
                        <a:pt x="1084" y="1636"/>
                      </a:lnTo>
                      <a:lnTo>
                        <a:pt x="1091" y="1533"/>
                      </a:lnTo>
                      <a:lnTo>
                        <a:pt x="1226" y="1502"/>
                      </a:lnTo>
                      <a:lnTo>
                        <a:pt x="1367" y="1470"/>
                      </a:lnTo>
                      <a:lnTo>
                        <a:pt x="1439" y="1328"/>
                      </a:lnTo>
                      <a:lnTo>
                        <a:pt x="1613" y="1343"/>
                      </a:lnTo>
                      <a:lnTo>
                        <a:pt x="1763" y="1240"/>
                      </a:lnTo>
                      <a:lnTo>
                        <a:pt x="1834" y="1161"/>
                      </a:lnTo>
                      <a:lnTo>
                        <a:pt x="1755" y="1139"/>
                      </a:lnTo>
                      <a:lnTo>
                        <a:pt x="1660" y="1122"/>
                      </a:lnTo>
                      <a:lnTo>
                        <a:pt x="1676" y="1067"/>
                      </a:lnTo>
                      <a:lnTo>
                        <a:pt x="1731" y="1051"/>
                      </a:lnTo>
                      <a:lnTo>
                        <a:pt x="1794" y="1098"/>
                      </a:lnTo>
                      <a:lnTo>
                        <a:pt x="1858" y="1130"/>
                      </a:lnTo>
                      <a:lnTo>
                        <a:pt x="1890" y="1082"/>
                      </a:lnTo>
                      <a:lnTo>
                        <a:pt x="1849" y="1004"/>
                      </a:lnTo>
                      <a:lnTo>
                        <a:pt x="1763" y="972"/>
                      </a:lnTo>
                      <a:lnTo>
                        <a:pt x="1770" y="916"/>
                      </a:lnTo>
                      <a:lnTo>
                        <a:pt x="1834" y="916"/>
                      </a:lnTo>
                      <a:lnTo>
                        <a:pt x="1858" y="940"/>
                      </a:lnTo>
                      <a:lnTo>
                        <a:pt x="1882" y="901"/>
                      </a:lnTo>
                      <a:lnTo>
                        <a:pt x="1945" y="885"/>
                      </a:lnTo>
                      <a:lnTo>
                        <a:pt x="1921" y="846"/>
                      </a:lnTo>
                      <a:lnTo>
                        <a:pt x="1976" y="846"/>
                      </a:lnTo>
                      <a:lnTo>
                        <a:pt x="2024" y="798"/>
                      </a:lnTo>
                      <a:lnTo>
                        <a:pt x="2040" y="751"/>
                      </a:lnTo>
                      <a:lnTo>
                        <a:pt x="1969" y="719"/>
                      </a:lnTo>
                      <a:lnTo>
                        <a:pt x="1961" y="664"/>
                      </a:lnTo>
                      <a:lnTo>
                        <a:pt x="1993" y="624"/>
                      </a:lnTo>
                      <a:lnTo>
                        <a:pt x="2032" y="616"/>
                      </a:lnTo>
                      <a:lnTo>
                        <a:pt x="2024" y="545"/>
                      </a:lnTo>
                      <a:lnTo>
                        <a:pt x="1890" y="530"/>
                      </a:lnTo>
                      <a:lnTo>
                        <a:pt x="1921" y="451"/>
                      </a:lnTo>
                      <a:lnTo>
                        <a:pt x="1993" y="403"/>
                      </a:lnTo>
                      <a:lnTo>
                        <a:pt x="2032" y="371"/>
                      </a:lnTo>
                      <a:lnTo>
                        <a:pt x="1952" y="331"/>
                      </a:lnTo>
                      <a:lnTo>
                        <a:pt x="2008" y="309"/>
                      </a:lnTo>
                      <a:lnTo>
                        <a:pt x="2055" y="300"/>
                      </a:lnTo>
                      <a:lnTo>
                        <a:pt x="2166" y="268"/>
                      </a:lnTo>
                      <a:lnTo>
                        <a:pt x="2269" y="197"/>
                      </a:lnTo>
                      <a:lnTo>
                        <a:pt x="2072" y="182"/>
                      </a:lnTo>
                      <a:lnTo>
                        <a:pt x="1969" y="213"/>
                      </a:lnTo>
                      <a:lnTo>
                        <a:pt x="1827" y="285"/>
                      </a:lnTo>
                      <a:lnTo>
                        <a:pt x="1897" y="158"/>
                      </a:lnTo>
                      <a:lnTo>
                        <a:pt x="1739" y="213"/>
                      </a:lnTo>
                      <a:lnTo>
                        <a:pt x="1748" y="142"/>
                      </a:lnTo>
                      <a:lnTo>
                        <a:pt x="1487" y="166"/>
                      </a:lnTo>
                      <a:lnTo>
                        <a:pt x="1636" y="119"/>
                      </a:lnTo>
                      <a:lnTo>
                        <a:pt x="1827" y="86"/>
                      </a:lnTo>
                      <a:lnTo>
                        <a:pt x="1890" y="71"/>
                      </a:lnTo>
                      <a:lnTo>
                        <a:pt x="1763" y="24"/>
                      </a:lnTo>
                      <a:lnTo>
                        <a:pt x="1487" y="63"/>
                      </a:lnTo>
                      <a:lnTo>
                        <a:pt x="1636" y="0"/>
                      </a:lnTo>
                      <a:lnTo>
                        <a:pt x="1305" y="7"/>
                      </a:lnTo>
                      <a:lnTo>
                        <a:pt x="1210" y="95"/>
                      </a:lnTo>
                      <a:lnTo>
                        <a:pt x="1076" y="47"/>
                      </a:lnTo>
                      <a:lnTo>
                        <a:pt x="1076" y="110"/>
                      </a:lnTo>
                      <a:lnTo>
                        <a:pt x="1052" y="182"/>
                      </a:lnTo>
                      <a:lnTo>
                        <a:pt x="1005" y="127"/>
                      </a:lnTo>
                      <a:lnTo>
                        <a:pt x="957" y="127"/>
                      </a:lnTo>
                      <a:lnTo>
                        <a:pt x="894" y="127"/>
                      </a:lnTo>
                      <a:lnTo>
                        <a:pt x="894" y="206"/>
                      </a:lnTo>
                      <a:lnTo>
                        <a:pt x="823" y="206"/>
                      </a:lnTo>
                      <a:lnTo>
                        <a:pt x="815" y="142"/>
                      </a:lnTo>
                      <a:lnTo>
                        <a:pt x="743" y="134"/>
                      </a:lnTo>
                      <a:lnTo>
                        <a:pt x="760" y="174"/>
                      </a:lnTo>
                      <a:lnTo>
                        <a:pt x="633" y="127"/>
                      </a:lnTo>
                      <a:lnTo>
                        <a:pt x="578" y="158"/>
                      </a:lnTo>
                      <a:lnTo>
                        <a:pt x="530" y="158"/>
                      </a:lnTo>
                      <a:lnTo>
                        <a:pt x="475" y="206"/>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653" name="Freeform 124"/>
                <p:cNvSpPr>
                  <a:spLocks/>
                </p:cNvSpPr>
                <p:nvPr/>
              </p:nvSpPr>
              <p:spPr bwMode="auto">
                <a:xfrm>
                  <a:off x="2480" y="1352"/>
                  <a:ext cx="24" cy="29"/>
                </a:xfrm>
                <a:custGeom>
                  <a:avLst/>
                  <a:gdLst/>
                  <a:ahLst/>
                  <a:cxnLst>
                    <a:cxn ang="0">
                      <a:pos x="24" y="0"/>
                    </a:cxn>
                    <a:cxn ang="0">
                      <a:pos x="0" y="87"/>
                    </a:cxn>
                    <a:cxn ang="0">
                      <a:pos x="72" y="32"/>
                    </a:cxn>
                    <a:cxn ang="0">
                      <a:pos x="24" y="0"/>
                    </a:cxn>
                  </a:cxnLst>
                  <a:rect l="0" t="0" r="r" b="b"/>
                  <a:pathLst>
                    <a:path w="72" h="87">
                      <a:moveTo>
                        <a:pt x="24" y="0"/>
                      </a:moveTo>
                      <a:lnTo>
                        <a:pt x="0" y="87"/>
                      </a:lnTo>
                      <a:lnTo>
                        <a:pt x="72" y="32"/>
                      </a:lnTo>
                      <a:lnTo>
                        <a:pt x="24" y="0"/>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654" name="Freeform 125"/>
                <p:cNvSpPr>
                  <a:spLocks/>
                </p:cNvSpPr>
                <p:nvPr/>
              </p:nvSpPr>
              <p:spPr bwMode="auto">
                <a:xfrm>
                  <a:off x="4287" y="2652"/>
                  <a:ext cx="134" cy="103"/>
                </a:xfrm>
                <a:custGeom>
                  <a:avLst/>
                  <a:gdLst/>
                  <a:ahLst/>
                  <a:cxnLst>
                    <a:cxn ang="0">
                      <a:pos x="294" y="141"/>
                    </a:cxn>
                    <a:cxn ang="0">
                      <a:pos x="263" y="133"/>
                    </a:cxn>
                    <a:cxn ang="0">
                      <a:pos x="239" y="164"/>
                    </a:cxn>
                    <a:cxn ang="0">
                      <a:pos x="211" y="212"/>
                    </a:cxn>
                    <a:cxn ang="0">
                      <a:pos x="200" y="260"/>
                    </a:cxn>
                    <a:cxn ang="0">
                      <a:pos x="191" y="298"/>
                    </a:cxn>
                    <a:cxn ang="0">
                      <a:pos x="136" y="307"/>
                    </a:cxn>
                    <a:cxn ang="0">
                      <a:pos x="104" y="280"/>
                    </a:cxn>
                    <a:cxn ang="0">
                      <a:pos x="89" y="303"/>
                    </a:cxn>
                    <a:cxn ang="0">
                      <a:pos x="25" y="298"/>
                    </a:cxn>
                    <a:cxn ang="0">
                      <a:pos x="0" y="281"/>
                    </a:cxn>
                    <a:cxn ang="0">
                      <a:pos x="20" y="253"/>
                    </a:cxn>
                    <a:cxn ang="0">
                      <a:pos x="31" y="209"/>
                    </a:cxn>
                    <a:cxn ang="0">
                      <a:pos x="88" y="213"/>
                    </a:cxn>
                    <a:cxn ang="0">
                      <a:pos x="111" y="165"/>
                    </a:cxn>
                    <a:cxn ang="0">
                      <a:pos x="155" y="134"/>
                    </a:cxn>
                    <a:cxn ang="0">
                      <a:pos x="193" y="115"/>
                    </a:cxn>
                    <a:cxn ang="0">
                      <a:pos x="206" y="60"/>
                    </a:cxn>
                    <a:cxn ang="0">
                      <a:pos x="241" y="40"/>
                    </a:cxn>
                    <a:cxn ang="0">
                      <a:pos x="250" y="0"/>
                    </a:cxn>
                    <a:cxn ang="0">
                      <a:pos x="305" y="27"/>
                    </a:cxn>
                    <a:cxn ang="0">
                      <a:pos x="337" y="40"/>
                    </a:cxn>
                    <a:cxn ang="0">
                      <a:pos x="392" y="51"/>
                    </a:cxn>
                    <a:cxn ang="0">
                      <a:pos x="403" y="99"/>
                    </a:cxn>
                    <a:cxn ang="0">
                      <a:pos x="360" y="134"/>
                    </a:cxn>
                    <a:cxn ang="0">
                      <a:pos x="320" y="162"/>
                    </a:cxn>
                    <a:cxn ang="0">
                      <a:pos x="294" y="141"/>
                    </a:cxn>
                  </a:cxnLst>
                  <a:rect l="0" t="0" r="r" b="b"/>
                  <a:pathLst>
                    <a:path w="403" h="307">
                      <a:moveTo>
                        <a:pt x="294" y="141"/>
                      </a:moveTo>
                      <a:lnTo>
                        <a:pt x="263" y="133"/>
                      </a:lnTo>
                      <a:lnTo>
                        <a:pt x="239" y="164"/>
                      </a:lnTo>
                      <a:lnTo>
                        <a:pt x="211" y="212"/>
                      </a:lnTo>
                      <a:lnTo>
                        <a:pt x="200" y="260"/>
                      </a:lnTo>
                      <a:lnTo>
                        <a:pt x="191" y="298"/>
                      </a:lnTo>
                      <a:lnTo>
                        <a:pt x="136" y="307"/>
                      </a:lnTo>
                      <a:lnTo>
                        <a:pt x="104" y="280"/>
                      </a:lnTo>
                      <a:lnTo>
                        <a:pt x="89" y="303"/>
                      </a:lnTo>
                      <a:lnTo>
                        <a:pt x="25" y="298"/>
                      </a:lnTo>
                      <a:lnTo>
                        <a:pt x="0" y="281"/>
                      </a:lnTo>
                      <a:lnTo>
                        <a:pt x="20" y="253"/>
                      </a:lnTo>
                      <a:lnTo>
                        <a:pt x="31" y="209"/>
                      </a:lnTo>
                      <a:lnTo>
                        <a:pt x="88" y="213"/>
                      </a:lnTo>
                      <a:lnTo>
                        <a:pt x="111" y="165"/>
                      </a:lnTo>
                      <a:lnTo>
                        <a:pt x="155" y="134"/>
                      </a:lnTo>
                      <a:lnTo>
                        <a:pt x="193" y="115"/>
                      </a:lnTo>
                      <a:lnTo>
                        <a:pt x="206" y="60"/>
                      </a:lnTo>
                      <a:lnTo>
                        <a:pt x="241" y="40"/>
                      </a:lnTo>
                      <a:lnTo>
                        <a:pt x="250" y="0"/>
                      </a:lnTo>
                      <a:lnTo>
                        <a:pt x="305" y="27"/>
                      </a:lnTo>
                      <a:lnTo>
                        <a:pt x="337" y="40"/>
                      </a:lnTo>
                      <a:lnTo>
                        <a:pt x="392" y="51"/>
                      </a:lnTo>
                      <a:lnTo>
                        <a:pt x="403" y="99"/>
                      </a:lnTo>
                      <a:lnTo>
                        <a:pt x="360" y="134"/>
                      </a:lnTo>
                      <a:lnTo>
                        <a:pt x="320" y="162"/>
                      </a:lnTo>
                      <a:lnTo>
                        <a:pt x="294" y="141"/>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655" name="Freeform 126"/>
                <p:cNvSpPr>
                  <a:spLocks/>
                </p:cNvSpPr>
                <p:nvPr/>
              </p:nvSpPr>
              <p:spPr bwMode="auto">
                <a:xfrm>
                  <a:off x="2748" y="2754"/>
                  <a:ext cx="24" cy="12"/>
                </a:xfrm>
                <a:custGeom>
                  <a:avLst/>
                  <a:gdLst/>
                  <a:ahLst/>
                  <a:cxnLst>
                    <a:cxn ang="0">
                      <a:pos x="6" y="5"/>
                    </a:cxn>
                    <a:cxn ang="0">
                      <a:pos x="71" y="0"/>
                    </a:cxn>
                    <a:cxn ang="0">
                      <a:pos x="59" y="33"/>
                    </a:cxn>
                    <a:cxn ang="0">
                      <a:pos x="11" y="36"/>
                    </a:cxn>
                    <a:cxn ang="0">
                      <a:pos x="0" y="23"/>
                    </a:cxn>
                    <a:cxn ang="0">
                      <a:pos x="6" y="5"/>
                    </a:cxn>
                  </a:cxnLst>
                  <a:rect l="0" t="0" r="r" b="b"/>
                  <a:pathLst>
                    <a:path w="71" h="36">
                      <a:moveTo>
                        <a:pt x="6" y="5"/>
                      </a:moveTo>
                      <a:lnTo>
                        <a:pt x="71" y="0"/>
                      </a:lnTo>
                      <a:lnTo>
                        <a:pt x="59" y="33"/>
                      </a:lnTo>
                      <a:lnTo>
                        <a:pt x="11" y="36"/>
                      </a:lnTo>
                      <a:lnTo>
                        <a:pt x="0" y="23"/>
                      </a:lnTo>
                      <a:lnTo>
                        <a:pt x="6" y="5"/>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656" name="Freeform 127"/>
                <p:cNvSpPr>
                  <a:spLocks/>
                </p:cNvSpPr>
                <p:nvPr/>
              </p:nvSpPr>
              <p:spPr bwMode="auto">
                <a:xfrm>
                  <a:off x="3679" y="1779"/>
                  <a:ext cx="861" cy="635"/>
                </a:xfrm>
                <a:custGeom>
                  <a:avLst/>
                  <a:gdLst/>
                  <a:ahLst/>
                  <a:cxnLst>
                    <a:cxn ang="0">
                      <a:pos x="1969" y="918"/>
                    </a:cxn>
                    <a:cxn ang="0">
                      <a:pos x="2099" y="926"/>
                    </a:cxn>
                    <a:cxn ang="0">
                      <a:pos x="2123" y="1016"/>
                    </a:cxn>
                    <a:cxn ang="0">
                      <a:pos x="2131" y="1198"/>
                    </a:cxn>
                    <a:cxn ang="0">
                      <a:pos x="2201" y="1364"/>
                    </a:cxn>
                    <a:cxn ang="0">
                      <a:pos x="2186" y="1546"/>
                    </a:cxn>
                    <a:cxn ang="0">
                      <a:pos x="2103" y="1677"/>
                    </a:cxn>
                    <a:cxn ang="0">
                      <a:pos x="2028" y="1739"/>
                    </a:cxn>
                    <a:cxn ang="0">
                      <a:pos x="1882" y="1800"/>
                    </a:cxn>
                    <a:cxn ang="0">
                      <a:pos x="1708" y="1906"/>
                    </a:cxn>
                    <a:cxn ang="0">
                      <a:pos x="1641" y="1883"/>
                    </a:cxn>
                    <a:cxn ang="0">
                      <a:pos x="1455" y="1759"/>
                    </a:cxn>
                    <a:cxn ang="0">
                      <a:pos x="1356" y="1862"/>
                    </a:cxn>
                    <a:cxn ang="0">
                      <a:pos x="1237" y="1831"/>
                    </a:cxn>
                    <a:cxn ang="0">
                      <a:pos x="1150" y="1700"/>
                    </a:cxn>
                    <a:cxn ang="0">
                      <a:pos x="1205" y="1597"/>
                    </a:cxn>
                    <a:cxn ang="0">
                      <a:pos x="1123" y="1527"/>
                    </a:cxn>
                    <a:cxn ang="0">
                      <a:pos x="968" y="1452"/>
                    </a:cxn>
                    <a:cxn ang="0">
                      <a:pos x="814" y="1518"/>
                    </a:cxn>
                    <a:cxn ang="0">
                      <a:pos x="697" y="1522"/>
                    </a:cxn>
                    <a:cxn ang="0">
                      <a:pos x="515" y="1471"/>
                    </a:cxn>
                    <a:cxn ang="0">
                      <a:pos x="447" y="1429"/>
                    </a:cxn>
                    <a:cxn ang="0">
                      <a:pos x="317" y="1349"/>
                    </a:cxn>
                    <a:cxn ang="0">
                      <a:pos x="215" y="1226"/>
                    </a:cxn>
                    <a:cxn ang="0">
                      <a:pos x="55" y="1230"/>
                    </a:cxn>
                    <a:cxn ang="0">
                      <a:pos x="44" y="1091"/>
                    </a:cxn>
                    <a:cxn ang="0">
                      <a:pos x="55" y="977"/>
                    </a:cxn>
                    <a:cxn ang="0">
                      <a:pos x="9" y="879"/>
                    </a:cxn>
                    <a:cxn ang="0">
                      <a:pos x="131" y="872"/>
                    </a:cxn>
                    <a:cxn ang="0">
                      <a:pos x="222" y="800"/>
                    </a:cxn>
                    <a:cxn ang="0">
                      <a:pos x="226" y="643"/>
                    </a:cxn>
                    <a:cxn ang="0">
                      <a:pos x="348" y="575"/>
                    </a:cxn>
                    <a:cxn ang="0">
                      <a:pos x="455" y="504"/>
                    </a:cxn>
                    <a:cxn ang="0">
                      <a:pos x="534" y="369"/>
                    </a:cxn>
                    <a:cxn ang="0">
                      <a:pos x="598" y="348"/>
                    </a:cxn>
                    <a:cxn ang="0">
                      <a:pos x="712" y="510"/>
                    </a:cxn>
                    <a:cxn ang="0">
                      <a:pos x="913" y="570"/>
                    </a:cxn>
                    <a:cxn ang="0">
                      <a:pos x="1229" y="677"/>
                    </a:cxn>
                    <a:cxn ang="0">
                      <a:pos x="1419" y="708"/>
                    </a:cxn>
                    <a:cxn ang="0">
                      <a:pos x="1617" y="633"/>
                    </a:cxn>
                    <a:cxn ang="0">
                      <a:pos x="1684" y="546"/>
                    </a:cxn>
                    <a:cxn ang="0">
                      <a:pos x="1834" y="431"/>
                    </a:cxn>
                    <a:cxn ang="0">
                      <a:pos x="1804" y="357"/>
                    </a:cxn>
                    <a:cxn ang="0">
                      <a:pos x="1752" y="248"/>
                    </a:cxn>
                    <a:cxn ang="0">
                      <a:pos x="1858" y="246"/>
                    </a:cxn>
                    <a:cxn ang="0">
                      <a:pos x="1873" y="48"/>
                    </a:cxn>
                    <a:cxn ang="0">
                      <a:pos x="2138" y="55"/>
                    </a:cxn>
                    <a:cxn ang="0">
                      <a:pos x="2225" y="190"/>
                    </a:cxn>
                    <a:cxn ang="0">
                      <a:pos x="2376" y="282"/>
                    </a:cxn>
                    <a:cxn ang="0">
                      <a:pos x="2478" y="341"/>
                    </a:cxn>
                    <a:cxn ang="0">
                      <a:pos x="2581" y="388"/>
                    </a:cxn>
                    <a:cxn ang="0">
                      <a:pos x="2502" y="519"/>
                    </a:cxn>
                    <a:cxn ang="0">
                      <a:pos x="2526" y="626"/>
                    </a:cxn>
                    <a:cxn ang="0">
                      <a:pos x="2435" y="677"/>
                    </a:cxn>
                    <a:cxn ang="0">
                      <a:pos x="2304" y="712"/>
                    </a:cxn>
                    <a:cxn ang="0">
                      <a:pos x="2182" y="850"/>
                    </a:cxn>
                    <a:cxn ang="0">
                      <a:pos x="2099" y="767"/>
                    </a:cxn>
                    <a:cxn ang="0">
                      <a:pos x="2032" y="823"/>
                    </a:cxn>
                  </a:cxnLst>
                  <a:rect l="0" t="0" r="r" b="b"/>
                  <a:pathLst>
                    <a:path w="2581" h="1906">
                      <a:moveTo>
                        <a:pt x="2032" y="823"/>
                      </a:moveTo>
                      <a:lnTo>
                        <a:pt x="1965" y="870"/>
                      </a:lnTo>
                      <a:lnTo>
                        <a:pt x="1969" y="918"/>
                      </a:lnTo>
                      <a:lnTo>
                        <a:pt x="2016" y="957"/>
                      </a:lnTo>
                      <a:lnTo>
                        <a:pt x="2063" y="961"/>
                      </a:lnTo>
                      <a:lnTo>
                        <a:pt x="2099" y="926"/>
                      </a:lnTo>
                      <a:lnTo>
                        <a:pt x="2166" y="933"/>
                      </a:lnTo>
                      <a:lnTo>
                        <a:pt x="2182" y="997"/>
                      </a:lnTo>
                      <a:lnTo>
                        <a:pt x="2123" y="1016"/>
                      </a:lnTo>
                      <a:lnTo>
                        <a:pt x="2072" y="1060"/>
                      </a:lnTo>
                      <a:lnTo>
                        <a:pt x="2091" y="1119"/>
                      </a:lnTo>
                      <a:lnTo>
                        <a:pt x="2131" y="1198"/>
                      </a:lnTo>
                      <a:lnTo>
                        <a:pt x="2190" y="1257"/>
                      </a:lnTo>
                      <a:lnTo>
                        <a:pt x="2190" y="1309"/>
                      </a:lnTo>
                      <a:lnTo>
                        <a:pt x="2201" y="1364"/>
                      </a:lnTo>
                      <a:lnTo>
                        <a:pt x="2225" y="1494"/>
                      </a:lnTo>
                      <a:lnTo>
                        <a:pt x="2193" y="1502"/>
                      </a:lnTo>
                      <a:lnTo>
                        <a:pt x="2186" y="1546"/>
                      </a:lnTo>
                      <a:lnTo>
                        <a:pt x="2142" y="1586"/>
                      </a:lnTo>
                      <a:lnTo>
                        <a:pt x="2146" y="1645"/>
                      </a:lnTo>
                      <a:lnTo>
                        <a:pt x="2103" y="1677"/>
                      </a:lnTo>
                      <a:lnTo>
                        <a:pt x="2072" y="1680"/>
                      </a:lnTo>
                      <a:lnTo>
                        <a:pt x="2063" y="1728"/>
                      </a:lnTo>
                      <a:lnTo>
                        <a:pt x="2028" y="1739"/>
                      </a:lnTo>
                      <a:lnTo>
                        <a:pt x="2020" y="1783"/>
                      </a:lnTo>
                      <a:lnTo>
                        <a:pt x="1941" y="1807"/>
                      </a:lnTo>
                      <a:lnTo>
                        <a:pt x="1882" y="1800"/>
                      </a:lnTo>
                      <a:lnTo>
                        <a:pt x="1811" y="1822"/>
                      </a:lnTo>
                      <a:lnTo>
                        <a:pt x="1739" y="1877"/>
                      </a:lnTo>
                      <a:lnTo>
                        <a:pt x="1708" y="1906"/>
                      </a:lnTo>
                      <a:lnTo>
                        <a:pt x="1688" y="1842"/>
                      </a:lnTo>
                      <a:lnTo>
                        <a:pt x="1660" y="1827"/>
                      </a:lnTo>
                      <a:lnTo>
                        <a:pt x="1641" y="1883"/>
                      </a:lnTo>
                      <a:lnTo>
                        <a:pt x="1573" y="1783"/>
                      </a:lnTo>
                      <a:lnTo>
                        <a:pt x="1502" y="1759"/>
                      </a:lnTo>
                      <a:lnTo>
                        <a:pt x="1455" y="1759"/>
                      </a:lnTo>
                      <a:lnTo>
                        <a:pt x="1384" y="1800"/>
                      </a:lnTo>
                      <a:lnTo>
                        <a:pt x="1349" y="1815"/>
                      </a:lnTo>
                      <a:lnTo>
                        <a:pt x="1356" y="1862"/>
                      </a:lnTo>
                      <a:lnTo>
                        <a:pt x="1293" y="1870"/>
                      </a:lnTo>
                      <a:lnTo>
                        <a:pt x="1281" y="1839"/>
                      </a:lnTo>
                      <a:lnTo>
                        <a:pt x="1237" y="1831"/>
                      </a:lnTo>
                      <a:lnTo>
                        <a:pt x="1225" y="1756"/>
                      </a:lnTo>
                      <a:lnTo>
                        <a:pt x="1202" y="1708"/>
                      </a:lnTo>
                      <a:lnTo>
                        <a:pt x="1150" y="1700"/>
                      </a:lnTo>
                      <a:lnTo>
                        <a:pt x="1154" y="1660"/>
                      </a:lnTo>
                      <a:lnTo>
                        <a:pt x="1187" y="1636"/>
                      </a:lnTo>
                      <a:lnTo>
                        <a:pt x="1205" y="1597"/>
                      </a:lnTo>
                      <a:lnTo>
                        <a:pt x="1187" y="1546"/>
                      </a:lnTo>
                      <a:lnTo>
                        <a:pt x="1174" y="1518"/>
                      </a:lnTo>
                      <a:lnTo>
                        <a:pt x="1123" y="1527"/>
                      </a:lnTo>
                      <a:lnTo>
                        <a:pt x="1092" y="1479"/>
                      </a:lnTo>
                      <a:lnTo>
                        <a:pt x="1040" y="1452"/>
                      </a:lnTo>
                      <a:lnTo>
                        <a:pt x="968" y="1452"/>
                      </a:lnTo>
                      <a:lnTo>
                        <a:pt x="913" y="1482"/>
                      </a:lnTo>
                      <a:lnTo>
                        <a:pt x="889" y="1517"/>
                      </a:lnTo>
                      <a:lnTo>
                        <a:pt x="814" y="1518"/>
                      </a:lnTo>
                      <a:lnTo>
                        <a:pt x="763" y="1494"/>
                      </a:lnTo>
                      <a:lnTo>
                        <a:pt x="740" y="1538"/>
                      </a:lnTo>
                      <a:lnTo>
                        <a:pt x="697" y="1522"/>
                      </a:lnTo>
                      <a:lnTo>
                        <a:pt x="595" y="1515"/>
                      </a:lnTo>
                      <a:lnTo>
                        <a:pt x="550" y="1491"/>
                      </a:lnTo>
                      <a:lnTo>
                        <a:pt x="515" y="1471"/>
                      </a:lnTo>
                      <a:lnTo>
                        <a:pt x="510" y="1419"/>
                      </a:lnTo>
                      <a:lnTo>
                        <a:pt x="495" y="1452"/>
                      </a:lnTo>
                      <a:lnTo>
                        <a:pt x="447" y="1429"/>
                      </a:lnTo>
                      <a:lnTo>
                        <a:pt x="408" y="1390"/>
                      </a:lnTo>
                      <a:lnTo>
                        <a:pt x="357" y="1388"/>
                      </a:lnTo>
                      <a:lnTo>
                        <a:pt x="317" y="1349"/>
                      </a:lnTo>
                      <a:lnTo>
                        <a:pt x="249" y="1336"/>
                      </a:lnTo>
                      <a:lnTo>
                        <a:pt x="249" y="1253"/>
                      </a:lnTo>
                      <a:lnTo>
                        <a:pt x="215" y="1226"/>
                      </a:lnTo>
                      <a:lnTo>
                        <a:pt x="162" y="1222"/>
                      </a:lnTo>
                      <a:lnTo>
                        <a:pt x="99" y="1261"/>
                      </a:lnTo>
                      <a:lnTo>
                        <a:pt x="55" y="1230"/>
                      </a:lnTo>
                      <a:lnTo>
                        <a:pt x="60" y="1167"/>
                      </a:lnTo>
                      <a:lnTo>
                        <a:pt x="37" y="1135"/>
                      </a:lnTo>
                      <a:lnTo>
                        <a:pt x="44" y="1091"/>
                      </a:lnTo>
                      <a:lnTo>
                        <a:pt x="44" y="1091"/>
                      </a:lnTo>
                      <a:lnTo>
                        <a:pt x="55" y="1017"/>
                      </a:lnTo>
                      <a:lnTo>
                        <a:pt x="55" y="977"/>
                      </a:lnTo>
                      <a:lnTo>
                        <a:pt x="48" y="982"/>
                      </a:lnTo>
                      <a:lnTo>
                        <a:pt x="0" y="951"/>
                      </a:lnTo>
                      <a:lnTo>
                        <a:pt x="9" y="879"/>
                      </a:lnTo>
                      <a:lnTo>
                        <a:pt x="44" y="852"/>
                      </a:lnTo>
                      <a:lnTo>
                        <a:pt x="111" y="896"/>
                      </a:lnTo>
                      <a:lnTo>
                        <a:pt x="131" y="872"/>
                      </a:lnTo>
                      <a:lnTo>
                        <a:pt x="127" y="844"/>
                      </a:lnTo>
                      <a:lnTo>
                        <a:pt x="206" y="829"/>
                      </a:lnTo>
                      <a:lnTo>
                        <a:pt x="222" y="800"/>
                      </a:lnTo>
                      <a:lnTo>
                        <a:pt x="258" y="785"/>
                      </a:lnTo>
                      <a:lnTo>
                        <a:pt x="261" y="658"/>
                      </a:lnTo>
                      <a:lnTo>
                        <a:pt x="226" y="643"/>
                      </a:lnTo>
                      <a:lnTo>
                        <a:pt x="241" y="610"/>
                      </a:lnTo>
                      <a:lnTo>
                        <a:pt x="333" y="599"/>
                      </a:lnTo>
                      <a:lnTo>
                        <a:pt x="348" y="575"/>
                      </a:lnTo>
                      <a:lnTo>
                        <a:pt x="352" y="513"/>
                      </a:lnTo>
                      <a:lnTo>
                        <a:pt x="399" y="489"/>
                      </a:lnTo>
                      <a:lnTo>
                        <a:pt x="455" y="504"/>
                      </a:lnTo>
                      <a:lnTo>
                        <a:pt x="475" y="402"/>
                      </a:lnTo>
                      <a:lnTo>
                        <a:pt x="499" y="378"/>
                      </a:lnTo>
                      <a:lnTo>
                        <a:pt x="534" y="369"/>
                      </a:lnTo>
                      <a:lnTo>
                        <a:pt x="546" y="334"/>
                      </a:lnTo>
                      <a:lnTo>
                        <a:pt x="574" y="314"/>
                      </a:lnTo>
                      <a:lnTo>
                        <a:pt x="598" y="348"/>
                      </a:lnTo>
                      <a:lnTo>
                        <a:pt x="664" y="384"/>
                      </a:lnTo>
                      <a:lnTo>
                        <a:pt x="681" y="436"/>
                      </a:lnTo>
                      <a:lnTo>
                        <a:pt x="712" y="510"/>
                      </a:lnTo>
                      <a:lnTo>
                        <a:pt x="815" y="530"/>
                      </a:lnTo>
                      <a:lnTo>
                        <a:pt x="861" y="543"/>
                      </a:lnTo>
                      <a:lnTo>
                        <a:pt x="913" y="570"/>
                      </a:lnTo>
                      <a:lnTo>
                        <a:pt x="946" y="626"/>
                      </a:lnTo>
                      <a:lnTo>
                        <a:pt x="977" y="657"/>
                      </a:lnTo>
                      <a:lnTo>
                        <a:pt x="1229" y="677"/>
                      </a:lnTo>
                      <a:lnTo>
                        <a:pt x="1285" y="692"/>
                      </a:lnTo>
                      <a:lnTo>
                        <a:pt x="1352" y="729"/>
                      </a:lnTo>
                      <a:lnTo>
                        <a:pt x="1419" y="708"/>
                      </a:lnTo>
                      <a:lnTo>
                        <a:pt x="1455" y="681"/>
                      </a:lnTo>
                      <a:lnTo>
                        <a:pt x="1546" y="692"/>
                      </a:lnTo>
                      <a:lnTo>
                        <a:pt x="1617" y="633"/>
                      </a:lnTo>
                      <a:lnTo>
                        <a:pt x="1625" y="578"/>
                      </a:lnTo>
                      <a:lnTo>
                        <a:pt x="1621" y="526"/>
                      </a:lnTo>
                      <a:lnTo>
                        <a:pt x="1684" y="546"/>
                      </a:lnTo>
                      <a:lnTo>
                        <a:pt x="1728" y="503"/>
                      </a:lnTo>
                      <a:lnTo>
                        <a:pt x="1767" y="471"/>
                      </a:lnTo>
                      <a:lnTo>
                        <a:pt x="1834" y="431"/>
                      </a:lnTo>
                      <a:lnTo>
                        <a:pt x="1914" y="396"/>
                      </a:lnTo>
                      <a:lnTo>
                        <a:pt x="1877" y="348"/>
                      </a:lnTo>
                      <a:lnTo>
                        <a:pt x="1804" y="357"/>
                      </a:lnTo>
                      <a:lnTo>
                        <a:pt x="1767" y="367"/>
                      </a:lnTo>
                      <a:lnTo>
                        <a:pt x="1757" y="348"/>
                      </a:lnTo>
                      <a:lnTo>
                        <a:pt x="1752" y="248"/>
                      </a:lnTo>
                      <a:lnTo>
                        <a:pt x="1763" y="210"/>
                      </a:lnTo>
                      <a:lnTo>
                        <a:pt x="1798" y="246"/>
                      </a:lnTo>
                      <a:lnTo>
                        <a:pt x="1858" y="246"/>
                      </a:lnTo>
                      <a:lnTo>
                        <a:pt x="1870" y="158"/>
                      </a:lnTo>
                      <a:lnTo>
                        <a:pt x="1905" y="127"/>
                      </a:lnTo>
                      <a:lnTo>
                        <a:pt x="1873" y="48"/>
                      </a:lnTo>
                      <a:lnTo>
                        <a:pt x="1897" y="0"/>
                      </a:lnTo>
                      <a:lnTo>
                        <a:pt x="2091" y="5"/>
                      </a:lnTo>
                      <a:lnTo>
                        <a:pt x="2138" y="55"/>
                      </a:lnTo>
                      <a:lnTo>
                        <a:pt x="2182" y="96"/>
                      </a:lnTo>
                      <a:lnTo>
                        <a:pt x="2214" y="135"/>
                      </a:lnTo>
                      <a:lnTo>
                        <a:pt x="2225" y="190"/>
                      </a:lnTo>
                      <a:lnTo>
                        <a:pt x="2261" y="234"/>
                      </a:lnTo>
                      <a:lnTo>
                        <a:pt x="2340" y="250"/>
                      </a:lnTo>
                      <a:lnTo>
                        <a:pt x="2376" y="282"/>
                      </a:lnTo>
                      <a:lnTo>
                        <a:pt x="2414" y="309"/>
                      </a:lnTo>
                      <a:lnTo>
                        <a:pt x="2431" y="337"/>
                      </a:lnTo>
                      <a:lnTo>
                        <a:pt x="2478" y="341"/>
                      </a:lnTo>
                      <a:lnTo>
                        <a:pt x="2558" y="325"/>
                      </a:lnTo>
                      <a:lnTo>
                        <a:pt x="2573" y="348"/>
                      </a:lnTo>
                      <a:lnTo>
                        <a:pt x="2581" y="388"/>
                      </a:lnTo>
                      <a:lnTo>
                        <a:pt x="2549" y="412"/>
                      </a:lnTo>
                      <a:lnTo>
                        <a:pt x="2545" y="526"/>
                      </a:lnTo>
                      <a:lnTo>
                        <a:pt x="2502" y="519"/>
                      </a:lnTo>
                      <a:lnTo>
                        <a:pt x="2478" y="565"/>
                      </a:lnTo>
                      <a:lnTo>
                        <a:pt x="2482" y="617"/>
                      </a:lnTo>
                      <a:lnTo>
                        <a:pt x="2526" y="626"/>
                      </a:lnTo>
                      <a:lnTo>
                        <a:pt x="2524" y="626"/>
                      </a:lnTo>
                      <a:lnTo>
                        <a:pt x="2478" y="661"/>
                      </a:lnTo>
                      <a:lnTo>
                        <a:pt x="2435" y="677"/>
                      </a:lnTo>
                      <a:lnTo>
                        <a:pt x="2387" y="729"/>
                      </a:lnTo>
                      <a:lnTo>
                        <a:pt x="2344" y="729"/>
                      </a:lnTo>
                      <a:lnTo>
                        <a:pt x="2304" y="712"/>
                      </a:lnTo>
                      <a:lnTo>
                        <a:pt x="2280" y="788"/>
                      </a:lnTo>
                      <a:lnTo>
                        <a:pt x="2237" y="815"/>
                      </a:lnTo>
                      <a:lnTo>
                        <a:pt x="2182" y="850"/>
                      </a:lnTo>
                      <a:lnTo>
                        <a:pt x="2114" y="874"/>
                      </a:lnTo>
                      <a:lnTo>
                        <a:pt x="2111" y="819"/>
                      </a:lnTo>
                      <a:lnTo>
                        <a:pt x="2099" y="767"/>
                      </a:lnTo>
                      <a:lnTo>
                        <a:pt x="2079" y="764"/>
                      </a:lnTo>
                      <a:lnTo>
                        <a:pt x="2052" y="788"/>
                      </a:lnTo>
                      <a:lnTo>
                        <a:pt x="2032" y="823"/>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657" name="Freeform 128"/>
                <p:cNvSpPr>
                  <a:spLocks/>
                </p:cNvSpPr>
                <p:nvPr/>
              </p:nvSpPr>
              <p:spPr bwMode="auto">
                <a:xfrm>
                  <a:off x="3679" y="1779"/>
                  <a:ext cx="861" cy="635"/>
                </a:xfrm>
                <a:custGeom>
                  <a:avLst/>
                  <a:gdLst/>
                  <a:ahLst/>
                  <a:cxnLst>
                    <a:cxn ang="0">
                      <a:pos x="1969" y="918"/>
                    </a:cxn>
                    <a:cxn ang="0">
                      <a:pos x="2099" y="926"/>
                    </a:cxn>
                    <a:cxn ang="0">
                      <a:pos x="2123" y="1016"/>
                    </a:cxn>
                    <a:cxn ang="0">
                      <a:pos x="2131" y="1198"/>
                    </a:cxn>
                    <a:cxn ang="0">
                      <a:pos x="2201" y="1364"/>
                    </a:cxn>
                    <a:cxn ang="0">
                      <a:pos x="2186" y="1546"/>
                    </a:cxn>
                    <a:cxn ang="0">
                      <a:pos x="2103" y="1677"/>
                    </a:cxn>
                    <a:cxn ang="0">
                      <a:pos x="2028" y="1739"/>
                    </a:cxn>
                    <a:cxn ang="0">
                      <a:pos x="1882" y="1800"/>
                    </a:cxn>
                    <a:cxn ang="0">
                      <a:pos x="1708" y="1906"/>
                    </a:cxn>
                    <a:cxn ang="0">
                      <a:pos x="1641" y="1883"/>
                    </a:cxn>
                    <a:cxn ang="0">
                      <a:pos x="1455" y="1759"/>
                    </a:cxn>
                    <a:cxn ang="0">
                      <a:pos x="1356" y="1862"/>
                    </a:cxn>
                    <a:cxn ang="0">
                      <a:pos x="1237" y="1831"/>
                    </a:cxn>
                    <a:cxn ang="0">
                      <a:pos x="1150" y="1700"/>
                    </a:cxn>
                    <a:cxn ang="0">
                      <a:pos x="1205" y="1597"/>
                    </a:cxn>
                    <a:cxn ang="0">
                      <a:pos x="1123" y="1527"/>
                    </a:cxn>
                    <a:cxn ang="0">
                      <a:pos x="968" y="1452"/>
                    </a:cxn>
                    <a:cxn ang="0">
                      <a:pos x="814" y="1518"/>
                    </a:cxn>
                    <a:cxn ang="0">
                      <a:pos x="697" y="1522"/>
                    </a:cxn>
                    <a:cxn ang="0">
                      <a:pos x="515" y="1471"/>
                    </a:cxn>
                    <a:cxn ang="0">
                      <a:pos x="447" y="1429"/>
                    </a:cxn>
                    <a:cxn ang="0">
                      <a:pos x="317" y="1349"/>
                    </a:cxn>
                    <a:cxn ang="0">
                      <a:pos x="215" y="1226"/>
                    </a:cxn>
                    <a:cxn ang="0">
                      <a:pos x="55" y="1230"/>
                    </a:cxn>
                    <a:cxn ang="0">
                      <a:pos x="44" y="1091"/>
                    </a:cxn>
                    <a:cxn ang="0">
                      <a:pos x="55" y="977"/>
                    </a:cxn>
                    <a:cxn ang="0">
                      <a:pos x="9" y="879"/>
                    </a:cxn>
                    <a:cxn ang="0">
                      <a:pos x="131" y="872"/>
                    </a:cxn>
                    <a:cxn ang="0">
                      <a:pos x="222" y="800"/>
                    </a:cxn>
                    <a:cxn ang="0">
                      <a:pos x="226" y="643"/>
                    </a:cxn>
                    <a:cxn ang="0">
                      <a:pos x="348" y="575"/>
                    </a:cxn>
                    <a:cxn ang="0">
                      <a:pos x="455" y="504"/>
                    </a:cxn>
                    <a:cxn ang="0">
                      <a:pos x="534" y="369"/>
                    </a:cxn>
                    <a:cxn ang="0">
                      <a:pos x="598" y="348"/>
                    </a:cxn>
                    <a:cxn ang="0">
                      <a:pos x="712" y="510"/>
                    </a:cxn>
                    <a:cxn ang="0">
                      <a:pos x="913" y="570"/>
                    </a:cxn>
                    <a:cxn ang="0">
                      <a:pos x="1229" y="677"/>
                    </a:cxn>
                    <a:cxn ang="0">
                      <a:pos x="1419" y="708"/>
                    </a:cxn>
                    <a:cxn ang="0">
                      <a:pos x="1617" y="633"/>
                    </a:cxn>
                    <a:cxn ang="0">
                      <a:pos x="1684" y="546"/>
                    </a:cxn>
                    <a:cxn ang="0">
                      <a:pos x="1834" y="431"/>
                    </a:cxn>
                    <a:cxn ang="0">
                      <a:pos x="1804" y="357"/>
                    </a:cxn>
                    <a:cxn ang="0">
                      <a:pos x="1752" y="248"/>
                    </a:cxn>
                    <a:cxn ang="0">
                      <a:pos x="1858" y="246"/>
                    </a:cxn>
                    <a:cxn ang="0">
                      <a:pos x="1873" y="48"/>
                    </a:cxn>
                    <a:cxn ang="0">
                      <a:pos x="2138" y="55"/>
                    </a:cxn>
                    <a:cxn ang="0">
                      <a:pos x="2225" y="190"/>
                    </a:cxn>
                    <a:cxn ang="0">
                      <a:pos x="2376" y="282"/>
                    </a:cxn>
                    <a:cxn ang="0">
                      <a:pos x="2478" y="341"/>
                    </a:cxn>
                    <a:cxn ang="0">
                      <a:pos x="2581" y="388"/>
                    </a:cxn>
                    <a:cxn ang="0">
                      <a:pos x="2502" y="519"/>
                    </a:cxn>
                    <a:cxn ang="0">
                      <a:pos x="2526" y="626"/>
                    </a:cxn>
                    <a:cxn ang="0">
                      <a:pos x="2435" y="677"/>
                    </a:cxn>
                    <a:cxn ang="0">
                      <a:pos x="2304" y="712"/>
                    </a:cxn>
                    <a:cxn ang="0">
                      <a:pos x="2182" y="850"/>
                    </a:cxn>
                    <a:cxn ang="0">
                      <a:pos x="2099" y="767"/>
                    </a:cxn>
                    <a:cxn ang="0">
                      <a:pos x="2032" y="823"/>
                    </a:cxn>
                  </a:cxnLst>
                  <a:rect l="0" t="0" r="r" b="b"/>
                  <a:pathLst>
                    <a:path w="2581" h="1906">
                      <a:moveTo>
                        <a:pt x="2032" y="823"/>
                      </a:moveTo>
                      <a:lnTo>
                        <a:pt x="1965" y="870"/>
                      </a:lnTo>
                      <a:lnTo>
                        <a:pt x="1969" y="918"/>
                      </a:lnTo>
                      <a:lnTo>
                        <a:pt x="2016" y="957"/>
                      </a:lnTo>
                      <a:lnTo>
                        <a:pt x="2063" y="961"/>
                      </a:lnTo>
                      <a:lnTo>
                        <a:pt x="2099" y="926"/>
                      </a:lnTo>
                      <a:lnTo>
                        <a:pt x="2166" y="933"/>
                      </a:lnTo>
                      <a:lnTo>
                        <a:pt x="2182" y="997"/>
                      </a:lnTo>
                      <a:lnTo>
                        <a:pt x="2123" y="1016"/>
                      </a:lnTo>
                      <a:lnTo>
                        <a:pt x="2072" y="1060"/>
                      </a:lnTo>
                      <a:lnTo>
                        <a:pt x="2091" y="1119"/>
                      </a:lnTo>
                      <a:lnTo>
                        <a:pt x="2131" y="1198"/>
                      </a:lnTo>
                      <a:lnTo>
                        <a:pt x="2190" y="1257"/>
                      </a:lnTo>
                      <a:lnTo>
                        <a:pt x="2190" y="1309"/>
                      </a:lnTo>
                      <a:lnTo>
                        <a:pt x="2201" y="1364"/>
                      </a:lnTo>
                      <a:lnTo>
                        <a:pt x="2225" y="1494"/>
                      </a:lnTo>
                      <a:lnTo>
                        <a:pt x="2193" y="1502"/>
                      </a:lnTo>
                      <a:lnTo>
                        <a:pt x="2186" y="1546"/>
                      </a:lnTo>
                      <a:lnTo>
                        <a:pt x="2142" y="1586"/>
                      </a:lnTo>
                      <a:lnTo>
                        <a:pt x="2146" y="1645"/>
                      </a:lnTo>
                      <a:lnTo>
                        <a:pt x="2103" y="1677"/>
                      </a:lnTo>
                      <a:lnTo>
                        <a:pt x="2072" y="1680"/>
                      </a:lnTo>
                      <a:lnTo>
                        <a:pt x="2063" y="1728"/>
                      </a:lnTo>
                      <a:lnTo>
                        <a:pt x="2028" y="1739"/>
                      </a:lnTo>
                      <a:lnTo>
                        <a:pt x="2020" y="1783"/>
                      </a:lnTo>
                      <a:lnTo>
                        <a:pt x="1941" y="1807"/>
                      </a:lnTo>
                      <a:lnTo>
                        <a:pt x="1882" y="1800"/>
                      </a:lnTo>
                      <a:lnTo>
                        <a:pt x="1811" y="1822"/>
                      </a:lnTo>
                      <a:lnTo>
                        <a:pt x="1739" y="1877"/>
                      </a:lnTo>
                      <a:lnTo>
                        <a:pt x="1708" y="1906"/>
                      </a:lnTo>
                      <a:lnTo>
                        <a:pt x="1688" y="1842"/>
                      </a:lnTo>
                      <a:lnTo>
                        <a:pt x="1660" y="1827"/>
                      </a:lnTo>
                      <a:lnTo>
                        <a:pt x="1641" y="1883"/>
                      </a:lnTo>
                      <a:lnTo>
                        <a:pt x="1573" y="1783"/>
                      </a:lnTo>
                      <a:lnTo>
                        <a:pt x="1502" y="1759"/>
                      </a:lnTo>
                      <a:lnTo>
                        <a:pt x="1455" y="1759"/>
                      </a:lnTo>
                      <a:lnTo>
                        <a:pt x="1384" y="1800"/>
                      </a:lnTo>
                      <a:lnTo>
                        <a:pt x="1349" y="1815"/>
                      </a:lnTo>
                      <a:lnTo>
                        <a:pt x="1356" y="1862"/>
                      </a:lnTo>
                      <a:lnTo>
                        <a:pt x="1293" y="1870"/>
                      </a:lnTo>
                      <a:lnTo>
                        <a:pt x="1281" y="1839"/>
                      </a:lnTo>
                      <a:lnTo>
                        <a:pt x="1237" y="1831"/>
                      </a:lnTo>
                      <a:lnTo>
                        <a:pt x="1225" y="1756"/>
                      </a:lnTo>
                      <a:lnTo>
                        <a:pt x="1202" y="1708"/>
                      </a:lnTo>
                      <a:lnTo>
                        <a:pt x="1150" y="1700"/>
                      </a:lnTo>
                      <a:lnTo>
                        <a:pt x="1154" y="1660"/>
                      </a:lnTo>
                      <a:lnTo>
                        <a:pt x="1187" y="1636"/>
                      </a:lnTo>
                      <a:lnTo>
                        <a:pt x="1205" y="1597"/>
                      </a:lnTo>
                      <a:lnTo>
                        <a:pt x="1187" y="1546"/>
                      </a:lnTo>
                      <a:lnTo>
                        <a:pt x="1174" y="1518"/>
                      </a:lnTo>
                      <a:lnTo>
                        <a:pt x="1123" y="1527"/>
                      </a:lnTo>
                      <a:lnTo>
                        <a:pt x="1092" y="1479"/>
                      </a:lnTo>
                      <a:lnTo>
                        <a:pt x="1040" y="1452"/>
                      </a:lnTo>
                      <a:lnTo>
                        <a:pt x="968" y="1452"/>
                      </a:lnTo>
                      <a:lnTo>
                        <a:pt x="913" y="1482"/>
                      </a:lnTo>
                      <a:lnTo>
                        <a:pt x="889" y="1517"/>
                      </a:lnTo>
                      <a:lnTo>
                        <a:pt x="814" y="1518"/>
                      </a:lnTo>
                      <a:lnTo>
                        <a:pt x="763" y="1494"/>
                      </a:lnTo>
                      <a:lnTo>
                        <a:pt x="740" y="1538"/>
                      </a:lnTo>
                      <a:lnTo>
                        <a:pt x="697" y="1522"/>
                      </a:lnTo>
                      <a:lnTo>
                        <a:pt x="595" y="1515"/>
                      </a:lnTo>
                      <a:lnTo>
                        <a:pt x="550" y="1491"/>
                      </a:lnTo>
                      <a:lnTo>
                        <a:pt x="515" y="1471"/>
                      </a:lnTo>
                      <a:lnTo>
                        <a:pt x="510" y="1419"/>
                      </a:lnTo>
                      <a:lnTo>
                        <a:pt x="495" y="1452"/>
                      </a:lnTo>
                      <a:lnTo>
                        <a:pt x="447" y="1429"/>
                      </a:lnTo>
                      <a:lnTo>
                        <a:pt x="408" y="1390"/>
                      </a:lnTo>
                      <a:lnTo>
                        <a:pt x="357" y="1388"/>
                      </a:lnTo>
                      <a:lnTo>
                        <a:pt x="317" y="1349"/>
                      </a:lnTo>
                      <a:lnTo>
                        <a:pt x="249" y="1336"/>
                      </a:lnTo>
                      <a:lnTo>
                        <a:pt x="249" y="1253"/>
                      </a:lnTo>
                      <a:lnTo>
                        <a:pt x="215" y="1226"/>
                      </a:lnTo>
                      <a:lnTo>
                        <a:pt x="162" y="1222"/>
                      </a:lnTo>
                      <a:lnTo>
                        <a:pt x="99" y="1261"/>
                      </a:lnTo>
                      <a:lnTo>
                        <a:pt x="55" y="1230"/>
                      </a:lnTo>
                      <a:lnTo>
                        <a:pt x="60" y="1167"/>
                      </a:lnTo>
                      <a:lnTo>
                        <a:pt x="37" y="1135"/>
                      </a:lnTo>
                      <a:lnTo>
                        <a:pt x="44" y="1091"/>
                      </a:lnTo>
                      <a:lnTo>
                        <a:pt x="44" y="1091"/>
                      </a:lnTo>
                      <a:lnTo>
                        <a:pt x="55" y="1017"/>
                      </a:lnTo>
                      <a:lnTo>
                        <a:pt x="55" y="977"/>
                      </a:lnTo>
                      <a:lnTo>
                        <a:pt x="48" y="982"/>
                      </a:lnTo>
                      <a:lnTo>
                        <a:pt x="0" y="951"/>
                      </a:lnTo>
                      <a:lnTo>
                        <a:pt x="9" y="879"/>
                      </a:lnTo>
                      <a:lnTo>
                        <a:pt x="44" y="852"/>
                      </a:lnTo>
                      <a:lnTo>
                        <a:pt x="111" y="896"/>
                      </a:lnTo>
                      <a:lnTo>
                        <a:pt x="131" y="872"/>
                      </a:lnTo>
                      <a:lnTo>
                        <a:pt x="127" y="844"/>
                      </a:lnTo>
                      <a:lnTo>
                        <a:pt x="206" y="829"/>
                      </a:lnTo>
                      <a:lnTo>
                        <a:pt x="222" y="800"/>
                      </a:lnTo>
                      <a:lnTo>
                        <a:pt x="258" y="785"/>
                      </a:lnTo>
                      <a:lnTo>
                        <a:pt x="261" y="658"/>
                      </a:lnTo>
                      <a:lnTo>
                        <a:pt x="226" y="643"/>
                      </a:lnTo>
                      <a:lnTo>
                        <a:pt x="241" y="610"/>
                      </a:lnTo>
                      <a:lnTo>
                        <a:pt x="333" y="599"/>
                      </a:lnTo>
                      <a:lnTo>
                        <a:pt x="348" y="575"/>
                      </a:lnTo>
                      <a:lnTo>
                        <a:pt x="352" y="513"/>
                      </a:lnTo>
                      <a:lnTo>
                        <a:pt x="399" y="489"/>
                      </a:lnTo>
                      <a:lnTo>
                        <a:pt x="455" y="504"/>
                      </a:lnTo>
                      <a:lnTo>
                        <a:pt x="475" y="402"/>
                      </a:lnTo>
                      <a:lnTo>
                        <a:pt x="499" y="378"/>
                      </a:lnTo>
                      <a:lnTo>
                        <a:pt x="534" y="369"/>
                      </a:lnTo>
                      <a:lnTo>
                        <a:pt x="546" y="334"/>
                      </a:lnTo>
                      <a:lnTo>
                        <a:pt x="574" y="314"/>
                      </a:lnTo>
                      <a:lnTo>
                        <a:pt x="598" y="348"/>
                      </a:lnTo>
                      <a:lnTo>
                        <a:pt x="664" y="384"/>
                      </a:lnTo>
                      <a:lnTo>
                        <a:pt x="681" y="436"/>
                      </a:lnTo>
                      <a:lnTo>
                        <a:pt x="712" y="510"/>
                      </a:lnTo>
                      <a:lnTo>
                        <a:pt x="815" y="530"/>
                      </a:lnTo>
                      <a:lnTo>
                        <a:pt x="861" y="543"/>
                      </a:lnTo>
                      <a:lnTo>
                        <a:pt x="913" y="570"/>
                      </a:lnTo>
                      <a:lnTo>
                        <a:pt x="946" y="626"/>
                      </a:lnTo>
                      <a:lnTo>
                        <a:pt x="977" y="657"/>
                      </a:lnTo>
                      <a:lnTo>
                        <a:pt x="1229" y="677"/>
                      </a:lnTo>
                      <a:lnTo>
                        <a:pt x="1285" y="692"/>
                      </a:lnTo>
                      <a:lnTo>
                        <a:pt x="1352" y="729"/>
                      </a:lnTo>
                      <a:lnTo>
                        <a:pt x="1419" y="708"/>
                      </a:lnTo>
                      <a:lnTo>
                        <a:pt x="1455" y="681"/>
                      </a:lnTo>
                      <a:lnTo>
                        <a:pt x="1546" y="692"/>
                      </a:lnTo>
                      <a:lnTo>
                        <a:pt x="1617" y="633"/>
                      </a:lnTo>
                      <a:lnTo>
                        <a:pt x="1625" y="578"/>
                      </a:lnTo>
                      <a:lnTo>
                        <a:pt x="1621" y="526"/>
                      </a:lnTo>
                      <a:lnTo>
                        <a:pt x="1684" y="546"/>
                      </a:lnTo>
                      <a:lnTo>
                        <a:pt x="1728" y="503"/>
                      </a:lnTo>
                      <a:lnTo>
                        <a:pt x="1767" y="471"/>
                      </a:lnTo>
                      <a:lnTo>
                        <a:pt x="1834" y="431"/>
                      </a:lnTo>
                      <a:lnTo>
                        <a:pt x="1914" y="396"/>
                      </a:lnTo>
                      <a:lnTo>
                        <a:pt x="1877" y="348"/>
                      </a:lnTo>
                      <a:lnTo>
                        <a:pt x="1804" y="357"/>
                      </a:lnTo>
                      <a:lnTo>
                        <a:pt x="1767" y="367"/>
                      </a:lnTo>
                      <a:lnTo>
                        <a:pt x="1757" y="348"/>
                      </a:lnTo>
                      <a:lnTo>
                        <a:pt x="1752" y="248"/>
                      </a:lnTo>
                      <a:lnTo>
                        <a:pt x="1763" y="210"/>
                      </a:lnTo>
                      <a:lnTo>
                        <a:pt x="1798" y="246"/>
                      </a:lnTo>
                      <a:lnTo>
                        <a:pt x="1858" y="246"/>
                      </a:lnTo>
                      <a:lnTo>
                        <a:pt x="1870" y="158"/>
                      </a:lnTo>
                      <a:lnTo>
                        <a:pt x="1905" y="127"/>
                      </a:lnTo>
                      <a:lnTo>
                        <a:pt x="1873" y="48"/>
                      </a:lnTo>
                      <a:lnTo>
                        <a:pt x="1897" y="0"/>
                      </a:lnTo>
                      <a:lnTo>
                        <a:pt x="2091" y="5"/>
                      </a:lnTo>
                      <a:lnTo>
                        <a:pt x="2138" y="55"/>
                      </a:lnTo>
                      <a:lnTo>
                        <a:pt x="2182" y="96"/>
                      </a:lnTo>
                      <a:lnTo>
                        <a:pt x="2214" y="135"/>
                      </a:lnTo>
                      <a:lnTo>
                        <a:pt x="2225" y="190"/>
                      </a:lnTo>
                      <a:lnTo>
                        <a:pt x="2261" y="234"/>
                      </a:lnTo>
                      <a:lnTo>
                        <a:pt x="2340" y="250"/>
                      </a:lnTo>
                      <a:lnTo>
                        <a:pt x="2376" y="282"/>
                      </a:lnTo>
                      <a:lnTo>
                        <a:pt x="2414" y="309"/>
                      </a:lnTo>
                      <a:lnTo>
                        <a:pt x="2431" y="337"/>
                      </a:lnTo>
                      <a:lnTo>
                        <a:pt x="2478" y="341"/>
                      </a:lnTo>
                      <a:lnTo>
                        <a:pt x="2558" y="325"/>
                      </a:lnTo>
                      <a:lnTo>
                        <a:pt x="2573" y="348"/>
                      </a:lnTo>
                      <a:lnTo>
                        <a:pt x="2581" y="388"/>
                      </a:lnTo>
                      <a:lnTo>
                        <a:pt x="2549" y="412"/>
                      </a:lnTo>
                      <a:lnTo>
                        <a:pt x="2545" y="526"/>
                      </a:lnTo>
                      <a:lnTo>
                        <a:pt x="2502" y="519"/>
                      </a:lnTo>
                      <a:lnTo>
                        <a:pt x="2478" y="565"/>
                      </a:lnTo>
                      <a:lnTo>
                        <a:pt x="2482" y="617"/>
                      </a:lnTo>
                      <a:lnTo>
                        <a:pt x="2526" y="626"/>
                      </a:lnTo>
                      <a:lnTo>
                        <a:pt x="2524" y="626"/>
                      </a:lnTo>
                      <a:lnTo>
                        <a:pt x="2478" y="661"/>
                      </a:lnTo>
                      <a:lnTo>
                        <a:pt x="2435" y="677"/>
                      </a:lnTo>
                      <a:lnTo>
                        <a:pt x="2387" y="729"/>
                      </a:lnTo>
                      <a:lnTo>
                        <a:pt x="2344" y="729"/>
                      </a:lnTo>
                      <a:lnTo>
                        <a:pt x="2304" y="712"/>
                      </a:lnTo>
                      <a:lnTo>
                        <a:pt x="2280" y="788"/>
                      </a:lnTo>
                      <a:lnTo>
                        <a:pt x="2237" y="815"/>
                      </a:lnTo>
                      <a:lnTo>
                        <a:pt x="2182" y="850"/>
                      </a:lnTo>
                      <a:lnTo>
                        <a:pt x="2114" y="874"/>
                      </a:lnTo>
                      <a:lnTo>
                        <a:pt x="2111" y="819"/>
                      </a:lnTo>
                      <a:lnTo>
                        <a:pt x="2099" y="767"/>
                      </a:lnTo>
                      <a:lnTo>
                        <a:pt x="2079" y="764"/>
                      </a:lnTo>
                      <a:lnTo>
                        <a:pt x="2052" y="788"/>
                      </a:lnTo>
                      <a:lnTo>
                        <a:pt x="2032" y="823"/>
                      </a:lnTo>
                    </a:path>
                  </a:pathLst>
                </a:custGeom>
                <a:noFill/>
                <a:ln w="3175">
                  <a:solidFill>
                    <a:srgbClr val="FFFFFF"/>
                  </a:solidFill>
                  <a:prstDash val="solid"/>
                  <a:round/>
                  <a:headEnd/>
                  <a:tailEnd/>
                </a:ln>
              </p:spPr>
              <p:txBody>
                <a:bodyPr/>
                <a:lstStyle/>
                <a:p>
                  <a:endParaRPr lang="ru-RU" kern="0">
                    <a:solidFill>
                      <a:sysClr val="windowText" lastClr="000000"/>
                    </a:solidFill>
                  </a:endParaRPr>
                </a:p>
              </p:txBody>
            </p:sp>
            <p:sp>
              <p:nvSpPr>
                <p:cNvPr id="658" name="Freeform 129"/>
                <p:cNvSpPr>
                  <a:spLocks/>
                </p:cNvSpPr>
                <p:nvPr/>
              </p:nvSpPr>
              <p:spPr bwMode="auto">
                <a:xfrm>
                  <a:off x="4425" y="2003"/>
                  <a:ext cx="73" cy="95"/>
                </a:xfrm>
                <a:custGeom>
                  <a:avLst/>
                  <a:gdLst/>
                  <a:ahLst/>
                  <a:cxnLst>
                    <a:cxn ang="0">
                      <a:pos x="214" y="0"/>
                    </a:cxn>
                    <a:cxn ang="0">
                      <a:pos x="218" y="84"/>
                    </a:cxn>
                    <a:cxn ang="0">
                      <a:pos x="190" y="99"/>
                    </a:cxn>
                    <a:cxn ang="0">
                      <a:pos x="166" y="143"/>
                    </a:cxn>
                    <a:cxn ang="0">
                      <a:pos x="122" y="163"/>
                    </a:cxn>
                    <a:cxn ang="0">
                      <a:pos x="174" y="213"/>
                    </a:cxn>
                    <a:cxn ang="0">
                      <a:pos x="159" y="261"/>
                    </a:cxn>
                    <a:cxn ang="0">
                      <a:pos x="95" y="285"/>
                    </a:cxn>
                    <a:cxn ang="0">
                      <a:pos x="67" y="257"/>
                    </a:cxn>
                    <a:cxn ang="0">
                      <a:pos x="12" y="234"/>
                    </a:cxn>
                    <a:cxn ang="0">
                      <a:pos x="48" y="206"/>
                    </a:cxn>
                    <a:cxn ang="0">
                      <a:pos x="52" y="154"/>
                    </a:cxn>
                    <a:cxn ang="0">
                      <a:pos x="12" y="143"/>
                    </a:cxn>
                    <a:cxn ang="0">
                      <a:pos x="0" y="143"/>
                    </a:cxn>
                    <a:cxn ang="0">
                      <a:pos x="43" y="116"/>
                    </a:cxn>
                    <a:cxn ang="0">
                      <a:pos x="67" y="40"/>
                    </a:cxn>
                    <a:cxn ang="0">
                      <a:pos x="107" y="57"/>
                    </a:cxn>
                    <a:cxn ang="0">
                      <a:pos x="150" y="57"/>
                    </a:cxn>
                    <a:cxn ang="0">
                      <a:pos x="198" y="5"/>
                    </a:cxn>
                    <a:cxn ang="0">
                      <a:pos x="214" y="0"/>
                    </a:cxn>
                  </a:cxnLst>
                  <a:rect l="0" t="0" r="r" b="b"/>
                  <a:pathLst>
                    <a:path w="218" h="285">
                      <a:moveTo>
                        <a:pt x="214" y="0"/>
                      </a:moveTo>
                      <a:lnTo>
                        <a:pt x="218" y="84"/>
                      </a:lnTo>
                      <a:lnTo>
                        <a:pt x="190" y="99"/>
                      </a:lnTo>
                      <a:lnTo>
                        <a:pt x="166" y="143"/>
                      </a:lnTo>
                      <a:lnTo>
                        <a:pt x="122" y="163"/>
                      </a:lnTo>
                      <a:lnTo>
                        <a:pt x="174" y="213"/>
                      </a:lnTo>
                      <a:lnTo>
                        <a:pt x="159" y="261"/>
                      </a:lnTo>
                      <a:lnTo>
                        <a:pt x="95" y="285"/>
                      </a:lnTo>
                      <a:lnTo>
                        <a:pt x="67" y="257"/>
                      </a:lnTo>
                      <a:lnTo>
                        <a:pt x="12" y="234"/>
                      </a:lnTo>
                      <a:lnTo>
                        <a:pt x="48" y="206"/>
                      </a:lnTo>
                      <a:lnTo>
                        <a:pt x="52" y="154"/>
                      </a:lnTo>
                      <a:lnTo>
                        <a:pt x="12" y="143"/>
                      </a:lnTo>
                      <a:lnTo>
                        <a:pt x="0" y="143"/>
                      </a:lnTo>
                      <a:lnTo>
                        <a:pt x="43" y="116"/>
                      </a:lnTo>
                      <a:lnTo>
                        <a:pt x="67" y="40"/>
                      </a:lnTo>
                      <a:lnTo>
                        <a:pt x="107" y="57"/>
                      </a:lnTo>
                      <a:lnTo>
                        <a:pt x="150" y="57"/>
                      </a:lnTo>
                      <a:lnTo>
                        <a:pt x="198" y="5"/>
                      </a:lnTo>
                      <a:lnTo>
                        <a:pt x="214" y="0"/>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659" name="Freeform 130"/>
                <p:cNvSpPr>
                  <a:spLocks/>
                </p:cNvSpPr>
                <p:nvPr/>
              </p:nvSpPr>
              <p:spPr bwMode="auto">
                <a:xfrm>
                  <a:off x="4541" y="2799"/>
                  <a:ext cx="18" cy="8"/>
                </a:xfrm>
                <a:custGeom>
                  <a:avLst/>
                  <a:gdLst/>
                  <a:ahLst/>
                  <a:cxnLst>
                    <a:cxn ang="0">
                      <a:pos x="28" y="23"/>
                    </a:cxn>
                    <a:cxn ang="0">
                      <a:pos x="28" y="23"/>
                    </a:cxn>
                    <a:cxn ang="0">
                      <a:pos x="17" y="22"/>
                    </a:cxn>
                    <a:cxn ang="0">
                      <a:pos x="8" y="19"/>
                    </a:cxn>
                    <a:cxn ang="0">
                      <a:pos x="1" y="15"/>
                    </a:cxn>
                    <a:cxn ang="0">
                      <a:pos x="0" y="14"/>
                    </a:cxn>
                    <a:cxn ang="0">
                      <a:pos x="0" y="12"/>
                    </a:cxn>
                    <a:cxn ang="0">
                      <a:pos x="0" y="12"/>
                    </a:cxn>
                    <a:cxn ang="0">
                      <a:pos x="0" y="9"/>
                    </a:cxn>
                    <a:cxn ang="0">
                      <a:pos x="1" y="8"/>
                    </a:cxn>
                    <a:cxn ang="0">
                      <a:pos x="8" y="4"/>
                    </a:cxn>
                    <a:cxn ang="0">
                      <a:pos x="17" y="2"/>
                    </a:cxn>
                    <a:cxn ang="0">
                      <a:pos x="28" y="0"/>
                    </a:cxn>
                    <a:cxn ang="0">
                      <a:pos x="28" y="0"/>
                    </a:cxn>
                    <a:cxn ang="0">
                      <a:pos x="38" y="2"/>
                    </a:cxn>
                    <a:cxn ang="0">
                      <a:pos x="48" y="4"/>
                    </a:cxn>
                    <a:cxn ang="0">
                      <a:pos x="53" y="8"/>
                    </a:cxn>
                    <a:cxn ang="0">
                      <a:pos x="55" y="9"/>
                    </a:cxn>
                    <a:cxn ang="0">
                      <a:pos x="55" y="12"/>
                    </a:cxn>
                    <a:cxn ang="0">
                      <a:pos x="55" y="12"/>
                    </a:cxn>
                    <a:cxn ang="0">
                      <a:pos x="55" y="14"/>
                    </a:cxn>
                    <a:cxn ang="0">
                      <a:pos x="53" y="15"/>
                    </a:cxn>
                    <a:cxn ang="0">
                      <a:pos x="48" y="19"/>
                    </a:cxn>
                    <a:cxn ang="0">
                      <a:pos x="38" y="22"/>
                    </a:cxn>
                    <a:cxn ang="0">
                      <a:pos x="28" y="23"/>
                    </a:cxn>
                    <a:cxn ang="0">
                      <a:pos x="28" y="23"/>
                    </a:cxn>
                  </a:cxnLst>
                  <a:rect l="0" t="0" r="r" b="b"/>
                  <a:pathLst>
                    <a:path w="55" h="23">
                      <a:moveTo>
                        <a:pt x="28" y="23"/>
                      </a:moveTo>
                      <a:lnTo>
                        <a:pt x="28" y="23"/>
                      </a:lnTo>
                      <a:lnTo>
                        <a:pt x="17" y="22"/>
                      </a:lnTo>
                      <a:lnTo>
                        <a:pt x="8" y="19"/>
                      </a:lnTo>
                      <a:lnTo>
                        <a:pt x="1" y="15"/>
                      </a:lnTo>
                      <a:lnTo>
                        <a:pt x="0" y="14"/>
                      </a:lnTo>
                      <a:lnTo>
                        <a:pt x="0" y="12"/>
                      </a:lnTo>
                      <a:lnTo>
                        <a:pt x="0" y="12"/>
                      </a:lnTo>
                      <a:lnTo>
                        <a:pt x="0" y="9"/>
                      </a:lnTo>
                      <a:lnTo>
                        <a:pt x="1" y="8"/>
                      </a:lnTo>
                      <a:lnTo>
                        <a:pt x="8" y="4"/>
                      </a:lnTo>
                      <a:lnTo>
                        <a:pt x="17" y="2"/>
                      </a:lnTo>
                      <a:lnTo>
                        <a:pt x="28" y="0"/>
                      </a:lnTo>
                      <a:lnTo>
                        <a:pt x="28" y="0"/>
                      </a:lnTo>
                      <a:lnTo>
                        <a:pt x="38" y="2"/>
                      </a:lnTo>
                      <a:lnTo>
                        <a:pt x="48" y="4"/>
                      </a:lnTo>
                      <a:lnTo>
                        <a:pt x="53" y="8"/>
                      </a:lnTo>
                      <a:lnTo>
                        <a:pt x="55" y="9"/>
                      </a:lnTo>
                      <a:lnTo>
                        <a:pt x="55" y="12"/>
                      </a:lnTo>
                      <a:lnTo>
                        <a:pt x="55" y="12"/>
                      </a:lnTo>
                      <a:lnTo>
                        <a:pt x="55" y="14"/>
                      </a:lnTo>
                      <a:lnTo>
                        <a:pt x="53" y="15"/>
                      </a:lnTo>
                      <a:lnTo>
                        <a:pt x="48" y="19"/>
                      </a:lnTo>
                      <a:lnTo>
                        <a:pt x="38" y="22"/>
                      </a:lnTo>
                      <a:lnTo>
                        <a:pt x="28" y="23"/>
                      </a:lnTo>
                      <a:lnTo>
                        <a:pt x="28" y="23"/>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660" name="Freeform 131"/>
                <p:cNvSpPr>
                  <a:spLocks/>
                </p:cNvSpPr>
                <p:nvPr/>
              </p:nvSpPr>
              <p:spPr bwMode="auto">
                <a:xfrm>
                  <a:off x="3993" y="2285"/>
                  <a:ext cx="117" cy="304"/>
                </a:xfrm>
                <a:custGeom>
                  <a:avLst/>
                  <a:gdLst/>
                  <a:ahLst/>
                  <a:cxnLst>
                    <a:cxn ang="0">
                      <a:pos x="6" y="348"/>
                    </a:cxn>
                    <a:cxn ang="0">
                      <a:pos x="24" y="309"/>
                    </a:cxn>
                    <a:cxn ang="0">
                      <a:pos x="24" y="218"/>
                    </a:cxn>
                    <a:cxn ang="0">
                      <a:pos x="65" y="175"/>
                    </a:cxn>
                    <a:cxn ang="0">
                      <a:pos x="85" y="111"/>
                    </a:cxn>
                    <a:cxn ang="0">
                      <a:pos x="120" y="63"/>
                    </a:cxn>
                    <a:cxn ang="0">
                      <a:pos x="179" y="36"/>
                    </a:cxn>
                    <a:cxn ang="0">
                      <a:pos x="183" y="9"/>
                    </a:cxn>
                    <a:cxn ang="0">
                      <a:pos x="234" y="0"/>
                    </a:cxn>
                    <a:cxn ang="0">
                      <a:pos x="247" y="28"/>
                    </a:cxn>
                    <a:cxn ang="0">
                      <a:pos x="265" y="79"/>
                    </a:cxn>
                    <a:cxn ang="0">
                      <a:pos x="247" y="118"/>
                    </a:cxn>
                    <a:cxn ang="0">
                      <a:pos x="214" y="142"/>
                    </a:cxn>
                    <a:cxn ang="0">
                      <a:pos x="210" y="182"/>
                    </a:cxn>
                    <a:cxn ang="0">
                      <a:pos x="262" y="190"/>
                    </a:cxn>
                    <a:cxn ang="0">
                      <a:pos x="285" y="238"/>
                    </a:cxn>
                    <a:cxn ang="0">
                      <a:pos x="297" y="313"/>
                    </a:cxn>
                    <a:cxn ang="0">
                      <a:pos x="341" y="321"/>
                    </a:cxn>
                    <a:cxn ang="0">
                      <a:pos x="353" y="352"/>
                    </a:cxn>
                    <a:cxn ang="0">
                      <a:pos x="333" y="396"/>
                    </a:cxn>
                    <a:cxn ang="0">
                      <a:pos x="306" y="420"/>
                    </a:cxn>
                    <a:cxn ang="0">
                      <a:pos x="258" y="439"/>
                    </a:cxn>
                    <a:cxn ang="0">
                      <a:pos x="254" y="523"/>
                    </a:cxn>
                    <a:cxn ang="0">
                      <a:pos x="265" y="554"/>
                    </a:cxn>
                    <a:cxn ang="0">
                      <a:pos x="302" y="601"/>
                    </a:cxn>
                    <a:cxn ang="0">
                      <a:pos x="289" y="680"/>
                    </a:cxn>
                    <a:cxn ang="0">
                      <a:pos x="293" y="720"/>
                    </a:cxn>
                    <a:cxn ang="0">
                      <a:pos x="309" y="779"/>
                    </a:cxn>
                    <a:cxn ang="0">
                      <a:pos x="348" y="814"/>
                    </a:cxn>
                    <a:cxn ang="0">
                      <a:pos x="317" y="882"/>
                    </a:cxn>
                    <a:cxn ang="0">
                      <a:pos x="297" y="913"/>
                    </a:cxn>
                    <a:cxn ang="0">
                      <a:pos x="278" y="827"/>
                    </a:cxn>
                    <a:cxn ang="0">
                      <a:pos x="265" y="768"/>
                    </a:cxn>
                    <a:cxn ang="0">
                      <a:pos x="230" y="740"/>
                    </a:cxn>
                    <a:cxn ang="0">
                      <a:pos x="247" y="624"/>
                    </a:cxn>
                    <a:cxn ang="0">
                      <a:pos x="203" y="558"/>
                    </a:cxn>
                    <a:cxn ang="0">
                      <a:pos x="179" y="593"/>
                    </a:cxn>
                    <a:cxn ang="0">
                      <a:pos x="147" y="624"/>
                    </a:cxn>
                    <a:cxn ang="0">
                      <a:pos x="100" y="609"/>
                    </a:cxn>
                    <a:cxn ang="0">
                      <a:pos x="92" y="506"/>
                    </a:cxn>
                    <a:cxn ang="0">
                      <a:pos x="80" y="459"/>
                    </a:cxn>
                    <a:cxn ang="0">
                      <a:pos x="41" y="407"/>
                    </a:cxn>
                    <a:cxn ang="0">
                      <a:pos x="0" y="372"/>
                    </a:cxn>
                    <a:cxn ang="0">
                      <a:pos x="6" y="348"/>
                    </a:cxn>
                  </a:cxnLst>
                  <a:rect l="0" t="0" r="r" b="b"/>
                  <a:pathLst>
                    <a:path w="353" h="913">
                      <a:moveTo>
                        <a:pt x="6" y="348"/>
                      </a:moveTo>
                      <a:lnTo>
                        <a:pt x="24" y="309"/>
                      </a:lnTo>
                      <a:lnTo>
                        <a:pt x="24" y="218"/>
                      </a:lnTo>
                      <a:lnTo>
                        <a:pt x="65" y="175"/>
                      </a:lnTo>
                      <a:lnTo>
                        <a:pt x="85" y="111"/>
                      </a:lnTo>
                      <a:lnTo>
                        <a:pt x="120" y="63"/>
                      </a:lnTo>
                      <a:lnTo>
                        <a:pt x="179" y="36"/>
                      </a:lnTo>
                      <a:lnTo>
                        <a:pt x="183" y="9"/>
                      </a:lnTo>
                      <a:lnTo>
                        <a:pt x="234" y="0"/>
                      </a:lnTo>
                      <a:lnTo>
                        <a:pt x="247" y="28"/>
                      </a:lnTo>
                      <a:lnTo>
                        <a:pt x="265" y="79"/>
                      </a:lnTo>
                      <a:lnTo>
                        <a:pt x="247" y="118"/>
                      </a:lnTo>
                      <a:lnTo>
                        <a:pt x="214" y="142"/>
                      </a:lnTo>
                      <a:lnTo>
                        <a:pt x="210" y="182"/>
                      </a:lnTo>
                      <a:lnTo>
                        <a:pt x="262" y="190"/>
                      </a:lnTo>
                      <a:lnTo>
                        <a:pt x="285" y="238"/>
                      </a:lnTo>
                      <a:lnTo>
                        <a:pt x="297" y="313"/>
                      </a:lnTo>
                      <a:lnTo>
                        <a:pt x="341" y="321"/>
                      </a:lnTo>
                      <a:lnTo>
                        <a:pt x="353" y="352"/>
                      </a:lnTo>
                      <a:lnTo>
                        <a:pt x="333" y="396"/>
                      </a:lnTo>
                      <a:lnTo>
                        <a:pt x="306" y="420"/>
                      </a:lnTo>
                      <a:lnTo>
                        <a:pt x="258" y="439"/>
                      </a:lnTo>
                      <a:lnTo>
                        <a:pt x="254" y="523"/>
                      </a:lnTo>
                      <a:lnTo>
                        <a:pt x="265" y="554"/>
                      </a:lnTo>
                      <a:lnTo>
                        <a:pt x="302" y="601"/>
                      </a:lnTo>
                      <a:lnTo>
                        <a:pt x="289" y="680"/>
                      </a:lnTo>
                      <a:lnTo>
                        <a:pt x="293" y="720"/>
                      </a:lnTo>
                      <a:lnTo>
                        <a:pt x="309" y="779"/>
                      </a:lnTo>
                      <a:lnTo>
                        <a:pt x="348" y="814"/>
                      </a:lnTo>
                      <a:lnTo>
                        <a:pt x="317" y="882"/>
                      </a:lnTo>
                      <a:lnTo>
                        <a:pt x="297" y="913"/>
                      </a:lnTo>
                      <a:lnTo>
                        <a:pt x="278" y="827"/>
                      </a:lnTo>
                      <a:lnTo>
                        <a:pt x="265" y="768"/>
                      </a:lnTo>
                      <a:lnTo>
                        <a:pt x="230" y="740"/>
                      </a:lnTo>
                      <a:lnTo>
                        <a:pt x="247" y="624"/>
                      </a:lnTo>
                      <a:lnTo>
                        <a:pt x="203" y="558"/>
                      </a:lnTo>
                      <a:lnTo>
                        <a:pt x="179" y="593"/>
                      </a:lnTo>
                      <a:lnTo>
                        <a:pt x="147" y="624"/>
                      </a:lnTo>
                      <a:lnTo>
                        <a:pt x="100" y="609"/>
                      </a:lnTo>
                      <a:lnTo>
                        <a:pt x="92" y="506"/>
                      </a:lnTo>
                      <a:lnTo>
                        <a:pt x="80" y="459"/>
                      </a:lnTo>
                      <a:lnTo>
                        <a:pt x="41" y="407"/>
                      </a:lnTo>
                      <a:lnTo>
                        <a:pt x="0" y="372"/>
                      </a:lnTo>
                      <a:lnTo>
                        <a:pt x="6" y="348"/>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661" name="Freeform 132"/>
                <p:cNvSpPr>
                  <a:spLocks/>
                </p:cNvSpPr>
                <p:nvPr/>
              </p:nvSpPr>
              <p:spPr bwMode="auto">
                <a:xfrm>
                  <a:off x="4039" y="2679"/>
                  <a:ext cx="178" cy="195"/>
                </a:xfrm>
                <a:custGeom>
                  <a:avLst/>
                  <a:gdLst/>
                  <a:ahLst/>
                  <a:cxnLst>
                    <a:cxn ang="0">
                      <a:pos x="201" y="92"/>
                    </a:cxn>
                    <a:cxn ang="0">
                      <a:pos x="134" y="64"/>
                    </a:cxn>
                    <a:cxn ang="0">
                      <a:pos x="79" y="0"/>
                    </a:cxn>
                    <a:cxn ang="0">
                      <a:pos x="7" y="7"/>
                    </a:cxn>
                    <a:cxn ang="0">
                      <a:pos x="0" y="35"/>
                    </a:cxn>
                    <a:cxn ang="0">
                      <a:pos x="83" y="92"/>
                    </a:cxn>
                    <a:cxn ang="0">
                      <a:pos x="153" y="154"/>
                    </a:cxn>
                    <a:cxn ang="0">
                      <a:pos x="201" y="198"/>
                    </a:cxn>
                    <a:cxn ang="0">
                      <a:pos x="217" y="265"/>
                    </a:cxn>
                    <a:cxn ang="0">
                      <a:pos x="245" y="324"/>
                    </a:cxn>
                    <a:cxn ang="0">
                      <a:pos x="339" y="451"/>
                    </a:cxn>
                    <a:cxn ang="0">
                      <a:pos x="422" y="550"/>
                    </a:cxn>
                    <a:cxn ang="0">
                      <a:pos x="449" y="585"/>
                    </a:cxn>
                    <a:cxn ang="0">
                      <a:pos x="532" y="550"/>
                    </a:cxn>
                    <a:cxn ang="0">
                      <a:pos x="521" y="498"/>
                    </a:cxn>
                    <a:cxn ang="0">
                      <a:pos x="521" y="434"/>
                    </a:cxn>
                    <a:cxn ang="0">
                      <a:pos x="497" y="399"/>
                    </a:cxn>
                    <a:cxn ang="0">
                      <a:pos x="427" y="375"/>
                    </a:cxn>
                    <a:cxn ang="0">
                      <a:pos x="427" y="344"/>
                    </a:cxn>
                    <a:cxn ang="0">
                      <a:pos x="403" y="305"/>
                    </a:cxn>
                    <a:cxn ang="0">
                      <a:pos x="398" y="249"/>
                    </a:cxn>
                    <a:cxn ang="0">
                      <a:pos x="351" y="202"/>
                    </a:cxn>
                    <a:cxn ang="0">
                      <a:pos x="287" y="166"/>
                    </a:cxn>
                    <a:cxn ang="0">
                      <a:pos x="201" y="92"/>
                    </a:cxn>
                  </a:cxnLst>
                  <a:rect l="0" t="0" r="r" b="b"/>
                  <a:pathLst>
                    <a:path w="532" h="585">
                      <a:moveTo>
                        <a:pt x="201" y="92"/>
                      </a:moveTo>
                      <a:lnTo>
                        <a:pt x="134" y="64"/>
                      </a:lnTo>
                      <a:lnTo>
                        <a:pt x="79" y="0"/>
                      </a:lnTo>
                      <a:lnTo>
                        <a:pt x="7" y="7"/>
                      </a:lnTo>
                      <a:lnTo>
                        <a:pt x="0" y="35"/>
                      </a:lnTo>
                      <a:lnTo>
                        <a:pt x="83" y="92"/>
                      </a:lnTo>
                      <a:lnTo>
                        <a:pt x="153" y="154"/>
                      </a:lnTo>
                      <a:lnTo>
                        <a:pt x="201" y="198"/>
                      </a:lnTo>
                      <a:lnTo>
                        <a:pt x="217" y="265"/>
                      </a:lnTo>
                      <a:lnTo>
                        <a:pt x="245" y="324"/>
                      </a:lnTo>
                      <a:lnTo>
                        <a:pt x="339" y="451"/>
                      </a:lnTo>
                      <a:lnTo>
                        <a:pt x="422" y="550"/>
                      </a:lnTo>
                      <a:lnTo>
                        <a:pt x="449" y="585"/>
                      </a:lnTo>
                      <a:lnTo>
                        <a:pt x="532" y="550"/>
                      </a:lnTo>
                      <a:lnTo>
                        <a:pt x="521" y="498"/>
                      </a:lnTo>
                      <a:lnTo>
                        <a:pt x="521" y="434"/>
                      </a:lnTo>
                      <a:lnTo>
                        <a:pt x="497" y="399"/>
                      </a:lnTo>
                      <a:lnTo>
                        <a:pt x="427" y="375"/>
                      </a:lnTo>
                      <a:lnTo>
                        <a:pt x="427" y="344"/>
                      </a:lnTo>
                      <a:lnTo>
                        <a:pt x="403" y="305"/>
                      </a:lnTo>
                      <a:lnTo>
                        <a:pt x="398" y="249"/>
                      </a:lnTo>
                      <a:lnTo>
                        <a:pt x="351" y="202"/>
                      </a:lnTo>
                      <a:lnTo>
                        <a:pt x="287" y="166"/>
                      </a:lnTo>
                      <a:lnTo>
                        <a:pt x="201" y="92"/>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662" name="Freeform 133"/>
                <p:cNvSpPr>
                  <a:spLocks/>
                </p:cNvSpPr>
                <p:nvPr/>
              </p:nvSpPr>
              <p:spPr bwMode="auto">
                <a:xfrm>
                  <a:off x="4205" y="2795"/>
                  <a:ext cx="26" cy="25"/>
                </a:xfrm>
                <a:custGeom>
                  <a:avLst/>
                  <a:gdLst/>
                  <a:ahLst/>
                  <a:cxnLst>
                    <a:cxn ang="0">
                      <a:pos x="4" y="0"/>
                    </a:cxn>
                    <a:cxn ang="0">
                      <a:pos x="40" y="5"/>
                    </a:cxn>
                    <a:cxn ang="0">
                      <a:pos x="68" y="32"/>
                    </a:cxn>
                    <a:cxn ang="0">
                      <a:pos x="79" y="72"/>
                    </a:cxn>
                    <a:cxn ang="0">
                      <a:pos x="48" y="76"/>
                    </a:cxn>
                    <a:cxn ang="0">
                      <a:pos x="0" y="28"/>
                    </a:cxn>
                    <a:cxn ang="0">
                      <a:pos x="4" y="0"/>
                    </a:cxn>
                  </a:cxnLst>
                  <a:rect l="0" t="0" r="r" b="b"/>
                  <a:pathLst>
                    <a:path w="79" h="76">
                      <a:moveTo>
                        <a:pt x="4" y="0"/>
                      </a:moveTo>
                      <a:lnTo>
                        <a:pt x="40" y="5"/>
                      </a:lnTo>
                      <a:lnTo>
                        <a:pt x="68" y="32"/>
                      </a:lnTo>
                      <a:lnTo>
                        <a:pt x="79" y="72"/>
                      </a:lnTo>
                      <a:lnTo>
                        <a:pt x="48" y="76"/>
                      </a:lnTo>
                      <a:lnTo>
                        <a:pt x="0" y="28"/>
                      </a:lnTo>
                      <a:lnTo>
                        <a:pt x="4" y="0"/>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663" name="Freeform 134"/>
                <p:cNvSpPr>
                  <a:spLocks/>
                </p:cNvSpPr>
                <p:nvPr/>
              </p:nvSpPr>
              <p:spPr bwMode="auto">
                <a:xfrm>
                  <a:off x="4205" y="2795"/>
                  <a:ext cx="26" cy="25"/>
                </a:xfrm>
                <a:custGeom>
                  <a:avLst/>
                  <a:gdLst/>
                  <a:ahLst/>
                  <a:cxnLst>
                    <a:cxn ang="0">
                      <a:pos x="4" y="0"/>
                    </a:cxn>
                    <a:cxn ang="0">
                      <a:pos x="40" y="5"/>
                    </a:cxn>
                    <a:cxn ang="0">
                      <a:pos x="68" y="32"/>
                    </a:cxn>
                    <a:cxn ang="0">
                      <a:pos x="79" y="72"/>
                    </a:cxn>
                    <a:cxn ang="0">
                      <a:pos x="48" y="76"/>
                    </a:cxn>
                    <a:cxn ang="0">
                      <a:pos x="0" y="28"/>
                    </a:cxn>
                    <a:cxn ang="0">
                      <a:pos x="4" y="0"/>
                    </a:cxn>
                  </a:cxnLst>
                  <a:rect l="0" t="0" r="r" b="b"/>
                  <a:pathLst>
                    <a:path w="79" h="76">
                      <a:moveTo>
                        <a:pt x="4" y="0"/>
                      </a:moveTo>
                      <a:lnTo>
                        <a:pt x="40" y="5"/>
                      </a:lnTo>
                      <a:lnTo>
                        <a:pt x="68" y="32"/>
                      </a:lnTo>
                      <a:lnTo>
                        <a:pt x="79" y="72"/>
                      </a:lnTo>
                      <a:lnTo>
                        <a:pt x="48" y="76"/>
                      </a:lnTo>
                      <a:lnTo>
                        <a:pt x="0" y="28"/>
                      </a:lnTo>
                      <a:lnTo>
                        <a:pt x="4" y="0"/>
                      </a:lnTo>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664" name="Freeform 135"/>
                <p:cNvSpPr>
                  <a:spLocks/>
                </p:cNvSpPr>
                <p:nvPr/>
              </p:nvSpPr>
              <p:spPr bwMode="auto">
                <a:xfrm>
                  <a:off x="4208" y="2872"/>
                  <a:ext cx="142" cy="47"/>
                </a:xfrm>
                <a:custGeom>
                  <a:avLst/>
                  <a:gdLst/>
                  <a:ahLst/>
                  <a:cxnLst>
                    <a:cxn ang="0">
                      <a:pos x="64" y="3"/>
                    </a:cxn>
                    <a:cxn ang="0">
                      <a:pos x="23" y="18"/>
                    </a:cxn>
                    <a:cxn ang="0">
                      <a:pos x="0" y="51"/>
                    </a:cxn>
                    <a:cxn ang="0">
                      <a:pos x="27" y="94"/>
                    </a:cxn>
                    <a:cxn ang="0">
                      <a:pos x="111" y="94"/>
                    </a:cxn>
                    <a:cxn ang="0">
                      <a:pos x="143" y="110"/>
                    </a:cxn>
                    <a:cxn ang="0">
                      <a:pos x="218" y="110"/>
                    </a:cxn>
                    <a:cxn ang="0">
                      <a:pos x="222" y="141"/>
                    </a:cxn>
                    <a:cxn ang="0">
                      <a:pos x="356" y="141"/>
                    </a:cxn>
                    <a:cxn ang="0">
                      <a:pos x="391" y="141"/>
                    </a:cxn>
                    <a:cxn ang="0">
                      <a:pos x="423" y="141"/>
                    </a:cxn>
                    <a:cxn ang="0">
                      <a:pos x="426" y="106"/>
                    </a:cxn>
                    <a:cxn ang="0">
                      <a:pos x="384" y="86"/>
                    </a:cxn>
                    <a:cxn ang="0">
                      <a:pos x="391" y="51"/>
                    </a:cxn>
                    <a:cxn ang="0">
                      <a:pos x="352" y="55"/>
                    </a:cxn>
                    <a:cxn ang="0">
                      <a:pos x="301" y="51"/>
                    </a:cxn>
                    <a:cxn ang="0">
                      <a:pos x="261" y="27"/>
                    </a:cxn>
                    <a:cxn ang="0">
                      <a:pos x="194" y="23"/>
                    </a:cxn>
                    <a:cxn ang="0">
                      <a:pos x="126" y="0"/>
                    </a:cxn>
                    <a:cxn ang="0">
                      <a:pos x="64" y="3"/>
                    </a:cxn>
                  </a:cxnLst>
                  <a:rect l="0" t="0" r="r" b="b"/>
                  <a:pathLst>
                    <a:path w="426" h="141">
                      <a:moveTo>
                        <a:pt x="64" y="3"/>
                      </a:moveTo>
                      <a:lnTo>
                        <a:pt x="23" y="18"/>
                      </a:lnTo>
                      <a:lnTo>
                        <a:pt x="0" y="51"/>
                      </a:lnTo>
                      <a:lnTo>
                        <a:pt x="27" y="94"/>
                      </a:lnTo>
                      <a:lnTo>
                        <a:pt x="111" y="94"/>
                      </a:lnTo>
                      <a:lnTo>
                        <a:pt x="143" y="110"/>
                      </a:lnTo>
                      <a:lnTo>
                        <a:pt x="218" y="110"/>
                      </a:lnTo>
                      <a:lnTo>
                        <a:pt x="222" y="141"/>
                      </a:lnTo>
                      <a:lnTo>
                        <a:pt x="356" y="141"/>
                      </a:lnTo>
                      <a:lnTo>
                        <a:pt x="391" y="141"/>
                      </a:lnTo>
                      <a:lnTo>
                        <a:pt x="423" y="141"/>
                      </a:lnTo>
                      <a:lnTo>
                        <a:pt x="426" y="106"/>
                      </a:lnTo>
                      <a:lnTo>
                        <a:pt x="384" y="86"/>
                      </a:lnTo>
                      <a:lnTo>
                        <a:pt x="391" y="51"/>
                      </a:lnTo>
                      <a:lnTo>
                        <a:pt x="352" y="55"/>
                      </a:lnTo>
                      <a:lnTo>
                        <a:pt x="301" y="51"/>
                      </a:lnTo>
                      <a:lnTo>
                        <a:pt x="261" y="27"/>
                      </a:lnTo>
                      <a:lnTo>
                        <a:pt x="194" y="23"/>
                      </a:lnTo>
                      <a:lnTo>
                        <a:pt x="126" y="0"/>
                      </a:lnTo>
                      <a:lnTo>
                        <a:pt x="64" y="3"/>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665" name="Freeform 136"/>
                <p:cNvSpPr>
                  <a:spLocks/>
                </p:cNvSpPr>
                <p:nvPr/>
              </p:nvSpPr>
              <p:spPr bwMode="auto">
                <a:xfrm>
                  <a:off x="4359" y="2915"/>
                  <a:ext cx="13" cy="9"/>
                </a:xfrm>
                <a:custGeom>
                  <a:avLst/>
                  <a:gdLst/>
                  <a:ahLst/>
                  <a:cxnLst>
                    <a:cxn ang="0">
                      <a:pos x="20" y="29"/>
                    </a:cxn>
                    <a:cxn ang="0">
                      <a:pos x="20" y="29"/>
                    </a:cxn>
                    <a:cxn ang="0">
                      <a:pos x="27" y="28"/>
                    </a:cxn>
                    <a:cxn ang="0">
                      <a:pos x="34" y="24"/>
                    </a:cxn>
                    <a:cxn ang="0">
                      <a:pos x="37" y="20"/>
                    </a:cxn>
                    <a:cxn ang="0">
                      <a:pos x="39" y="17"/>
                    </a:cxn>
                    <a:cxn ang="0">
                      <a:pos x="39" y="15"/>
                    </a:cxn>
                    <a:cxn ang="0">
                      <a:pos x="39" y="15"/>
                    </a:cxn>
                    <a:cxn ang="0">
                      <a:pos x="39" y="11"/>
                    </a:cxn>
                    <a:cxn ang="0">
                      <a:pos x="37" y="9"/>
                    </a:cxn>
                    <a:cxn ang="0">
                      <a:pos x="34" y="5"/>
                    </a:cxn>
                    <a:cxn ang="0">
                      <a:pos x="27" y="1"/>
                    </a:cxn>
                    <a:cxn ang="0">
                      <a:pos x="20" y="0"/>
                    </a:cxn>
                    <a:cxn ang="0">
                      <a:pos x="20" y="0"/>
                    </a:cxn>
                    <a:cxn ang="0">
                      <a:pos x="12" y="1"/>
                    </a:cxn>
                    <a:cxn ang="0">
                      <a:pos x="6" y="5"/>
                    </a:cxn>
                    <a:cxn ang="0">
                      <a:pos x="1" y="9"/>
                    </a:cxn>
                    <a:cxn ang="0">
                      <a:pos x="0" y="11"/>
                    </a:cxn>
                    <a:cxn ang="0">
                      <a:pos x="0" y="15"/>
                    </a:cxn>
                    <a:cxn ang="0">
                      <a:pos x="0" y="15"/>
                    </a:cxn>
                    <a:cxn ang="0">
                      <a:pos x="0" y="17"/>
                    </a:cxn>
                    <a:cxn ang="0">
                      <a:pos x="1" y="20"/>
                    </a:cxn>
                    <a:cxn ang="0">
                      <a:pos x="6" y="24"/>
                    </a:cxn>
                    <a:cxn ang="0">
                      <a:pos x="12" y="28"/>
                    </a:cxn>
                    <a:cxn ang="0">
                      <a:pos x="20" y="29"/>
                    </a:cxn>
                    <a:cxn ang="0">
                      <a:pos x="20" y="29"/>
                    </a:cxn>
                  </a:cxnLst>
                  <a:rect l="0" t="0" r="r" b="b"/>
                  <a:pathLst>
                    <a:path w="39" h="29">
                      <a:moveTo>
                        <a:pt x="20" y="29"/>
                      </a:moveTo>
                      <a:lnTo>
                        <a:pt x="20" y="29"/>
                      </a:lnTo>
                      <a:lnTo>
                        <a:pt x="27" y="28"/>
                      </a:lnTo>
                      <a:lnTo>
                        <a:pt x="34" y="24"/>
                      </a:lnTo>
                      <a:lnTo>
                        <a:pt x="37" y="20"/>
                      </a:lnTo>
                      <a:lnTo>
                        <a:pt x="39" y="17"/>
                      </a:lnTo>
                      <a:lnTo>
                        <a:pt x="39" y="15"/>
                      </a:lnTo>
                      <a:lnTo>
                        <a:pt x="39" y="15"/>
                      </a:lnTo>
                      <a:lnTo>
                        <a:pt x="39" y="11"/>
                      </a:lnTo>
                      <a:lnTo>
                        <a:pt x="37" y="9"/>
                      </a:lnTo>
                      <a:lnTo>
                        <a:pt x="34" y="5"/>
                      </a:lnTo>
                      <a:lnTo>
                        <a:pt x="27" y="1"/>
                      </a:lnTo>
                      <a:lnTo>
                        <a:pt x="20" y="0"/>
                      </a:lnTo>
                      <a:lnTo>
                        <a:pt x="20" y="0"/>
                      </a:lnTo>
                      <a:lnTo>
                        <a:pt x="12" y="1"/>
                      </a:lnTo>
                      <a:lnTo>
                        <a:pt x="6" y="5"/>
                      </a:lnTo>
                      <a:lnTo>
                        <a:pt x="1" y="9"/>
                      </a:lnTo>
                      <a:lnTo>
                        <a:pt x="0" y="11"/>
                      </a:lnTo>
                      <a:lnTo>
                        <a:pt x="0" y="15"/>
                      </a:lnTo>
                      <a:lnTo>
                        <a:pt x="0" y="15"/>
                      </a:lnTo>
                      <a:lnTo>
                        <a:pt x="0" y="17"/>
                      </a:lnTo>
                      <a:lnTo>
                        <a:pt x="1" y="20"/>
                      </a:lnTo>
                      <a:lnTo>
                        <a:pt x="6" y="24"/>
                      </a:lnTo>
                      <a:lnTo>
                        <a:pt x="12" y="28"/>
                      </a:lnTo>
                      <a:lnTo>
                        <a:pt x="20" y="29"/>
                      </a:lnTo>
                      <a:lnTo>
                        <a:pt x="20" y="29"/>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666" name="Freeform 137"/>
                <p:cNvSpPr>
                  <a:spLocks/>
                </p:cNvSpPr>
                <p:nvPr/>
              </p:nvSpPr>
              <p:spPr bwMode="auto">
                <a:xfrm>
                  <a:off x="4378" y="2915"/>
                  <a:ext cx="6" cy="9"/>
                </a:xfrm>
                <a:custGeom>
                  <a:avLst/>
                  <a:gdLst/>
                  <a:ahLst/>
                  <a:cxnLst>
                    <a:cxn ang="0">
                      <a:pos x="7" y="29"/>
                    </a:cxn>
                    <a:cxn ang="0">
                      <a:pos x="7" y="29"/>
                    </a:cxn>
                    <a:cxn ang="0">
                      <a:pos x="5" y="28"/>
                    </a:cxn>
                    <a:cxn ang="0">
                      <a:pos x="2" y="24"/>
                    </a:cxn>
                    <a:cxn ang="0">
                      <a:pos x="0" y="20"/>
                    </a:cxn>
                    <a:cxn ang="0">
                      <a:pos x="0" y="15"/>
                    </a:cxn>
                    <a:cxn ang="0">
                      <a:pos x="0" y="15"/>
                    </a:cxn>
                    <a:cxn ang="0">
                      <a:pos x="0" y="9"/>
                    </a:cxn>
                    <a:cxn ang="0">
                      <a:pos x="2" y="5"/>
                    </a:cxn>
                    <a:cxn ang="0">
                      <a:pos x="5" y="1"/>
                    </a:cxn>
                    <a:cxn ang="0">
                      <a:pos x="7" y="0"/>
                    </a:cxn>
                    <a:cxn ang="0">
                      <a:pos x="7" y="0"/>
                    </a:cxn>
                    <a:cxn ang="0">
                      <a:pos x="11" y="1"/>
                    </a:cxn>
                    <a:cxn ang="0">
                      <a:pos x="14" y="5"/>
                    </a:cxn>
                    <a:cxn ang="0">
                      <a:pos x="16" y="9"/>
                    </a:cxn>
                    <a:cxn ang="0">
                      <a:pos x="16" y="15"/>
                    </a:cxn>
                    <a:cxn ang="0">
                      <a:pos x="16" y="15"/>
                    </a:cxn>
                    <a:cxn ang="0">
                      <a:pos x="16" y="20"/>
                    </a:cxn>
                    <a:cxn ang="0">
                      <a:pos x="14" y="24"/>
                    </a:cxn>
                    <a:cxn ang="0">
                      <a:pos x="11" y="28"/>
                    </a:cxn>
                    <a:cxn ang="0">
                      <a:pos x="7" y="29"/>
                    </a:cxn>
                    <a:cxn ang="0">
                      <a:pos x="7" y="29"/>
                    </a:cxn>
                  </a:cxnLst>
                  <a:rect l="0" t="0" r="r" b="b"/>
                  <a:pathLst>
                    <a:path w="16" h="29">
                      <a:moveTo>
                        <a:pt x="7" y="29"/>
                      </a:moveTo>
                      <a:lnTo>
                        <a:pt x="7" y="29"/>
                      </a:lnTo>
                      <a:lnTo>
                        <a:pt x="5" y="28"/>
                      </a:lnTo>
                      <a:lnTo>
                        <a:pt x="2" y="24"/>
                      </a:lnTo>
                      <a:lnTo>
                        <a:pt x="0" y="20"/>
                      </a:lnTo>
                      <a:lnTo>
                        <a:pt x="0" y="15"/>
                      </a:lnTo>
                      <a:lnTo>
                        <a:pt x="0" y="15"/>
                      </a:lnTo>
                      <a:lnTo>
                        <a:pt x="0" y="9"/>
                      </a:lnTo>
                      <a:lnTo>
                        <a:pt x="2" y="5"/>
                      </a:lnTo>
                      <a:lnTo>
                        <a:pt x="5" y="1"/>
                      </a:lnTo>
                      <a:lnTo>
                        <a:pt x="7" y="0"/>
                      </a:lnTo>
                      <a:lnTo>
                        <a:pt x="7" y="0"/>
                      </a:lnTo>
                      <a:lnTo>
                        <a:pt x="11" y="1"/>
                      </a:lnTo>
                      <a:lnTo>
                        <a:pt x="14" y="5"/>
                      </a:lnTo>
                      <a:lnTo>
                        <a:pt x="16" y="9"/>
                      </a:lnTo>
                      <a:lnTo>
                        <a:pt x="16" y="15"/>
                      </a:lnTo>
                      <a:lnTo>
                        <a:pt x="16" y="15"/>
                      </a:lnTo>
                      <a:lnTo>
                        <a:pt x="16" y="20"/>
                      </a:lnTo>
                      <a:lnTo>
                        <a:pt x="14" y="24"/>
                      </a:lnTo>
                      <a:lnTo>
                        <a:pt x="11" y="28"/>
                      </a:lnTo>
                      <a:lnTo>
                        <a:pt x="7" y="29"/>
                      </a:lnTo>
                      <a:lnTo>
                        <a:pt x="7" y="29"/>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667" name="Freeform 138"/>
                <p:cNvSpPr>
                  <a:spLocks/>
                </p:cNvSpPr>
                <p:nvPr/>
              </p:nvSpPr>
              <p:spPr bwMode="auto">
                <a:xfrm>
                  <a:off x="4395" y="2910"/>
                  <a:ext cx="15" cy="16"/>
                </a:xfrm>
                <a:custGeom>
                  <a:avLst/>
                  <a:gdLst/>
                  <a:ahLst/>
                  <a:cxnLst>
                    <a:cxn ang="0">
                      <a:pos x="5" y="16"/>
                    </a:cxn>
                    <a:cxn ang="0">
                      <a:pos x="27" y="0"/>
                    </a:cxn>
                    <a:cxn ang="0">
                      <a:pos x="47" y="16"/>
                    </a:cxn>
                    <a:cxn ang="0">
                      <a:pos x="44" y="48"/>
                    </a:cxn>
                    <a:cxn ang="0">
                      <a:pos x="0" y="31"/>
                    </a:cxn>
                    <a:cxn ang="0">
                      <a:pos x="5" y="16"/>
                    </a:cxn>
                  </a:cxnLst>
                  <a:rect l="0" t="0" r="r" b="b"/>
                  <a:pathLst>
                    <a:path w="47" h="48">
                      <a:moveTo>
                        <a:pt x="5" y="16"/>
                      </a:moveTo>
                      <a:lnTo>
                        <a:pt x="27" y="0"/>
                      </a:lnTo>
                      <a:lnTo>
                        <a:pt x="47" y="16"/>
                      </a:lnTo>
                      <a:lnTo>
                        <a:pt x="44" y="48"/>
                      </a:lnTo>
                      <a:lnTo>
                        <a:pt x="0" y="31"/>
                      </a:lnTo>
                      <a:lnTo>
                        <a:pt x="5" y="16"/>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668" name="Freeform 139"/>
                <p:cNvSpPr>
                  <a:spLocks/>
                </p:cNvSpPr>
                <p:nvPr/>
              </p:nvSpPr>
              <p:spPr bwMode="auto">
                <a:xfrm>
                  <a:off x="4416" y="2937"/>
                  <a:ext cx="20" cy="12"/>
                </a:xfrm>
                <a:custGeom>
                  <a:avLst/>
                  <a:gdLst/>
                  <a:ahLst/>
                  <a:cxnLst>
                    <a:cxn ang="0">
                      <a:pos x="7" y="3"/>
                    </a:cxn>
                    <a:cxn ang="0">
                      <a:pos x="0" y="35"/>
                    </a:cxn>
                    <a:cxn ang="0">
                      <a:pos x="48" y="20"/>
                    </a:cxn>
                    <a:cxn ang="0">
                      <a:pos x="59" y="0"/>
                    </a:cxn>
                    <a:cxn ang="0">
                      <a:pos x="7" y="3"/>
                    </a:cxn>
                  </a:cxnLst>
                  <a:rect l="0" t="0" r="r" b="b"/>
                  <a:pathLst>
                    <a:path w="59" h="35">
                      <a:moveTo>
                        <a:pt x="7" y="3"/>
                      </a:moveTo>
                      <a:lnTo>
                        <a:pt x="0" y="35"/>
                      </a:lnTo>
                      <a:lnTo>
                        <a:pt x="48" y="20"/>
                      </a:lnTo>
                      <a:lnTo>
                        <a:pt x="59" y="0"/>
                      </a:lnTo>
                      <a:lnTo>
                        <a:pt x="7" y="3"/>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669" name="Freeform 140"/>
                <p:cNvSpPr>
                  <a:spLocks/>
                </p:cNvSpPr>
                <p:nvPr/>
              </p:nvSpPr>
              <p:spPr bwMode="auto">
                <a:xfrm>
                  <a:off x="4430" y="2916"/>
                  <a:ext cx="34" cy="16"/>
                </a:xfrm>
                <a:custGeom>
                  <a:avLst/>
                  <a:gdLst/>
                  <a:ahLst/>
                  <a:cxnLst>
                    <a:cxn ang="0">
                      <a:pos x="0" y="7"/>
                    </a:cxn>
                    <a:cxn ang="0">
                      <a:pos x="56" y="0"/>
                    </a:cxn>
                    <a:cxn ang="0">
                      <a:pos x="103" y="19"/>
                    </a:cxn>
                    <a:cxn ang="0">
                      <a:pos x="68" y="46"/>
                    </a:cxn>
                    <a:cxn ang="0">
                      <a:pos x="9" y="35"/>
                    </a:cxn>
                    <a:cxn ang="0">
                      <a:pos x="0" y="7"/>
                    </a:cxn>
                  </a:cxnLst>
                  <a:rect l="0" t="0" r="r" b="b"/>
                  <a:pathLst>
                    <a:path w="103" h="46">
                      <a:moveTo>
                        <a:pt x="0" y="7"/>
                      </a:moveTo>
                      <a:lnTo>
                        <a:pt x="56" y="0"/>
                      </a:lnTo>
                      <a:lnTo>
                        <a:pt x="103" y="19"/>
                      </a:lnTo>
                      <a:lnTo>
                        <a:pt x="68" y="46"/>
                      </a:lnTo>
                      <a:lnTo>
                        <a:pt x="9" y="35"/>
                      </a:lnTo>
                      <a:lnTo>
                        <a:pt x="0" y="7"/>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670" name="Freeform 141"/>
                <p:cNvSpPr>
                  <a:spLocks/>
                </p:cNvSpPr>
                <p:nvPr/>
              </p:nvSpPr>
              <p:spPr bwMode="auto">
                <a:xfrm>
                  <a:off x="4474" y="2937"/>
                  <a:ext cx="18" cy="14"/>
                </a:xfrm>
                <a:custGeom>
                  <a:avLst/>
                  <a:gdLst/>
                  <a:ahLst/>
                  <a:cxnLst>
                    <a:cxn ang="0">
                      <a:pos x="55" y="0"/>
                    </a:cxn>
                    <a:cxn ang="0">
                      <a:pos x="20" y="3"/>
                    </a:cxn>
                    <a:cxn ang="0">
                      <a:pos x="0" y="40"/>
                    </a:cxn>
                    <a:cxn ang="0">
                      <a:pos x="28" y="40"/>
                    </a:cxn>
                    <a:cxn ang="0">
                      <a:pos x="55" y="16"/>
                    </a:cxn>
                    <a:cxn ang="0">
                      <a:pos x="55" y="0"/>
                    </a:cxn>
                  </a:cxnLst>
                  <a:rect l="0" t="0" r="r" b="b"/>
                  <a:pathLst>
                    <a:path w="55" h="40">
                      <a:moveTo>
                        <a:pt x="55" y="0"/>
                      </a:moveTo>
                      <a:lnTo>
                        <a:pt x="20" y="3"/>
                      </a:lnTo>
                      <a:lnTo>
                        <a:pt x="0" y="40"/>
                      </a:lnTo>
                      <a:lnTo>
                        <a:pt x="28" y="40"/>
                      </a:lnTo>
                      <a:lnTo>
                        <a:pt x="55" y="16"/>
                      </a:lnTo>
                      <a:lnTo>
                        <a:pt x="55" y="0"/>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671" name="Freeform 142"/>
                <p:cNvSpPr>
                  <a:spLocks/>
                </p:cNvSpPr>
                <p:nvPr/>
              </p:nvSpPr>
              <p:spPr bwMode="auto">
                <a:xfrm>
                  <a:off x="4251" y="2652"/>
                  <a:ext cx="170" cy="192"/>
                </a:xfrm>
                <a:custGeom>
                  <a:avLst/>
                  <a:gdLst/>
                  <a:ahLst/>
                  <a:cxnLst>
                    <a:cxn ang="0">
                      <a:pos x="108" y="281"/>
                    </a:cxn>
                    <a:cxn ang="0">
                      <a:pos x="13" y="278"/>
                    </a:cxn>
                    <a:cxn ang="0">
                      <a:pos x="0" y="352"/>
                    </a:cxn>
                    <a:cxn ang="0">
                      <a:pos x="33" y="373"/>
                    </a:cxn>
                    <a:cxn ang="0">
                      <a:pos x="37" y="428"/>
                    </a:cxn>
                    <a:cxn ang="0">
                      <a:pos x="75" y="435"/>
                    </a:cxn>
                    <a:cxn ang="0">
                      <a:pos x="83" y="503"/>
                    </a:cxn>
                    <a:cxn ang="0">
                      <a:pos x="107" y="507"/>
                    </a:cxn>
                    <a:cxn ang="0">
                      <a:pos x="127" y="535"/>
                    </a:cxn>
                    <a:cxn ang="0">
                      <a:pos x="195" y="551"/>
                    </a:cxn>
                    <a:cxn ang="0">
                      <a:pos x="217" y="519"/>
                    </a:cxn>
                    <a:cxn ang="0">
                      <a:pos x="258" y="527"/>
                    </a:cxn>
                    <a:cxn ang="0">
                      <a:pos x="281" y="575"/>
                    </a:cxn>
                    <a:cxn ang="0">
                      <a:pos x="340" y="570"/>
                    </a:cxn>
                    <a:cxn ang="0">
                      <a:pos x="352" y="531"/>
                    </a:cxn>
                    <a:cxn ang="0">
                      <a:pos x="376" y="492"/>
                    </a:cxn>
                    <a:cxn ang="0">
                      <a:pos x="376" y="448"/>
                    </a:cxn>
                    <a:cxn ang="0">
                      <a:pos x="416" y="413"/>
                    </a:cxn>
                    <a:cxn ang="0">
                      <a:pos x="436" y="337"/>
                    </a:cxn>
                    <a:cxn ang="0">
                      <a:pos x="475" y="321"/>
                    </a:cxn>
                    <a:cxn ang="0">
                      <a:pos x="475" y="273"/>
                    </a:cxn>
                    <a:cxn ang="0">
                      <a:pos x="431" y="242"/>
                    </a:cxn>
                    <a:cxn ang="0">
                      <a:pos x="428" y="162"/>
                    </a:cxn>
                    <a:cxn ang="0">
                      <a:pos x="468" y="134"/>
                    </a:cxn>
                    <a:cxn ang="0">
                      <a:pos x="511" y="99"/>
                    </a:cxn>
                    <a:cxn ang="0">
                      <a:pos x="500" y="51"/>
                    </a:cxn>
                    <a:cxn ang="0">
                      <a:pos x="445" y="40"/>
                    </a:cxn>
                    <a:cxn ang="0">
                      <a:pos x="413" y="27"/>
                    </a:cxn>
                    <a:cxn ang="0">
                      <a:pos x="358" y="0"/>
                    </a:cxn>
                    <a:cxn ang="0">
                      <a:pos x="349" y="40"/>
                    </a:cxn>
                    <a:cxn ang="0">
                      <a:pos x="314" y="60"/>
                    </a:cxn>
                    <a:cxn ang="0">
                      <a:pos x="301" y="115"/>
                    </a:cxn>
                    <a:cxn ang="0">
                      <a:pos x="263" y="134"/>
                    </a:cxn>
                    <a:cxn ang="0">
                      <a:pos x="219" y="165"/>
                    </a:cxn>
                    <a:cxn ang="0">
                      <a:pos x="196" y="213"/>
                    </a:cxn>
                    <a:cxn ang="0">
                      <a:pos x="139" y="209"/>
                    </a:cxn>
                    <a:cxn ang="0">
                      <a:pos x="128" y="253"/>
                    </a:cxn>
                    <a:cxn ang="0">
                      <a:pos x="108" y="281"/>
                    </a:cxn>
                  </a:cxnLst>
                  <a:rect l="0" t="0" r="r" b="b"/>
                  <a:pathLst>
                    <a:path w="511" h="575">
                      <a:moveTo>
                        <a:pt x="108" y="281"/>
                      </a:moveTo>
                      <a:lnTo>
                        <a:pt x="13" y="278"/>
                      </a:lnTo>
                      <a:lnTo>
                        <a:pt x="0" y="352"/>
                      </a:lnTo>
                      <a:lnTo>
                        <a:pt x="33" y="373"/>
                      </a:lnTo>
                      <a:lnTo>
                        <a:pt x="37" y="428"/>
                      </a:lnTo>
                      <a:lnTo>
                        <a:pt x="75" y="435"/>
                      </a:lnTo>
                      <a:lnTo>
                        <a:pt x="83" y="503"/>
                      </a:lnTo>
                      <a:lnTo>
                        <a:pt x="107" y="507"/>
                      </a:lnTo>
                      <a:lnTo>
                        <a:pt x="127" y="535"/>
                      </a:lnTo>
                      <a:lnTo>
                        <a:pt x="195" y="551"/>
                      </a:lnTo>
                      <a:lnTo>
                        <a:pt x="217" y="519"/>
                      </a:lnTo>
                      <a:lnTo>
                        <a:pt x="258" y="527"/>
                      </a:lnTo>
                      <a:lnTo>
                        <a:pt x="281" y="575"/>
                      </a:lnTo>
                      <a:lnTo>
                        <a:pt x="340" y="570"/>
                      </a:lnTo>
                      <a:lnTo>
                        <a:pt x="352" y="531"/>
                      </a:lnTo>
                      <a:lnTo>
                        <a:pt x="376" y="492"/>
                      </a:lnTo>
                      <a:lnTo>
                        <a:pt x="376" y="448"/>
                      </a:lnTo>
                      <a:lnTo>
                        <a:pt x="416" y="413"/>
                      </a:lnTo>
                      <a:lnTo>
                        <a:pt x="436" y="337"/>
                      </a:lnTo>
                      <a:lnTo>
                        <a:pt x="475" y="321"/>
                      </a:lnTo>
                      <a:lnTo>
                        <a:pt x="475" y="273"/>
                      </a:lnTo>
                      <a:lnTo>
                        <a:pt x="431" y="242"/>
                      </a:lnTo>
                      <a:lnTo>
                        <a:pt x="428" y="162"/>
                      </a:lnTo>
                      <a:lnTo>
                        <a:pt x="468" y="134"/>
                      </a:lnTo>
                      <a:lnTo>
                        <a:pt x="511" y="99"/>
                      </a:lnTo>
                      <a:lnTo>
                        <a:pt x="500" y="51"/>
                      </a:lnTo>
                      <a:lnTo>
                        <a:pt x="445" y="40"/>
                      </a:lnTo>
                      <a:lnTo>
                        <a:pt x="413" y="27"/>
                      </a:lnTo>
                      <a:lnTo>
                        <a:pt x="358" y="0"/>
                      </a:lnTo>
                      <a:lnTo>
                        <a:pt x="349" y="40"/>
                      </a:lnTo>
                      <a:lnTo>
                        <a:pt x="314" y="60"/>
                      </a:lnTo>
                      <a:lnTo>
                        <a:pt x="301" y="115"/>
                      </a:lnTo>
                      <a:lnTo>
                        <a:pt x="263" y="134"/>
                      </a:lnTo>
                      <a:lnTo>
                        <a:pt x="219" y="165"/>
                      </a:lnTo>
                      <a:lnTo>
                        <a:pt x="196" y="213"/>
                      </a:lnTo>
                      <a:lnTo>
                        <a:pt x="139" y="209"/>
                      </a:lnTo>
                      <a:lnTo>
                        <a:pt x="128" y="253"/>
                      </a:lnTo>
                      <a:lnTo>
                        <a:pt x="108" y="281"/>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672" name="Freeform 143"/>
                <p:cNvSpPr>
                  <a:spLocks/>
                </p:cNvSpPr>
                <p:nvPr/>
              </p:nvSpPr>
              <p:spPr bwMode="auto">
                <a:xfrm>
                  <a:off x="4404" y="2741"/>
                  <a:ext cx="101" cy="129"/>
                </a:xfrm>
                <a:custGeom>
                  <a:avLst/>
                  <a:gdLst/>
                  <a:ahLst/>
                  <a:cxnLst>
                    <a:cxn ang="0">
                      <a:pos x="76" y="51"/>
                    </a:cxn>
                    <a:cxn ang="0">
                      <a:pos x="68" y="114"/>
                    </a:cxn>
                    <a:cxn ang="0">
                      <a:pos x="44" y="142"/>
                    </a:cxn>
                    <a:cxn ang="0">
                      <a:pos x="37" y="189"/>
                    </a:cxn>
                    <a:cxn ang="0">
                      <a:pos x="0" y="213"/>
                    </a:cxn>
                    <a:cxn ang="0">
                      <a:pos x="0" y="296"/>
                    </a:cxn>
                    <a:cxn ang="0">
                      <a:pos x="41" y="316"/>
                    </a:cxn>
                    <a:cxn ang="0">
                      <a:pos x="48" y="371"/>
                    </a:cxn>
                    <a:cxn ang="0">
                      <a:pos x="88" y="379"/>
                    </a:cxn>
                    <a:cxn ang="0">
                      <a:pos x="103" y="289"/>
                    </a:cxn>
                    <a:cxn ang="0">
                      <a:pos x="135" y="281"/>
                    </a:cxn>
                    <a:cxn ang="0">
                      <a:pos x="131" y="351"/>
                    </a:cxn>
                    <a:cxn ang="0">
                      <a:pos x="167" y="364"/>
                    </a:cxn>
                    <a:cxn ang="0">
                      <a:pos x="179" y="388"/>
                    </a:cxn>
                    <a:cxn ang="0">
                      <a:pos x="219" y="379"/>
                    </a:cxn>
                    <a:cxn ang="0">
                      <a:pos x="214" y="328"/>
                    </a:cxn>
                    <a:cxn ang="0">
                      <a:pos x="159" y="226"/>
                    </a:cxn>
                    <a:cxn ang="0">
                      <a:pos x="186" y="202"/>
                    </a:cxn>
                    <a:cxn ang="0">
                      <a:pos x="214" y="150"/>
                    </a:cxn>
                    <a:cxn ang="0">
                      <a:pos x="195" y="130"/>
                    </a:cxn>
                    <a:cxn ang="0">
                      <a:pos x="162" y="147"/>
                    </a:cxn>
                    <a:cxn ang="0">
                      <a:pos x="131" y="162"/>
                    </a:cxn>
                    <a:cxn ang="0">
                      <a:pos x="112" y="103"/>
                    </a:cxn>
                    <a:cxn ang="0">
                      <a:pos x="103" y="48"/>
                    </a:cxn>
                    <a:cxn ang="0">
                      <a:pos x="127" y="55"/>
                    </a:cxn>
                    <a:cxn ang="0">
                      <a:pos x="155" y="75"/>
                    </a:cxn>
                    <a:cxn ang="0">
                      <a:pos x="203" y="68"/>
                    </a:cxn>
                    <a:cxn ang="0">
                      <a:pos x="226" y="83"/>
                    </a:cxn>
                    <a:cxn ang="0">
                      <a:pos x="278" y="68"/>
                    </a:cxn>
                    <a:cxn ang="0">
                      <a:pos x="305" y="51"/>
                    </a:cxn>
                    <a:cxn ang="0">
                      <a:pos x="293" y="0"/>
                    </a:cxn>
                    <a:cxn ang="0">
                      <a:pos x="265" y="0"/>
                    </a:cxn>
                    <a:cxn ang="0">
                      <a:pos x="246" y="35"/>
                    </a:cxn>
                    <a:cxn ang="0">
                      <a:pos x="144" y="27"/>
                    </a:cxn>
                    <a:cxn ang="0">
                      <a:pos x="85" y="31"/>
                    </a:cxn>
                    <a:cxn ang="0">
                      <a:pos x="76" y="51"/>
                    </a:cxn>
                  </a:cxnLst>
                  <a:rect l="0" t="0" r="r" b="b"/>
                  <a:pathLst>
                    <a:path w="305" h="388">
                      <a:moveTo>
                        <a:pt x="76" y="51"/>
                      </a:moveTo>
                      <a:lnTo>
                        <a:pt x="68" y="114"/>
                      </a:lnTo>
                      <a:lnTo>
                        <a:pt x="44" y="142"/>
                      </a:lnTo>
                      <a:lnTo>
                        <a:pt x="37" y="189"/>
                      </a:lnTo>
                      <a:lnTo>
                        <a:pt x="0" y="213"/>
                      </a:lnTo>
                      <a:lnTo>
                        <a:pt x="0" y="296"/>
                      </a:lnTo>
                      <a:lnTo>
                        <a:pt x="41" y="316"/>
                      </a:lnTo>
                      <a:lnTo>
                        <a:pt x="48" y="371"/>
                      </a:lnTo>
                      <a:lnTo>
                        <a:pt x="88" y="379"/>
                      </a:lnTo>
                      <a:lnTo>
                        <a:pt x="103" y="289"/>
                      </a:lnTo>
                      <a:lnTo>
                        <a:pt x="135" y="281"/>
                      </a:lnTo>
                      <a:lnTo>
                        <a:pt x="131" y="351"/>
                      </a:lnTo>
                      <a:lnTo>
                        <a:pt x="167" y="364"/>
                      </a:lnTo>
                      <a:lnTo>
                        <a:pt x="179" y="388"/>
                      </a:lnTo>
                      <a:lnTo>
                        <a:pt x="219" y="379"/>
                      </a:lnTo>
                      <a:lnTo>
                        <a:pt x="214" y="328"/>
                      </a:lnTo>
                      <a:lnTo>
                        <a:pt x="159" y="226"/>
                      </a:lnTo>
                      <a:lnTo>
                        <a:pt x="186" y="202"/>
                      </a:lnTo>
                      <a:lnTo>
                        <a:pt x="214" y="150"/>
                      </a:lnTo>
                      <a:lnTo>
                        <a:pt x="195" y="130"/>
                      </a:lnTo>
                      <a:lnTo>
                        <a:pt x="162" y="147"/>
                      </a:lnTo>
                      <a:lnTo>
                        <a:pt x="131" y="162"/>
                      </a:lnTo>
                      <a:lnTo>
                        <a:pt x="112" y="103"/>
                      </a:lnTo>
                      <a:lnTo>
                        <a:pt x="103" y="48"/>
                      </a:lnTo>
                      <a:lnTo>
                        <a:pt x="127" y="55"/>
                      </a:lnTo>
                      <a:lnTo>
                        <a:pt x="155" y="75"/>
                      </a:lnTo>
                      <a:lnTo>
                        <a:pt x="203" y="68"/>
                      </a:lnTo>
                      <a:lnTo>
                        <a:pt x="226" y="83"/>
                      </a:lnTo>
                      <a:lnTo>
                        <a:pt x="278" y="68"/>
                      </a:lnTo>
                      <a:lnTo>
                        <a:pt x="305" y="51"/>
                      </a:lnTo>
                      <a:lnTo>
                        <a:pt x="293" y="0"/>
                      </a:lnTo>
                      <a:lnTo>
                        <a:pt x="265" y="0"/>
                      </a:lnTo>
                      <a:lnTo>
                        <a:pt x="246" y="35"/>
                      </a:lnTo>
                      <a:lnTo>
                        <a:pt x="144" y="27"/>
                      </a:lnTo>
                      <a:lnTo>
                        <a:pt x="85" y="31"/>
                      </a:lnTo>
                      <a:lnTo>
                        <a:pt x="76" y="51"/>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673" name="Freeform 144"/>
                <p:cNvSpPr>
                  <a:spLocks/>
                </p:cNvSpPr>
                <p:nvPr/>
              </p:nvSpPr>
              <p:spPr bwMode="auto">
                <a:xfrm>
                  <a:off x="4144" y="2518"/>
                  <a:ext cx="86" cy="76"/>
                </a:xfrm>
                <a:custGeom>
                  <a:avLst/>
                  <a:gdLst/>
                  <a:ahLst/>
                  <a:cxnLst>
                    <a:cxn ang="0">
                      <a:pos x="107" y="189"/>
                    </a:cxn>
                    <a:cxn ang="0">
                      <a:pos x="48" y="206"/>
                    </a:cxn>
                    <a:cxn ang="0">
                      <a:pos x="40" y="130"/>
                    </a:cxn>
                    <a:cxn ang="0">
                      <a:pos x="0" y="99"/>
                    </a:cxn>
                    <a:cxn ang="0">
                      <a:pos x="20" y="44"/>
                    </a:cxn>
                    <a:cxn ang="0">
                      <a:pos x="64" y="0"/>
                    </a:cxn>
                    <a:cxn ang="0">
                      <a:pos x="107" y="27"/>
                    </a:cxn>
                    <a:cxn ang="0">
                      <a:pos x="154" y="20"/>
                    </a:cxn>
                    <a:cxn ang="0">
                      <a:pos x="186" y="55"/>
                    </a:cxn>
                    <a:cxn ang="0">
                      <a:pos x="234" y="20"/>
                    </a:cxn>
                    <a:cxn ang="0">
                      <a:pos x="254" y="35"/>
                    </a:cxn>
                    <a:cxn ang="0">
                      <a:pos x="257" y="123"/>
                    </a:cxn>
                    <a:cxn ang="0">
                      <a:pos x="226" y="147"/>
                    </a:cxn>
                    <a:cxn ang="0">
                      <a:pos x="182" y="189"/>
                    </a:cxn>
                    <a:cxn ang="0">
                      <a:pos x="139" y="226"/>
                    </a:cxn>
                    <a:cxn ang="0">
                      <a:pos x="107" y="189"/>
                    </a:cxn>
                  </a:cxnLst>
                  <a:rect l="0" t="0" r="r" b="b"/>
                  <a:pathLst>
                    <a:path w="257" h="226">
                      <a:moveTo>
                        <a:pt x="107" y="189"/>
                      </a:moveTo>
                      <a:lnTo>
                        <a:pt x="48" y="206"/>
                      </a:lnTo>
                      <a:lnTo>
                        <a:pt x="40" y="130"/>
                      </a:lnTo>
                      <a:lnTo>
                        <a:pt x="0" y="99"/>
                      </a:lnTo>
                      <a:lnTo>
                        <a:pt x="20" y="44"/>
                      </a:lnTo>
                      <a:lnTo>
                        <a:pt x="64" y="0"/>
                      </a:lnTo>
                      <a:lnTo>
                        <a:pt x="107" y="27"/>
                      </a:lnTo>
                      <a:lnTo>
                        <a:pt x="154" y="20"/>
                      </a:lnTo>
                      <a:lnTo>
                        <a:pt x="186" y="55"/>
                      </a:lnTo>
                      <a:lnTo>
                        <a:pt x="234" y="20"/>
                      </a:lnTo>
                      <a:lnTo>
                        <a:pt x="254" y="35"/>
                      </a:lnTo>
                      <a:lnTo>
                        <a:pt x="257" y="123"/>
                      </a:lnTo>
                      <a:lnTo>
                        <a:pt x="226" y="147"/>
                      </a:lnTo>
                      <a:lnTo>
                        <a:pt x="182" y="189"/>
                      </a:lnTo>
                      <a:lnTo>
                        <a:pt x="139" y="226"/>
                      </a:lnTo>
                      <a:lnTo>
                        <a:pt x="107" y="189"/>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674" name="Freeform 145"/>
                <p:cNvSpPr>
                  <a:spLocks/>
                </p:cNvSpPr>
                <p:nvPr/>
              </p:nvSpPr>
              <p:spPr bwMode="auto">
                <a:xfrm>
                  <a:off x="4141" y="2365"/>
                  <a:ext cx="115" cy="264"/>
                </a:xfrm>
                <a:custGeom>
                  <a:avLst/>
                  <a:gdLst/>
                  <a:ahLst/>
                  <a:cxnLst>
                    <a:cxn ang="0">
                      <a:pos x="0" y="41"/>
                    </a:cxn>
                    <a:cxn ang="0">
                      <a:pos x="27" y="111"/>
                    </a:cxn>
                    <a:cxn ang="0">
                      <a:pos x="106" y="139"/>
                    </a:cxn>
                    <a:cxn ang="0">
                      <a:pos x="114" y="170"/>
                    </a:cxn>
                    <a:cxn ang="0">
                      <a:pos x="103" y="221"/>
                    </a:cxn>
                    <a:cxn ang="0">
                      <a:pos x="134" y="258"/>
                    </a:cxn>
                    <a:cxn ang="0">
                      <a:pos x="206" y="360"/>
                    </a:cxn>
                    <a:cxn ang="0">
                      <a:pos x="245" y="388"/>
                    </a:cxn>
                    <a:cxn ang="0">
                      <a:pos x="245" y="479"/>
                    </a:cxn>
                    <a:cxn ang="0">
                      <a:pos x="265" y="494"/>
                    </a:cxn>
                    <a:cxn ang="0">
                      <a:pos x="268" y="582"/>
                    </a:cxn>
                    <a:cxn ang="0">
                      <a:pos x="237" y="606"/>
                    </a:cxn>
                    <a:cxn ang="0">
                      <a:pos x="193" y="648"/>
                    </a:cxn>
                    <a:cxn ang="0">
                      <a:pos x="150" y="685"/>
                    </a:cxn>
                    <a:cxn ang="0">
                      <a:pos x="169" y="712"/>
                    </a:cxn>
                    <a:cxn ang="0">
                      <a:pos x="145" y="744"/>
                    </a:cxn>
                    <a:cxn ang="0">
                      <a:pos x="162" y="792"/>
                    </a:cxn>
                    <a:cxn ang="0">
                      <a:pos x="245" y="727"/>
                    </a:cxn>
                    <a:cxn ang="0">
                      <a:pos x="316" y="665"/>
                    </a:cxn>
                    <a:cxn ang="0">
                      <a:pos x="335" y="637"/>
                    </a:cxn>
                    <a:cxn ang="0">
                      <a:pos x="347" y="518"/>
                    </a:cxn>
                    <a:cxn ang="0">
                      <a:pos x="324" y="416"/>
                    </a:cxn>
                    <a:cxn ang="0">
                      <a:pos x="257" y="344"/>
                    </a:cxn>
                    <a:cxn ang="0">
                      <a:pos x="178" y="253"/>
                    </a:cxn>
                    <a:cxn ang="0">
                      <a:pos x="178" y="190"/>
                    </a:cxn>
                    <a:cxn ang="0">
                      <a:pos x="201" y="162"/>
                    </a:cxn>
                    <a:cxn ang="0">
                      <a:pos x="257" y="124"/>
                    </a:cxn>
                    <a:cxn ang="0">
                      <a:pos x="189" y="24"/>
                    </a:cxn>
                    <a:cxn ang="0">
                      <a:pos x="118" y="0"/>
                    </a:cxn>
                    <a:cxn ang="0">
                      <a:pos x="71" y="0"/>
                    </a:cxn>
                    <a:cxn ang="0">
                      <a:pos x="0" y="41"/>
                    </a:cxn>
                  </a:cxnLst>
                  <a:rect l="0" t="0" r="r" b="b"/>
                  <a:pathLst>
                    <a:path w="347" h="792">
                      <a:moveTo>
                        <a:pt x="0" y="41"/>
                      </a:moveTo>
                      <a:lnTo>
                        <a:pt x="27" y="111"/>
                      </a:lnTo>
                      <a:lnTo>
                        <a:pt x="106" y="139"/>
                      </a:lnTo>
                      <a:lnTo>
                        <a:pt x="114" y="170"/>
                      </a:lnTo>
                      <a:lnTo>
                        <a:pt x="103" y="221"/>
                      </a:lnTo>
                      <a:lnTo>
                        <a:pt x="134" y="258"/>
                      </a:lnTo>
                      <a:lnTo>
                        <a:pt x="206" y="360"/>
                      </a:lnTo>
                      <a:lnTo>
                        <a:pt x="245" y="388"/>
                      </a:lnTo>
                      <a:lnTo>
                        <a:pt x="245" y="479"/>
                      </a:lnTo>
                      <a:lnTo>
                        <a:pt x="265" y="494"/>
                      </a:lnTo>
                      <a:lnTo>
                        <a:pt x="268" y="582"/>
                      </a:lnTo>
                      <a:lnTo>
                        <a:pt x="237" y="606"/>
                      </a:lnTo>
                      <a:lnTo>
                        <a:pt x="193" y="648"/>
                      </a:lnTo>
                      <a:lnTo>
                        <a:pt x="150" y="685"/>
                      </a:lnTo>
                      <a:lnTo>
                        <a:pt x="169" y="712"/>
                      </a:lnTo>
                      <a:lnTo>
                        <a:pt x="145" y="744"/>
                      </a:lnTo>
                      <a:lnTo>
                        <a:pt x="162" y="792"/>
                      </a:lnTo>
                      <a:lnTo>
                        <a:pt x="245" y="727"/>
                      </a:lnTo>
                      <a:lnTo>
                        <a:pt x="316" y="665"/>
                      </a:lnTo>
                      <a:lnTo>
                        <a:pt x="335" y="637"/>
                      </a:lnTo>
                      <a:lnTo>
                        <a:pt x="347" y="518"/>
                      </a:lnTo>
                      <a:lnTo>
                        <a:pt x="324" y="416"/>
                      </a:lnTo>
                      <a:lnTo>
                        <a:pt x="257" y="344"/>
                      </a:lnTo>
                      <a:lnTo>
                        <a:pt x="178" y="253"/>
                      </a:lnTo>
                      <a:lnTo>
                        <a:pt x="178" y="190"/>
                      </a:lnTo>
                      <a:lnTo>
                        <a:pt x="201" y="162"/>
                      </a:lnTo>
                      <a:lnTo>
                        <a:pt x="257" y="124"/>
                      </a:lnTo>
                      <a:lnTo>
                        <a:pt x="189" y="24"/>
                      </a:lnTo>
                      <a:lnTo>
                        <a:pt x="118" y="0"/>
                      </a:lnTo>
                      <a:lnTo>
                        <a:pt x="71" y="0"/>
                      </a:lnTo>
                      <a:lnTo>
                        <a:pt x="0" y="41"/>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675" name="Freeform 146"/>
                <p:cNvSpPr>
                  <a:spLocks/>
                </p:cNvSpPr>
                <p:nvPr/>
              </p:nvSpPr>
              <p:spPr bwMode="auto">
                <a:xfrm>
                  <a:off x="4634" y="2796"/>
                  <a:ext cx="151" cy="136"/>
                </a:xfrm>
                <a:custGeom>
                  <a:avLst/>
                  <a:gdLst/>
                  <a:ahLst/>
                  <a:cxnLst>
                    <a:cxn ang="0">
                      <a:pos x="397" y="77"/>
                    </a:cxn>
                    <a:cxn ang="0">
                      <a:pos x="348" y="60"/>
                    </a:cxn>
                    <a:cxn ang="0">
                      <a:pos x="254" y="20"/>
                    </a:cxn>
                    <a:cxn ang="0">
                      <a:pos x="226" y="0"/>
                    </a:cxn>
                    <a:cxn ang="0">
                      <a:pos x="175" y="12"/>
                    </a:cxn>
                    <a:cxn ang="0">
                      <a:pos x="127" y="64"/>
                    </a:cxn>
                    <a:cxn ang="0">
                      <a:pos x="72" y="95"/>
                    </a:cxn>
                    <a:cxn ang="0">
                      <a:pos x="20" y="103"/>
                    </a:cxn>
                    <a:cxn ang="0">
                      <a:pos x="0" y="110"/>
                    </a:cxn>
                    <a:cxn ang="0">
                      <a:pos x="20" y="146"/>
                    </a:cxn>
                    <a:cxn ang="0">
                      <a:pos x="68" y="138"/>
                    </a:cxn>
                    <a:cxn ang="0">
                      <a:pos x="131" y="174"/>
                    </a:cxn>
                    <a:cxn ang="0">
                      <a:pos x="175" y="202"/>
                    </a:cxn>
                    <a:cxn ang="0">
                      <a:pos x="217" y="241"/>
                    </a:cxn>
                    <a:cxn ang="0">
                      <a:pos x="222" y="292"/>
                    </a:cxn>
                    <a:cxn ang="0">
                      <a:pos x="210" y="316"/>
                    </a:cxn>
                    <a:cxn ang="0">
                      <a:pos x="171" y="332"/>
                    </a:cxn>
                    <a:cxn ang="0">
                      <a:pos x="178" y="371"/>
                    </a:cxn>
                    <a:cxn ang="0">
                      <a:pos x="237" y="367"/>
                    </a:cxn>
                    <a:cxn ang="0">
                      <a:pos x="293" y="367"/>
                    </a:cxn>
                    <a:cxn ang="0">
                      <a:pos x="313" y="391"/>
                    </a:cxn>
                    <a:cxn ang="0">
                      <a:pos x="352" y="406"/>
                    </a:cxn>
                    <a:cxn ang="0">
                      <a:pos x="407" y="388"/>
                    </a:cxn>
                    <a:cxn ang="0">
                      <a:pos x="431" y="344"/>
                    </a:cxn>
                    <a:cxn ang="0">
                      <a:pos x="452" y="311"/>
                    </a:cxn>
                    <a:cxn ang="0">
                      <a:pos x="397" y="77"/>
                    </a:cxn>
                  </a:cxnLst>
                  <a:rect l="0" t="0" r="r" b="b"/>
                  <a:pathLst>
                    <a:path w="452" h="406">
                      <a:moveTo>
                        <a:pt x="397" y="77"/>
                      </a:moveTo>
                      <a:lnTo>
                        <a:pt x="348" y="60"/>
                      </a:lnTo>
                      <a:lnTo>
                        <a:pt x="254" y="20"/>
                      </a:lnTo>
                      <a:lnTo>
                        <a:pt x="226" y="0"/>
                      </a:lnTo>
                      <a:lnTo>
                        <a:pt x="175" y="12"/>
                      </a:lnTo>
                      <a:lnTo>
                        <a:pt x="127" y="64"/>
                      </a:lnTo>
                      <a:lnTo>
                        <a:pt x="72" y="95"/>
                      </a:lnTo>
                      <a:lnTo>
                        <a:pt x="20" y="103"/>
                      </a:lnTo>
                      <a:lnTo>
                        <a:pt x="0" y="110"/>
                      </a:lnTo>
                      <a:lnTo>
                        <a:pt x="20" y="146"/>
                      </a:lnTo>
                      <a:lnTo>
                        <a:pt x="68" y="138"/>
                      </a:lnTo>
                      <a:lnTo>
                        <a:pt x="131" y="174"/>
                      </a:lnTo>
                      <a:lnTo>
                        <a:pt x="175" y="202"/>
                      </a:lnTo>
                      <a:lnTo>
                        <a:pt x="217" y="241"/>
                      </a:lnTo>
                      <a:lnTo>
                        <a:pt x="222" y="292"/>
                      </a:lnTo>
                      <a:lnTo>
                        <a:pt x="210" y="316"/>
                      </a:lnTo>
                      <a:lnTo>
                        <a:pt x="171" y="332"/>
                      </a:lnTo>
                      <a:lnTo>
                        <a:pt x="178" y="371"/>
                      </a:lnTo>
                      <a:lnTo>
                        <a:pt x="237" y="367"/>
                      </a:lnTo>
                      <a:lnTo>
                        <a:pt x="293" y="367"/>
                      </a:lnTo>
                      <a:lnTo>
                        <a:pt x="313" y="391"/>
                      </a:lnTo>
                      <a:lnTo>
                        <a:pt x="352" y="406"/>
                      </a:lnTo>
                      <a:lnTo>
                        <a:pt x="407" y="388"/>
                      </a:lnTo>
                      <a:lnTo>
                        <a:pt x="431" y="344"/>
                      </a:lnTo>
                      <a:lnTo>
                        <a:pt x="452" y="311"/>
                      </a:lnTo>
                      <a:lnTo>
                        <a:pt x="397" y="77"/>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676" name="Freeform 147"/>
                <p:cNvSpPr>
                  <a:spLocks/>
                </p:cNvSpPr>
                <p:nvPr/>
              </p:nvSpPr>
              <p:spPr bwMode="auto">
                <a:xfrm>
                  <a:off x="4534" y="2723"/>
                  <a:ext cx="27" cy="55"/>
                </a:xfrm>
                <a:custGeom>
                  <a:avLst/>
                  <a:gdLst/>
                  <a:ahLst/>
                  <a:cxnLst>
                    <a:cxn ang="0">
                      <a:pos x="40" y="67"/>
                    </a:cxn>
                    <a:cxn ang="0">
                      <a:pos x="0" y="86"/>
                    </a:cxn>
                    <a:cxn ang="0">
                      <a:pos x="13" y="134"/>
                    </a:cxn>
                    <a:cxn ang="0">
                      <a:pos x="59" y="165"/>
                    </a:cxn>
                    <a:cxn ang="0">
                      <a:pos x="75" y="99"/>
                    </a:cxn>
                    <a:cxn ang="0">
                      <a:pos x="79" y="43"/>
                    </a:cxn>
                    <a:cxn ang="0">
                      <a:pos x="63" y="0"/>
                    </a:cxn>
                    <a:cxn ang="0">
                      <a:pos x="40" y="20"/>
                    </a:cxn>
                    <a:cxn ang="0">
                      <a:pos x="40" y="67"/>
                    </a:cxn>
                  </a:cxnLst>
                  <a:rect l="0" t="0" r="r" b="b"/>
                  <a:pathLst>
                    <a:path w="79" h="165">
                      <a:moveTo>
                        <a:pt x="40" y="67"/>
                      </a:moveTo>
                      <a:lnTo>
                        <a:pt x="0" y="86"/>
                      </a:lnTo>
                      <a:lnTo>
                        <a:pt x="13" y="134"/>
                      </a:lnTo>
                      <a:lnTo>
                        <a:pt x="59" y="165"/>
                      </a:lnTo>
                      <a:lnTo>
                        <a:pt x="75" y="99"/>
                      </a:lnTo>
                      <a:lnTo>
                        <a:pt x="79" y="43"/>
                      </a:lnTo>
                      <a:lnTo>
                        <a:pt x="63" y="0"/>
                      </a:lnTo>
                      <a:lnTo>
                        <a:pt x="40" y="20"/>
                      </a:lnTo>
                      <a:lnTo>
                        <a:pt x="40" y="67"/>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677" name="Freeform 148"/>
                <p:cNvSpPr>
                  <a:spLocks/>
                </p:cNvSpPr>
                <p:nvPr/>
              </p:nvSpPr>
              <p:spPr bwMode="auto">
                <a:xfrm>
                  <a:off x="4555" y="2816"/>
                  <a:ext cx="38" cy="19"/>
                </a:xfrm>
                <a:custGeom>
                  <a:avLst/>
                  <a:gdLst/>
                  <a:ahLst/>
                  <a:cxnLst>
                    <a:cxn ang="0">
                      <a:pos x="12" y="11"/>
                    </a:cxn>
                    <a:cxn ang="0">
                      <a:pos x="51" y="0"/>
                    </a:cxn>
                    <a:cxn ang="0">
                      <a:pos x="84" y="0"/>
                    </a:cxn>
                    <a:cxn ang="0">
                      <a:pos x="107" y="31"/>
                    </a:cxn>
                    <a:cxn ang="0">
                      <a:pos x="112" y="55"/>
                    </a:cxn>
                    <a:cxn ang="0">
                      <a:pos x="75" y="39"/>
                    </a:cxn>
                    <a:cxn ang="0">
                      <a:pos x="40" y="31"/>
                    </a:cxn>
                    <a:cxn ang="0">
                      <a:pos x="0" y="39"/>
                    </a:cxn>
                    <a:cxn ang="0">
                      <a:pos x="12" y="11"/>
                    </a:cxn>
                  </a:cxnLst>
                  <a:rect l="0" t="0" r="r" b="b"/>
                  <a:pathLst>
                    <a:path w="112" h="55">
                      <a:moveTo>
                        <a:pt x="12" y="11"/>
                      </a:moveTo>
                      <a:lnTo>
                        <a:pt x="51" y="0"/>
                      </a:lnTo>
                      <a:lnTo>
                        <a:pt x="84" y="0"/>
                      </a:lnTo>
                      <a:lnTo>
                        <a:pt x="107" y="31"/>
                      </a:lnTo>
                      <a:lnTo>
                        <a:pt x="112" y="55"/>
                      </a:lnTo>
                      <a:lnTo>
                        <a:pt x="75" y="39"/>
                      </a:lnTo>
                      <a:lnTo>
                        <a:pt x="40" y="31"/>
                      </a:lnTo>
                      <a:lnTo>
                        <a:pt x="0" y="39"/>
                      </a:lnTo>
                      <a:lnTo>
                        <a:pt x="12" y="11"/>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678" name="Freeform 149"/>
                <p:cNvSpPr>
                  <a:spLocks/>
                </p:cNvSpPr>
                <p:nvPr/>
              </p:nvSpPr>
              <p:spPr bwMode="auto">
                <a:xfrm>
                  <a:off x="4500" y="2801"/>
                  <a:ext cx="28" cy="5"/>
                </a:xfrm>
                <a:custGeom>
                  <a:avLst/>
                  <a:gdLst/>
                  <a:ahLst/>
                  <a:cxnLst>
                    <a:cxn ang="0">
                      <a:pos x="42" y="17"/>
                    </a:cxn>
                    <a:cxn ang="0">
                      <a:pos x="42" y="17"/>
                    </a:cxn>
                    <a:cxn ang="0">
                      <a:pos x="25" y="17"/>
                    </a:cxn>
                    <a:cxn ang="0">
                      <a:pos x="13" y="14"/>
                    </a:cxn>
                    <a:cxn ang="0">
                      <a:pos x="3" y="12"/>
                    </a:cxn>
                    <a:cxn ang="0">
                      <a:pos x="1" y="10"/>
                    </a:cxn>
                    <a:cxn ang="0">
                      <a:pos x="0" y="9"/>
                    </a:cxn>
                    <a:cxn ang="0">
                      <a:pos x="0" y="9"/>
                    </a:cxn>
                    <a:cxn ang="0">
                      <a:pos x="1" y="7"/>
                    </a:cxn>
                    <a:cxn ang="0">
                      <a:pos x="3" y="5"/>
                    </a:cxn>
                    <a:cxn ang="0">
                      <a:pos x="13" y="3"/>
                    </a:cxn>
                    <a:cxn ang="0">
                      <a:pos x="25" y="0"/>
                    </a:cxn>
                    <a:cxn ang="0">
                      <a:pos x="42" y="0"/>
                    </a:cxn>
                    <a:cxn ang="0">
                      <a:pos x="42" y="0"/>
                    </a:cxn>
                    <a:cxn ang="0">
                      <a:pos x="58" y="0"/>
                    </a:cxn>
                    <a:cxn ang="0">
                      <a:pos x="72" y="3"/>
                    </a:cxn>
                    <a:cxn ang="0">
                      <a:pos x="81" y="5"/>
                    </a:cxn>
                    <a:cxn ang="0">
                      <a:pos x="83" y="7"/>
                    </a:cxn>
                    <a:cxn ang="0">
                      <a:pos x="84" y="9"/>
                    </a:cxn>
                    <a:cxn ang="0">
                      <a:pos x="84" y="9"/>
                    </a:cxn>
                    <a:cxn ang="0">
                      <a:pos x="83" y="10"/>
                    </a:cxn>
                    <a:cxn ang="0">
                      <a:pos x="81" y="12"/>
                    </a:cxn>
                    <a:cxn ang="0">
                      <a:pos x="72" y="14"/>
                    </a:cxn>
                    <a:cxn ang="0">
                      <a:pos x="58" y="17"/>
                    </a:cxn>
                    <a:cxn ang="0">
                      <a:pos x="42" y="17"/>
                    </a:cxn>
                    <a:cxn ang="0">
                      <a:pos x="42" y="17"/>
                    </a:cxn>
                  </a:cxnLst>
                  <a:rect l="0" t="0" r="r" b="b"/>
                  <a:pathLst>
                    <a:path w="84" h="17">
                      <a:moveTo>
                        <a:pt x="42" y="17"/>
                      </a:moveTo>
                      <a:lnTo>
                        <a:pt x="42" y="17"/>
                      </a:lnTo>
                      <a:lnTo>
                        <a:pt x="25" y="17"/>
                      </a:lnTo>
                      <a:lnTo>
                        <a:pt x="13" y="14"/>
                      </a:lnTo>
                      <a:lnTo>
                        <a:pt x="3" y="12"/>
                      </a:lnTo>
                      <a:lnTo>
                        <a:pt x="1" y="10"/>
                      </a:lnTo>
                      <a:lnTo>
                        <a:pt x="0" y="9"/>
                      </a:lnTo>
                      <a:lnTo>
                        <a:pt x="0" y="9"/>
                      </a:lnTo>
                      <a:lnTo>
                        <a:pt x="1" y="7"/>
                      </a:lnTo>
                      <a:lnTo>
                        <a:pt x="3" y="5"/>
                      </a:lnTo>
                      <a:lnTo>
                        <a:pt x="13" y="3"/>
                      </a:lnTo>
                      <a:lnTo>
                        <a:pt x="25" y="0"/>
                      </a:lnTo>
                      <a:lnTo>
                        <a:pt x="42" y="0"/>
                      </a:lnTo>
                      <a:lnTo>
                        <a:pt x="42" y="0"/>
                      </a:lnTo>
                      <a:lnTo>
                        <a:pt x="58" y="0"/>
                      </a:lnTo>
                      <a:lnTo>
                        <a:pt x="72" y="3"/>
                      </a:lnTo>
                      <a:lnTo>
                        <a:pt x="81" y="5"/>
                      </a:lnTo>
                      <a:lnTo>
                        <a:pt x="83" y="7"/>
                      </a:lnTo>
                      <a:lnTo>
                        <a:pt x="84" y="9"/>
                      </a:lnTo>
                      <a:lnTo>
                        <a:pt x="84" y="9"/>
                      </a:lnTo>
                      <a:lnTo>
                        <a:pt x="83" y="10"/>
                      </a:lnTo>
                      <a:lnTo>
                        <a:pt x="81" y="12"/>
                      </a:lnTo>
                      <a:lnTo>
                        <a:pt x="72" y="14"/>
                      </a:lnTo>
                      <a:lnTo>
                        <a:pt x="58" y="17"/>
                      </a:lnTo>
                      <a:lnTo>
                        <a:pt x="42" y="17"/>
                      </a:lnTo>
                      <a:lnTo>
                        <a:pt x="42" y="17"/>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679" name="Freeform 150"/>
                <p:cNvSpPr>
                  <a:spLocks/>
                </p:cNvSpPr>
                <p:nvPr/>
              </p:nvSpPr>
              <p:spPr bwMode="auto">
                <a:xfrm>
                  <a:off x="4642" y="2784"/>
                  <a:ext cx="38" cy="26"/>
                </a:xfrm>
                <a:custGeom>
                  <a:avLst/>
                  <a:gdLst/>
                  <a:ahLst/>
                  <a:cxnLst>
                    <a:cxn ang="0">
                      <a:pos x="44" y="72"/>
                    </a:cxn>
                    <a:cxn ang="0">
                      <a:pos x="0" y="76"/>
                    </a:cxn>
                    <a:cxn ang="0">
                      <a:pos x="8" y="39"/>
                    </a:cxn>
                    <a:cxn ang="0">
                      <a:pos x="28" y="0"/>
                    </a:cxn>
                    <a:cxn ang="0">
                      <a:pos x="75" y="8"/>
                    </a:cxn>
                    <a:cxn ang="0">
                      <a:pos x="114" y="20"/>
                    </a:cxn>
                    <a:cxn ang="0">
                      <a:pos x="103" y="48"/>
                    </a:cxn>
                    <a:cxn ang="0">
                      <a:pos x="72" y="76"/>
                    </a:cxn>
                    <a:cxn ang="0">
                      <a:pos x="44" y="72"/>
                    </a:cxn>
                  </a:cxnLst>
                  <a:rect l="0" t="0" r="r" b="b"/>
                  <a:pathLst>
                    <a:path w="114" h="76">
                      <a:moveTo>
                        <a:pt x="44" y="72"/>
                      </a:moveTo>
                      <a:lnTo>
                        <a:pt x="0" y="76"/>
                      </a:lnTo>
                      <a:lnTo>
                        <a:pt x="8" y="39"/>
                      </a:lnTo>
                      <a:lnTo>
                        <a:pt x="28" y="0"/>
                      </a:lnTo>
                      <a:lnTo>
                        <a:pt x="75" y="8"/>
                      </a:lnTo>
                      <a:lnTo>
                        <a:pt x="114" y="20"/>
                      </a:lnTo>
                      <a:lnTo>
                        <a:pt x="103" y="48"/>
                      </a:lnTo>
                      <a:lnTo>
                        <a:pt x="72" y="76"/>
                      </a:lnTo>
                      <a:lnTo>
                        <a:pt x="44" y="72"/>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680" name="Freeform 151"/>
                <p:cNvSpPr>
                  <a:spLocks/>
                </p:cNvSpPr>
                <p:nvPr/>
              </p:nvSpPr>
              <p:spPr bwMode="auto">
                <a:xfrm>
                  <a:off x="4239" y="2422"/>
                  <a:ext cx="29" cy="43"/>
                </a:xfrm>
                <a:custGeom>
                  <a:avLst/>
                  <a:gdLst/>
                  <a:ahLst/>
                  <a:cxnLst>
                    <a:cxn ang="0">
                      <a:pos x="28" y="27"/>
                    </a:cxn>
                    <a:cxn ang="0">
                      <a:pos x="0" y="70"/>
                    </a:cxn>
                    <a:cxn ang="0">
                      <a:pos x="4" y="129"/>
                    </a:cxn>
                    <a:cxn ang="0">
                      <a:pos x="44" y="129"/>
                    </a:cxn>
                    <a:cxn ang="0">
                      <a:pos x="87" y="74"/>
                    </a:cxn>
                    <a:cxn ang="0">
                      <a:pos x="59" y="0"/>
                    </a:cxn>
                    <a:cxn ang="0">
                      <a:pos x="28" y="27"/>
                    </a:cxn>
                  </a:cxnLst>
                  <a:rect l="0" t="0" r="r" b="b"/>
                  <a:pathLst>
                    <a:path w="87" h="129">
                      <a:moveTo>
                        <a:pt x="28" y="27"/>
                      </a:moveTo>
                      <a:lnTo>
                        <a:pt x="0" y="70"/>
                      </a:lnTo>
                      <a:lnTo>
                        <a:pt x="4" y="129"/>
                      </a:lnTo>
                      <a:lnTo>
                        <a:pt x="44" y="129"/>
                      </a:lnTo>
                      <a:lnTo>
                        <a:pt x="87" y="74"/>
                      </a:lnTo>
                      <a:lnTo>
                        <a:pt x="59" y="0"/>
                      </a:lnTo>
                      <a:lnTo>
                        <a:pt x="28" y="27"/>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681" name="Freeform 152"/>
                <p:cNvSpPr>
                  <a:spLocks/>
                </p:cNvSpPr>
                <p:nvPr/>
              </p:nvSpPr>
              <p:spPr bwMode="auto">
                <a:xfrm>
                  <a:off x="4351" y="2666"/>
                  <a:ext cx="19" cy="25"/>
                </a:xfrm>
                <a:custGeom>
                  <a:avLst/>
                  <a:gdLst/>
                  <a:ahLst/>
                  <a:cxnLst>
                    <a:cxn ang="0">
                      <a:pos x="48" y="0"/>
                    </a:cxn>
                    <a:cxn ang="0">
                      <a:pos x="13" y="20"/>
                    </a:cxn>
                    <a:cxn ang="0">
                      <a:pos x="0" y="75"/>
                    </a:cxn>
                    <a:cxn ang="0">
                      <a:pos x="43" y="53"/>
                    </a:cxn>
                    <a:cxn ang="0">
                      <a:pos x="56" y="25"/>
                    </a:cxn>
                    <a:cxn ang="0">
                      <a:pos x="48" y="0"/>
                    </a:cxn>
                  </a:cxnLst>
                  <a:rect l="0" t="0" r="r" b="b"/>
                  <a:pathLst>
                    <a:path w="56" h="75">
                      <a:moveTo>
                        <a:pt x="48" y="0"/>
                      </a:moveTo>
                      <a:lnTo>
                        <a:pt x="13" y="20"/>
                      </a:lnTo>
                      <a:lnTo>
                        <a:pt x="0" y="75"/>
                      </a:lnTo>
                      <a:lnTo>
                        <a:pt x="43" y="53"/>
                      </a:lnTo>
                      <a:lnTo>
                        <a:pt x="56" y="25"/>
                      </a:lnTo>
                      <a:lnTo>
                        <a:pt x="48" y="0"/>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682" name="Freeform 153"/>
                <p:cNvSpPr>
                  <a:spLocks/>
                </p:cNvSpPr>
                <p:nvPr/>
              </p:nvSpPr>
              <p:spPr bwMode="auto">
                <a:xfrm>
                  <a:off x="3249" y="2053"/>
                  <a:ext cx="300" cy="274"/>
                </a:xfrm>
                <a:custGeom>
                  <a:avLst/>
                  <a:gdLst/>
                  <a:ahLst/>
                  <a:cxnLst>
                    <a:cxn ang="0">
                      <a:pos x="0" y="21"/>
                    </a:cxn>
                    <a:cxn ang="0">
                      <a:pos x="44" y="139"/>
                    </a:cxn>
                    <a:cxn ang="0">
                      <a:pos x="62" y="235"/>
                    </a:cxn>
                    <a:cxn ang="0">
                      <a:pos x="102" y="291"/>
                    </a:cxn>
                    <a:cxn ang="0">
                      <a:pos x="71" y="362"/>
                    </a:cxn>
                    <a:cxn ang="0">
                      <a:pos x="122" y="421"/>
                    </a:cxn>
                    <a:cxn ang="0">
                      <a:pos x="185" y="421"/>
                    </a:cxn>
                    <a:cxn ang="0">
                      <a:pos x="178" y="504"/>
                    </a:cxn>
                    <a:cxn ang="0">
                      <a:pos x="209" y="559"/>
                    </a:cxn>
                    <a:cxn ang="0">
                      <a:pos x="272" y="571"/>
                    </a:cxn>
                    <a:cxn ang="0">
                      <a:pos x="299" y="594"/>
                    </a:cxn>
                    <a:cxn ang="0">
                      <a:pos x="351" y="670"/>
                    </a:cxn>
                    <a:cxn ang="0">
                      <a:pos x="387" y="701"/>
                    </a:cxn>
                    <a:cxn ang="0">
                      <a:pos x="549" y="745"/>
                    </a:cxn>
                    <a:cxn ang="0">
                      <a:pos x="596" y="721"/>
                    </a:cxn>
                    <a:cxn ang="0">
                      <a:pos x="660" y="824"/>
                    </a:cxn>
                    <a:cxn ang="0">
                      <a:pos x="825" y="824"/>
                    </a:cxn>
                    <a:cxn ang="0">
                      <a:pos x="873" y="769"/>
                    </a:cxn>
                    <a:cxn ang="0">
                      <a:pos x="884" y="705"/>
                    </a:cxn>
                    <a:cxn ang="0">
                      <a:pos x="837" y="650"/>
                    </a:cxn>
                    <a:cxn ang="0">
                      <a:pos x="790" y="583"/>
                    </a:cxn>
                    <a:cxn ang="0">
                      <a:pos x="798" y="496"/>
                    </a:cxn>
                    <a:cxn ang="0">
                      <a:pos x="754" y="385"/>
                    </a:cxn>
                    <a:cxn ang="0">
                      <a:pos x="758" y="211"/>
                    </a:cxn>
                    <a:cxn ang="0">
                      <a:pos x="623" y="129"/>
                    </a:cxn>
                    <a:cxn ang="0">
                      <a:pos x="493" y="108"/>
                    </a:cxn>
                    <a:cxn ang="0">
                      <a:pos x="426" y="167"/>
                    </a:cxn>
                    <a:cxn ang="0">
                      <a:pos x="355" y="208"/>
                    </a:cxn>
                    <a:cxn ang="0">
                      <a:pos x="248" y="160"/>
                    </a:cxn>
                    <a:cxn ang="0">
                      <a:pos x="189" y="70"/>
                    </a:cxn>
                    <a:cxn ang="0">
                      <a:pos x="146" y="26"/>
                    </a:cxn>
                    <a:cxn ang="0">
                      <a:pos x="75" y="64"/>
                    </a:cxn>
                    <a:cxn ang="0">
                      <a:pos x="16" y="0"/>
                    </a:cxn>
                  </a:cxnLst>
                  <a:rect l="0" t="0" r="r" b="b"/>
                  <a:pathLst>
                    <a:path w="901" h="824">
                      <a:moveTo>
                        <a:pt x="16" y="0"/>
                      </a:moveTo>
                      <a:lnTo>
                        <a:pt x="0" y="21"/>
                      </a:lnTo>
                      <a:lnTo>
                        <a:pt x="21" y="80"/>
                      </a:lnTo>
                      <a:lnTo>
                        <a:pt x="44" y="139"/>
                      </a:lnTo>
                      <a:lnTo>
                        <a:pt x="56" y="199"/>
                      </a:lnTo>
                      <a:lnTo>
                        <a:pt x="62" y="235"/>
                      </a:lnTo>
                      <a:lnTo>
                        <a:pt x="110" y="243"/>
                      </a:lnTo>
                      <a:lnTo>
                        <a:pt x="102" y="291"/>
                      </a:lnTo>
                      <a:lnTo>
                        <a:pt x="71" y="314"/>
                      </a:lnTo>
                      <a:lnTo>
                        <a:pt x="71" y="362"/>
                      </a:lnTo>
                      <a:lnTo>
                        <a:pt x="113" y="381"/>
                      </a:lnTo>
                      <a:lnTo>
                        <a:pt x="122" y="421"/>
                      </a:lnTo>
                      <a:lnTo>
                        <a:pt x="154" y="429"/>
                      </a:lnTo>
                      <a:lnTo>
                        <a:pt x="185" y="421"/>
                      </a:lnTo>
                      <a:lnTo>
                        <a:pt x="193" y="460"/>
                      </a:lnTo>
                      <a:lnTo>
                        <a:pt x="178" y="504"/>
                      </a:lnTo>
                      <a:lnTo>
                        <a:pt x="205" y="515"/>
                      </a:lnTo>
                      <a:lnTo>
                        <a:pt x="209" y="559"/>
                      </a:lnTo>
                      <a:lnTo>
                        <a:pt x="229" y="579"/>
                      </a:lnTo>
                      <a:lnTo>
                        <a:pt x="272" y="571"/>
                      </a:lnTo>
                      <a:lnTo>
                        <a:pt x="275" y="552"/>
                      </a:lnTo>
                      <a:lnTo>
                        <a:pt x="299" y="594"/>
                      </a:lnTo>
                      <a:lnTo>
                        <a:pt x="312" y="658"/>
                      </a:lnTo>
                      <a:lnTo>
                        <a:pt x="351" y="670"/>
                      </a:lnTo>
                      <a:lnTo>
                        <a:pt x="347" y="697"/>
                      </a:lnTo>
                      <a:lnTo>
                        <a:pt x="387" y="701"/>
                      </a:lnTo>
                      <a:lnTo>
                        <a:pt x="410" y="738"/>
                      </a:lnTo>
                      <a:lnTo>
                        <a:pt x="549" y="745"/>
                      </a:lnTo>
                      <a:lnTo>
                        <a:pt x="568" y="709"/>
                      </a:lnTo>
                      <a:lnTo>
                        <a:pt x="596" y="721"/>
                      </a:lnTo>
                      <a:lnTo>
                        <a:pt x="612" y="793"/>
                      </a:lnTo>
                      <a:lnTo>
                        <a:pt x="660" y="824"/>
                      </a:lnTo>
                      <a:lnTo>
                        <a:pt x="798" y="815"/>
                      </a:lnTo>
                      <a:lnTo>
                        <a:pt x="825" y="824"/>
                      </a:lnTo>
                      <a:lnTo>
                        <a:pt x="837" y="780"/>
                      </a:lnTo>
                      <a:lnTo>
                        <a:pt x="873" y="769"/>
                      </a:lnTo>
                      <a:lnTo>
                        <a:pt x="901" y="733"/>
                      </a:lnTo>
                      <a:lnTo>
                        <a:pt x="884" y="705"/>
                      </a:lnTo>
                      <a:lnTo>
                        <a:pt x="849" y="701"/>
                      </a:lnTo>
                      <a:lnTo>
                        <a:pt x="837" y="650"/>
                      </a:lnTo>
                      <a:lnTo>
                        <a:pt x="785" y="626"/>
                      </a:lnTo>
                      <a:lnTo>
                        <a:pt x="790" y="583"/>
                      </a:lnTo>
                      <a:lnTo>
                        <a:pt x="813" y="552"/>
                      </a:lnTo>
                      <a:lnTo>
                        <a:pt x="798" y="496"/>
                      </a:lnTo>
                      <a:lnTo>
                        <a:pt x="742" y="496"/>
                      </a:lnTo>
                      <a:lnTo>
                        <a:pt x="754" y="385"/>
                      </a:lnTo>
                      <a:lnTo>
                        <a:pt x="742" y="314"/>
                      </a:lnTo>
                      <a:lnTo>
                        <a:pt x="758" y="211"/>
                      </a:lnTo>
                      <a:lnTo>
                        <a:pt x="695" y="180"/>
                      </a:lnTo>
                      <a:lnTo>
                        <a:pt x="623" y="129"/>
                      </a:lnTo>
                      <a:lnTo>
                        <a:pt x="572" y="125"/>
                      </a:lnTo>
                      <a:lnTo>
                        <a:pt x="493" y="108"/>
                      </a:lnTo>
                      <a:lnTo>
                        <a:pt x="474" y="149"/>
                      </a:lnTo>
                      <a:lnTo>
                        <a:pt x="426" y="167"/>
                      </a:lnTo>
                      <a:lnTo>
                        <a:pt x="378" y="184"/>
                      </a:lnTo>
                      <a:lnTo>
                        <a:pt x="355" y="208"/>
                      </a:lnTo>
                      <a:lnTo>
                        <a:pt x="299" y="199"/>
                      </a:lnTo>
                      <a:lnTo>
                        <a:pt x="248" y="160"/>
                      </a:lnTo>
                      <a:lnTo>
                        <a:pt x="205" y="129"/>
                      </a:lnTo>
                      <a:lnTo>
                        <a:pt x="189" y="70"/>
                      </a:lnTo>
                      <a:lnTo>
                        <a:pt x="174" y="9"/>
                      </a:lnTo>
                      <a:lnTo>
                        <a:pt x="146" y="26"/>
                      </a:lnTo>
                      <a:lnTo>
                        <a:pt x="134" y="64"/>
                      </a:lnTo>
                      <a:lnTo>
                        <a:pt x="75" y="64"/>
                      </a:lnTo>
                      <a:lnTo>
                        <a:pt x="54" y="26"/>
                      </a:lnTo>
                      <a:lnTo>
                        <a:pt x="16" y="0"/>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683" name="Freeform 154"/>
                <p:cNvSpPr>
                  <a:spLocks/>
                </p:cNvSpPr>
                <p:nvPr/>
              </p:nvSpPr>
              <p:spPr bwMode="auto">
                <a:xfrm>
                  <a:off x="3354" y="2309"/>
                  <a:ext cx="15" cy="26"/>
                </a:xfrm>
                <a:custGeom>
                  <a:avLst/>
                  <a:gdLst/>
                  <a:ahLst/>
                  <a:cxnLst>
                    <a:cxn ang="0">
                      <a:pos x="31" y="79"/>
                    </a:cxn>
                    <a:cxn ang="0">
                      <a:pos x="7" y="59"/>
                    </a:cxn>
                    <a:cxn ang="0">
                      <a:pos x="0" y="0"/>
                    </a:cxn>
                    <a:cxn ang="0">
                      <a:pos x="31" y="11"/>
                    </a:cxn>
                    <a:cxn ang="0">
                      <a:pos x="45" y="33"/>
                    </a:cxn>
                    <a:cxn ang="0">
                      <a:pos x="31" y="79"/>
                    </a:cxn>
                  </a:cxnLst>
                  <a:rect l="0" t="0" r="r" b="b"/>
                  <a:pathLst>
                    <a:path w="45" h="79">
                      <a:moveTo>
                        <a:pt x="31" y="79"/>
                      </a:moveTo>
                      <a:lnTo>
                        <a:pt x="7" y="59"/>
                      </a:lnTo>
                      <a:lnTo>
                        <a:pt x="0" y="0"/>
                      </a:lnTo>
                      <a:lnTo>
                        <a:pt x="31" y="11"/>
                      </a:lnTo>
                      <a:lnTo>
                        <a:pt x="45" y="33"/>
                      </a:lnTo>
                      <a:lnTo>
                        <a:pt x="31" y="79"/>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684" name="Freeform 155"/>
                <p:cNvSpPr>
                  <a:spLocks/>
                </p:cNvSpPr>
                <p:nvPr/>
              </p:nvSpPr>
              <p:spPr bwMode="auto">
                <a:xfrm>
                  <a:off x="3354" y="2309"/>
                  <a:ext cx="15" cy="26"/>
                </a:xfrm>
                <a:custGeom>
                  <a:avLst/>
                  <a:gdLst/>
                  <a:ahLst/>
                  <a:cxnLst>
                    <a:cxn ang="0">
                      <a:pos x="31" y="79"/>
                    </a:cxn>
                    <a:cxn ang="0">
                      <a:pos x="7" y="59"/>
                    </a:cxn>
                    <a:cxn ang="0">
                      <a:pos x="0" y="0"/>
                    </a:cxn>
                    <a:cxn ang="0">
                      <a:pos x="31" y="11"/>
                    </a:cxn>
                    <a:cxn ang="0">
                      <a:pos x="45" y="33"/>
                    </a:cxn>
                    <a:cxn ang="0">
                      <a:pos x="31" y="79"/>
                    </a:cxn>
                  </a:cxnLst>
                  <a:rect l="0" t="0" r="r" b="b"/>
                  <a:pathLst>
                    <a:path w="45" h="79">
                      <a:moveTo>
                        <a:pt x="31" y="79"/>
                      </a:moveTo>
                      <a:lnTo>
                        <a:pt x="7" y="59"/>
                      </a:lnTo>
                      <a:lnTo>
                        <a:pt x="0" y="0"/>
                      </a:lnTo>
                      <a:lnTo>
                        <a:pt x="31" y="11"/>
                      </a:lnTo>
                      <a:lnTo>
                        <a:pt x="45" y="33"/>
                      </a:lnTo>
                      <a:lnTo>
                        <a:pt x="31" y="79"/>
                      </a:lnTo>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685" name="Freeform 156"/>
                <p:cNvSpPr>
                  <a:spLocks/>
                </p:cNvSpPr>
                <p:nvPr/>
              </p:nvSpPr>
              <p:spPr bwMode="auto">
                <a:xfrm>
                  <a:off x="3382" y="2338"/>
                  <a:ext cx="114" cy="147"/>
                </a:xfrm>
                <a:custGeom>
                  <a:avLst/>
                  <a:gdLst/>
                  <a:ahLst/>
                  <a:cxnLst>
                    <a:cxn ang="0">
                      <a:pos x="124" y="106"/>
                    </a:cxn>
                    <a:cxn ang="0">
                      <a:pos x="162" y="162"/>
                    </a:cxn>
                    <a:cxn ang="0">
                      <a:pos x="131" y="288"/>
                    </a:cxn>
                    <a:cxn ang="0">
                      <a:pos x="0" y="316"/>
                    </a:cxn>
                    <a:cxn ang="0">
                      <a:pos x="21" y="371"/>
                    </a:cxn>
                    <a:cxn ang="0">
                      <a:pos x="48" y="442"/>
                    </a:cxn>
                    <a:cxn ang="0">
                      <a:pos x="127" y="430"/>
                    </a:cxn>
                    <a:cxn ang="0">
                      <a:pos x="155" y="383"/>
                    </a:cxn>
                    <a:cxn ang="0">
                      <a:pos x="194" y="371"/>
                    </a:cxn>
                    <a:cxn ang="0">
                      <a:pos x="218" y="344"/>
                    </a:cxn>
                    <a:cxn ang="0">
                      <a:pos x="269" y="331"/>
                    </a:cxn>
                    <a:cxn ang="0">
                      <a:pos x="277" y="244"/>
                    </a:cxn>
                    <a:cxn ang="0">
                      <a:pos x="297" y="213"/>
                    </a:cxn>
                    <a:cxn ang="0">
                      <a:pos x="332" y="193"/>
                    </a:cxn>
                    <a:cxn ang="0">
                      <a:pos x="344" y="106"/>
                    </a:cxn>
                    <a:cxn ang="0">
                      <a:pos x="304" y="94"/>
                    </a:cxn>
                    <a:cxn ang="0">
                      <a:pos x="301" y="51"/>
                    </a:cxn>
                    <a:cxn ang="0">
                      <a:pos x="200" y="22"/>
                    </a:cxn>
                    <a:cxn ang="0">
                      <a:pos x="190" y="0"/>
                    </a:cxn>
                    <a:cxn ang="0">
                      <a:pos x="124" y="106"/>
                    </a:cxn>
                  </a:cxnLst>
                  <a:rect l="0" t="0" r="r" b="b"/>
                  <a:pathLst>
                    <a:path w="344" h="442">
                      <a:moveTo>
                        <a:pt x="124" y="106"/>
                      </a:moveTo>
                      <a:lnTo>
                        <a:pt x="162" y="162"/>
                      </a:lnTo>
                      <a:lnTo>
                        <a:pt x="131" y="288"/>
                      </a:lnTo>
                      <a:lnTo>
                        <a:pt x="0" y="316"/>
                      </a:lnTo>
                      <a:lnTo>
                        <a:pt x="21" y="371"/>
                      </a:lnTo>
                      <a:lnTo>
                        <a:pt x="48" y="442"/>
                      </a:lnTo>
                      <a:lnTo>
                        <a:pt x="127" y="430"/>
                      </a:lnTo>
                      <a:lnTo>
                        <a:pt x="155" y="383"/>
                      </a:lnTo>
                      <a:lnTo>
                        <a:pt x="194" y="371"/>
                      </a:lnTo>
                      <a:lnTo>
                        <a:pt x="218" y="344"/>
                      </a:lnTo>
                      <a:lnTo>
                        <a:pt x="269" y="331"/>
                      </a:lnTo>
                      <a:lnTo>
                        <a:pt x="277" y="244"/>
                      </a:lnTo>
                      <a:lnTo>
                        <a:pt x="297" y="213"/>
                      </a:lnTo>
                      <a:lnTo>
                        <a:pt x="332" y="193"/>
                      </a:lnTo>
                      <a:lnTo>
                        <a:pt x="344" y="106"/>
                      </a:lnTo>
                      <a:lnTo>
                        <a:pt x="304" y="94"/>
                      </a:lnTo>
                      <a:lnTo>
                        <a:pt x="301" y="51"/>
                      </a:lnTo>
                      <a:lnTo>
                        <a:pt x="200" y="22"/>
                      </a:lnTo>
                      <a:lnTo>
                        <a:pt x="190" y="0"/>
                      </a:lnTo>
                      <a:lnTo>
                        <a:pt x="124" y="106"/>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686" name="Freeform 157"/>
                <p:cNvSpPr>
                  <a:spLocks/>
                </p:cNvSpPr>
                <p:nvPr/>
              </p:nvSpPr>
              <p:spPr bwMode="auto">
                <a:xfrm>
                  <a:off x="3170" y="2107"/>
                  <a:ext cx="149" cy="169"/>
                </a:xfrm>
                <a:custGeom>
                  <a:avLst/>
                  <a:gdLst/>
                  <a:ahLst/>
                  <a:cxnLst>
                    <a:cxn ang="0">
                      <a:pos x="341" y="508"/>
                    </a:cxn>
                    <a:cxn ang="0">
                      <a:pos x="316" y="491"/>
                    </a:cxn>
                    <a:cxn ang="0">
                      <a:pos x="265" y="460"/>
                    </a:cxn>
                    <a:cxn ang="0">
                      <a:pos x="226" y="390"/>
                    </a:cxn>
                    <a:cxn ang="0">
                      <a:pos x="190" y="377"/>
                    </a:cxn>
                    <a:cxn ang="0">
                      <a:pos x="158" y="326"/>
                    </a:cxn>
                    <a:cxn ang="0">
                      <a:pos x="107" y="329"/>
                    </a:cxn>
                    <a:cxn ang="0">
                      <a:pos x="75" y="306"/>
                    </a:cxn>
                    <a:cxn ang="0">
                      <a:pos x="44" y="283"/>
                    </a:cxn>
                    <a:cxn ang="0">
                      <a:pos x="28" y="287"/>
                    </a:cxn>
                    <a:cxn ang="0">
                      <a:pos x="0" y="239"/>
                    </a:cxn>
                    <a:cxn ang="0">
                      <a:pos x="48" y="211"/>
                    </a:cxn>
                    <a:cxn ang="0">
                      <a:pos x="107" y="171"/>
                    </a:cxn>
                    <a:cxn ang="0">
                      <a:pos x="114" y="129"/>
                    </a:cxn>
                    <a:cxn ang="0">
                      <a:pos x="115" y="68"/>
                    </a:cxn>
                    <a:cxn ang="0">
                      <a:pos x="148" y="41"/>
                    </a:cxn>
                    <a:cxn ang="0">
                      <a:pos x="176" y="13"/>
                    </a:cxn>
                    <a:cxn ang="0">
                      <a:pos x="218" y="0"/>
                    </a:cxn>
                    <a:cxn ang="0">
                      <a:pos x="238" y="32"/>
                    </a:cxn>
                    <a:cxn ang="0">
                      <a:pos x="294" y="37"/>
                    </a:cxn>
                    <a:cxn ang="0">
                      <a:pos x="300" y="73"/>
                    </a:cxn>
                    <a:cxn ang="0">
                      <a:pos x="348" y="81"/>
                    </a:cxn>
                    <a:cxn ang="0">
                      <a:pos x="340" y="129"/>
                    </a:cxn>
                    <a:cxn ang="0">
                      <a:pos x="309" y="152"/>
                    </a:cxn>
                    <a:cxn ang="0">
                      <a:pos x="309" y="200"/>
                    </a:cxn>
                    <a:cxn ang="0">
                      <a:pos x="351" y="219"/>
                    </a:cxn>
                    <a:cxn ang="0">
                      <a:pos x="360" y="259"/>
                    </a:cxn>
                    <a:cxn ang="0">
                      <a:pos x="392" y="267"/>
                    </a:cxn>
                    <a:cxn ang="0">
                      <a:pos x="423" y="259"/>
                    </a:cxn>
                    <a:cxn ang="0">
                      <a:pos x="431" y="298"/>
                    </a:cxn>
                    <a:cxn ang="0">
                      <a:pos x="416" y="342"/>
                    </a:cxn>
                    <a:cxn ang="0">
                      <a:pos x="443" y="353"/>
                    </a:cxn>
                    <a:cxn ang="0">
                      <a:pos x="447" y="397"/>
                    </a:cxn>
                    <a:cxn ang="0">
                      <a:pos x="407" y="409"/>
                    </a:cxn>
                    <a:cxn ang="0">
                      <a:pos x="379" y="417"/>
                    </a:cxn>
                    <a:cxn ang="0">
                      <a:pos x="375" y="484"/>
                    </a:cxn>
                    <a:cxn ang="0">
                      <a:pos x="341" y="508"/>
                    </a:cxn>
                  </a:cxnLst>
                  <a:rect l="0" t="0" r="r" b="b"/>
                  <a:pathLst>
                    <a:path w="447" h="508">
                      <a:moveTo>
                        <a:pt x="341" y="508"/>
                      </a:moveTo>
                      <a:lnTo>
                        <a:pt x="316" y="491"/>
                      </a:lnTo>
                      <a:lnTo>
                        <a:pt x="265" y="460"/>
                      </a:lnTo>
                      <a:lnTo>
                        <a:pt x="226" y="390"/>
                      </a:lnTo>
                      <a:lnTo>
                        <a:pt x="190" y="377"/>
                      </a:lnTo>
                      <a:lnTo>
                        <a:pt x="158" y="326"/>
                      </a:lnTo>
                      <a:lnTo>
                        <a:pt x="107" y="329"/>
                      </a:lnTo>
                      <a:lnTo>
                        <a:pt x="75" y="306"/>
                      </a:lnTo>
                      <a:lnTo>
                        <a:pt x="44" y="283"/>
                      </a:lnTo>
                      <a:lnTo>
                        <a:pt x="28" y="287"/>
                      </a:lnTo>
                      <a:lnTo>
                        <a:pt x="0" y="239"/>
                      </a:lnTo>
                      <a:lnTo>
                        <a:pt x="48" y="211"/>
                      </a:lnTo>
                      <a:lnTo>
                        <a:pt x="107" y="171"/>
                      </a:lnTo>
                      <a:lnTo>
                        <a:pt x="114" y="129"/>
                      </a:lnTo>
                      <a:lnTo>
                        <a:pt x="115" y="68"/>
                      </a:lnTo>
                      <a:lnTo>
                        <a:pt x="148" y="41"/>
                      </a:lnTo>
                      <a:lnTo>
                        <a:pt x="176" y="13"/>
                      </a:lnTo>
                      <a:lnTo>
                        <a:pt x="218" y="0"/>
                      </a:lnTo>
                      <a:lnTo>
                        <a:pt x="238" y="32"/>
                      </a:lnTo>
                      <a:lnTo>
                        <a:pt x="294" y="37"/>
                      </a:lnTo>
                      <a:lnTo>
                        <a:pt x="300" y="73"/>
                      </a:lnTo>
                      <a:lnTo>
                        <a:pt x="348" y="81"/>
                      </a:lnTo>
                      <a:lnTo>
                        <a:pt x="340" y="129"/>
                      </a:lnTo>
                      <a:lnTo>
                        <a:pt x="309" y="152"/>
                      </a:lnTo>
                      <a:lnTo>
                        <a:pt x="309" y="200"/>
                      </a:lnTo>
                      <a:lnTo>
                        <a:pt x="351" y="219"/>
                      </a:lnTo>
                      <a:lnTo>
                        <a:pt x="360" y="259"/>
                      </a:lnTo>
                      <a:lnTo>
                        <a:pt x="392" y="267"/>
                      </a:lnTo>
                      <a:lnTo>
                        <a:pt x="423" y="259"/>
                      </a:lnTo>
                      <a:lnTo>
                        <a:pt x="431" y="298"/>
                      </a:lnTo>
                      <a:lnTo>
                        <a:pt x="416" y="342"/>
                      </a:lnTo>
                      <a:lnTo>
                        <a:pt x="443" y="353"/>
                      </a:lnTo>
                      <a:lnTo>
                        <a:pt x="447" y="397"/>
                      </a:lnTo>
                      <a:lnTo>
                        <a:pt x="407" y="409"/>
                      </a:lnTo>
                      <a:lnTo>
                        <a:pt x="379" y="417"/>
                      </a:lnTo>
                      <a:lnTo>
                        <a:pt x="375" y="484"/>
                      </a:lnTo>
                      <a:lnTo>
                        <a:pt x="341" y="508"/>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687" name="Freeform 158"/>
                <p:cNvSpPr>
                  <a:spLocks/>
                </p:cNvSpPr>
                <p:nvPr/>
              </p:nvSpPr>
              <p:spPr bwMode="auto">
                <a:xfrm>
                  <a:off x="3170" y="2107"/>
                  <a:ext cx="149" cy="169"/>
                </a:xfrm>
                <a:custGeom>
                  <a:avLst/>
                  <a:gdLst/>
                  <a:ahLst/>
                  <a:cxnLst>
                    <a:cxn ang="0">
                      <a:pos x="341" y="508"/>
                    </a:cxn>
                    <a:cxn ang="0">
                      <a:pos x="316" y="491"/>
                    </a:cxn>
                    <a:cxn ang="0">
                      <a:pos x="265" y="460"/>
                    </a:cxn>
                    <a:cxn ang="0">
                      <a:pos x="226" y="390"/>
                    </a:cxn>
                    <a:cxn ang="0">
                      <a:pos x="190" y="377"/>
                    </a:cxn>
                    <a:cxn ang="0">
                      <a:pos x="158" y="326"/>
                    </a:cxn>
                    <a:cxn ang="0">
                      <a:pos x="107" y="329"/>
                    </a:cxn>
                    <a:cxn ang="0">
                      <a:pos x="75" y="306"/>
                    </a:cxn>
                    <a:cxn ang="0">
                      <a:pos x="44" y="283"/>
                    </a:cxn>
                    <a:cxn ang="0">
                      <a:pos x="28" y="287"/>
                    </a:cxn>
                    <a:cxn ang="0">
                      <a:pos x="0" y="239"/>
                    </a:cxn>
                    <a:cxn ang="0">
                      <a:pos x="48" y="211"/>
                    </a:cxn>
                    <a:cxn ang="0">
                      <a:pos x="107" y="171"/>
                    </a:cxn>
                    <a:cxn ang="0">
                      <a:pos x="114" y="129"/>
                    </a:cxn>
                    <a:cxn ang="0">
                      <a:pos x="115" y="68"/>
                    </a:cxn>
                    <a:cxn ang="0">
                      <a:pos x="148" y="41"/>
                    </a:cxn>
                    <a:cxn ang="0">
                      <a:pos x="176" y="13"/>
                    </a:cxn>
                    <a:cxn ang="0">
                      <a:pos x="218" y="0"/>
                    </a:cxn>
                    <a:cxn ang="0">
                      <a:pos x="238" y="32"/>
                    </a:cxn>
                    <a:cxn ang="0">
                      <a:pos x="294" y="37"/>
                    </a:cxn>
                    <a:cxn ang="0">
                      <a:pos x="300" y="73"/>
                    </a:cxn>
                    <a:cxn ang="0">
                      <a:pos x="348" y="81"/>
                    </a:cxn>
                    <a:cxn ang="0">
                      <a:pos x="340" y="129"/>
                    </a:cxn>
                    <a:cxn ang="0">
                      <a:pos x="309" y="152"/>
                    </a:cxn>
                    <a:cxn ang="0">
                      <a:pos x="309" y="200"/>
                    </a:cxn>
                    <a:cxn ang="0">
                      <a:pos x="351" y="219"/>
                    </a:cxn>
                    <a:cxn ang="0">
                      <a:pos x="360" y="259"/>
                    </a:cxn>
                    <a:cxn ang="0">
                      <a:pos x="392" y="267"/>
                    </a:cxn>
                    <a:cxn ang="0">
                      <a:pos x="423" y="259"/>
                    </a:cxn>
                    <a:cxn ang="0">
                      <a:pos x="431" y="298"/>
                    </a:cxn>
                    <a:cxn ang="0">
                      <a:pos x="416" y="342"/>
                    </a:cxn>
                    <a:cxn ang="0">
                      <a:pos x="443" y="353"/>
                    </a:cxn>
                    <a:cxn ang="0">
                      <a:pos x="447" y="397"/>
                    </a:cxn>
                    <a:cxn ang="0">
                      <a:pos x="407" y="409"/>
                    </a:cxn>
                    <a:cxn ang="0">
                      <a:pos x="379" y="417"/>
                    </a:cxn>
                    <a:cxn ang="0">
                      <a:pos x="375" y="484"/>
                    </a:cxn>
                    <a:cxn ang="0">
                      <a:pos x="341" y="508"/>
                    </a:cxn>
                  </a:cxnLst>
                  <a:rect l="0" t="0" r="r" b="b"/>
                  <a:pathLst>
                    <a:path w="447" h="508">
                      <a:moveTo>
                        <a:pt x="341" y="508"/>
                      </a:moveTo>
                      <a:lnTo>
                        <a:pt x="316" y="491"/>
                      </a:lnTo>
                      <a:lnTo>
                        <a:pt x="265" y="460"/>
                      </a:lnTo>
                      <a:lnTo>
                        <a:pt x="226" y="390"/>
                      </a:lnTo>
                      <a:lnTo>
                        <a:pt x="190" y="377"/>
                      </a:lnTo>
                      <a:lnTo>
                        <a:pt x="158" y="326"/>
                      </a:lnTo>
                      <a:lnTo>
                        <a:pt x="107" y="329"/>
                      </a:lnTo>
                      <a:lnTo>
                        <a:pt x="75" y="306"/>
                      </a:lnTo>
                      <a:lnTo>
                        <a:pt x="44" y="283"/>
                      </a:lnTo>
                      <a:lnTo>
                        <a:pt x="28" y="287"/>
                      </a:lnTo>
                      <a:lnTo>
                        <a:pt x="0" y="239"/>
                      </a:lnTo>
                      <a:lnTo>
                        <a:pt x="48" y="211"/>
                      </a:lnTo>
                      <a:lnTo>
                        <a:pt x="107" y="171"/>
                      </a:lnTo>
                      <a:lnTo>
                        <a:pt x="114" y="129"/>
                      </a:lnTo>
                      <a:lnTo>
                        <a:pt x="115" y="68"/>
                      </a:lnTo>
                      <a:lnTo>
                        <a:pt x="148" y="41"/>
                      </a:lnTo>
                      <a:lnTo>
                        <a:pt x="176" y="13"/>
                      </a:lnTo>
                      <a:lnTo>
                        <a:pt x="218" y="0"/>
                      </a:lnTo>
                      <a:lnTo>
                        <a:pt x="238" y="32"/>
                      </a:lnTo>
                      <a:lnTo>
                        <a:pt x="294" y="37"/>
                      </a:lnTo>
                      <a:lnTo>
                        <a:pt x="300" y="73"/>
                      </a:lnTo>
                      <a:lnTo>
                        <a:pt x="348" y="81"/>
                      </a:lnTo>
                      <a:lnTo>
                        <a:pt x="340" y="129"/>
                      </a:lnTo>
                      <a:lnTo>
                        <a:pt x="309" y="152"/>
                      </a:lnTo>
                      <a:lnTo>
                        <a:pt x="309" y="200"/>
                      </a:lnTo>
                      <a:lnTo>
                        <a:pt x="351" y="219"/>
                      </a:lnTo>
                      <a:lnTo>
                        <a:pt x="360" y="259"/>
                      </a:lnTo>
                      <a:lnTo>
                        <a:pt x="392" y="267"/>
                      </a:lnTo>
                      <a:lnTo>
                        <a:pt x="423" y="259"/>
                      </a:lnTo>
                      <a:lnTo>
                        <a:pt x="431" y="298"/>
                      </a:lnTo>
                      <a:lnTo>
                        <a:pt x="416" y="342"/>
                      </a:lnTo>
                      <a:lnTo>
                        <a:pt x="443" y="353"/>
                      </a:lnTo>
                      <a:lnTo>
                        <a:pt x="447" y="397"/>
                      </a:lnTo>
                      <a:lnTo>
                        <a:pt x="407" y="409"/>
                      </a:lnTo>
                      <a:lnTo>
                        <a:pt x="379" y="417"/>
                      </a:lnTo>
                      <a:lnTo>
                        <a:pt x="375" y="484"/>
                      </a:lnTo>
                      <a:lnTo>
                        <a:pt x="341" y="508"/>
                      </a:lnTo>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688" name="Freeform 159"/>
                <p:cNvSpPr>
                  <a:spLocks/>
                </p:cNvSpPr>
                <p:nvPr/>
              </p:nvSpPr>
              <p:spPr bwMode="auto">
                <a:xfrm>
                  <a:off x="2600" y="2600"/>
                  <a:ext cx="25" cy="74"/>
                </a:xfrm>
                <a:custGeom>
                  <a:avLst/>
                  <a:gdLst/>
                  <a:ahLst/>
                  <a:cxnLst>
                    <a:cxn ang="0">
                      <a:pos x="44" y="222"/>
                    </a:cxn>
                    <a:cxn ang="0">
                      <a:pos x="29" y="162"/>
                    </a:cxn>
                    <a:cxn ang="0">
                      <a:pos x="21" y="99"/>
                    </a:cxn>
                    <a:cxn ang="0">
                      <a:pos x="24" y="60"/>
                    </a:cxn>
                    <a:cxn ang="0">
                      <a:pos x="6" y="47"/>
                    </a:cxn>
                    <a:cxn ang="0">
                      <a:pos x="0" y="3"/>
                    </a:cxn>
                    <a:cxn ang="0">
                      <a:pos x="22" y="0"/>
                    </a:cxn>
                    <a:cxn ang="0">
                      <a:pos x="42" y="31"/>
                    </a:cxn>
                    <a:cxn ang="0">
                      <a:pos x="53" y="94"/>
                    </a:cxn>
                    <a:cxn ang="0">
                      <a:pos x="58" y="153"/>
                    </a:cxn>
                    <a:cxn ang="0">
                      <a:pos x="73" y="212"/>
                    </a:cxn>
                    <a:cxn ang="0">
                      <a:pos x="44" y="222"/>
                    </a:cxn>
                  </a:cxnLst>
                  <a:rect l="0" t="0" r="r" b="b"/>
                  <a:pathLst>
                    <a:path w="73" h="222">
                      <a:moveTo>
                        <a:pt x="44" y="222"/>
                      </a:moveTo>
                      <a:lnTo>
                        <a:pt x="29" y="162"/>
                      </a:lnTo>
                      <a:lnTo>
                        <a:pt x="21" y="99"/>
                      </a:lnTo>
                      <a:lnTo>
                        <a:pt x="24" y="60"/>
                      </a:lnTo>
                      <a:lnTo>
                        <a:pt x="6" y="47"/>
                      </a:lnTo>
                      <a:lnTo>
                        <a:pt x="0" y="3"/>
                      </a:lnTo>
                      <a:lnTo>
                        <a:pt x="22" y="0"/>
                      </a:lnTo>
                      <a:lnTo>
                        <a:pt x="42" y="31"/>
                      </a:lnTo>
                      <a:lnTo>
                        <a:pt x="53" y="94"/>
                      </a:lnTo>
                      <a:lnTo>
                        <a:pt x="58" y="153"/>
                      </a:lnTo>
                      <a:lnTo>
                        <a:pt x="73" y="212"/>
                      </a:lnTo>
                      <a:lnTo>
                        <a:pt x="44" y="222"/>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689" name="Freeform 160"/>
                <p:cNvSpPr>
                  <a:spLocks/>
                </p:cNvSpPr>
                <p:nvPr/>
              </p:nvSpPr>
              <p:spPr bwMode="auto">
                <a:xfrm>
                  <a:off x="2437" y="2633"/>
                  <a:ext cx="69" cy="78"/>
                </a:xfrm>
                <a:custGeom>
                  <a:avLst/>
                  <a:gdLst/>
                  <a:ahLst/>
                  <a:cxnLst>
                    <a:cxn ang="0">
                      <a:pos x="0" y="83"/>
                    </a:cxn>
                    <a:cxn ang="0">
                      <a:pos x="44" y="0"/>
                    </a:cxn>
                    <a:cxn ang="0">
                      <a:pos x="71" y="55"/>
                    </a:cxn>
                    <a:cxn ang="0">
                      <a:pos x="108" y="66"/>
                    </a:cxn>
                    <a:cxn ang="0">
                      <a:pos x="120" y="109"/>
                    </a:cxn>
                    <a:cxn ang="0">
                      <a:pos x="148" y="117"/>
                    </a:cxn>
                    <a:cxn ang="0">
                      <a:pos x="156" y="168"/>
                    </a:cxn>
                    <a:cxn ang="0">
                      <a:pos x="207" y="188"/>
                    </a:cxn>
                    <a:cxn ang="0">
                      <a:pos x="198" y="213"/>
                    </a:cxn>
                    <a:cxn ang="0">
                      <a:pos x="171" y="233"/>
                    </a:cxn>
                    <a:cxn ang="0">
                      <a:pos x="114" y="217"/>
                    </a:cxn>
                    <a:cxn ang="0">
                      <a:pos x="0" y="83"/>
                    </a:cxn>
                  </a:cxnLst>
                  <a:rect l="0" t="0" r="r" b="b"/>
                  <a:pathLst>
                    <a:path w="207" h="233">
                      <a:moveTo>
                        <a:pt x="0" y="83"/>
                      </a:moveTo>
                      <a:lnTo>
                        <a:pt x="44" y="0"/>
                      </a:lnTo>
                      <a:lnTo>
                        <a:pt x="71" y="55"/>
                      </a:lnTo>
                      <a:lnTo>
                        <a:pt x="108" y="66"/>
                      </a:lnTo>
                      <a:lnTo>
                        <a:pt x="120" y="109"/>
                      </a:lnTo>
                      <a:lnTo>
                        <a:pt x="148" y="117"/>
                      </a:lnTo>
                      <a:lnTo>
                        <a:pt x="156" y="168"/>
                      </a:lnTo>
                      <a:lnTo>
                        <a:pt x="207" y="188"/>
                      </a:lnTo>
                      <a:lnTo>
                        <a:pt x="198" y="213"/>
                      </a:lnTo>
                      <a:lnTo>
                        <a:pt x="171" y="233"/>
                      </a:lnTo>
                      <a:lnTo>
                        <a:pt x="114" y="217"/>
                      </a:lnTo>
                      <a:lnTo>
                        <a:pt x="0" y="83"/>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690" name="Freeform 161"/>
                <p:cNvSpPr>
                  <a:spLocks/>
                </p:cNvSpPr>
                <p:nvPr/>
              </p:nvSpPr>
              <p:spPr bwMode="auto">
                <a:xfrm>
                  <a:off x="1350" y="2379"/>
                  <a:ext cx="156" cy="67"/>
                </a:xfrm>
                <a:custGeom>
                  <a:avLst/>
                  <a:gdLst/>
                  <a:ahLst/>
                  <a:cxnLst>
                    <a:cxn ang="0">
                      <a:pos x="0" y="59"/>
                    </a:cxn>
                    <a:cxn ang="0">
                      <a:pos x="44" y="20"/>
                    </a:cxn>
                    <a:cxn ang="0">
                      <a:pos x="83" y="0"/>
                    </a:cxn>
                    <a:cxn ang="0">
                      <a:pos x="147" y="7"/>
                    </a:cxn>
                    <a:cxn ang="0">
                      <a:pos x="238" y="28"/>
                    </a:cxn>
                    <a:cxn ang="0">
                      <a:pos x="317" y="71"/>
                    </a:cxn>
                    <a:cxn ang="0">
                      <a:pos x="447" y="134"/>
                    </a:cxn>
                    <a:cxn ang="0">
                      <a:pos x="467" y="166"/>
                    </a:cxn>
                    <a:cxn ang="0">
                      <a:pos x="403" y="201"/>
                    </a:cxn>
                    <a:cxn ang="0">
                      <a:pos x="309" y="193"/>
                    </a:cxn>
                    <a:cxn ang="0">
                      <a:pos x="317" y="142"/>
                    </a:cxn>
                    <a:cxn ang="0">
                      <a:pos x="285" y="110"/>
                    </a:cxn>
                    <a:cxn ang="0">
                      <a:pos x="218" y="63"/>
                    </a:cxn>
                    <a:cxn ang="0">
                      <a:pos x="190" y="51"/>
                    </a:cxn>
                    <a:cxn ang="0">
                      <a:pos x="56" y="44"/>
                    </a:cxn>
                    <a:cxn ang="0">
                      <a:pos x="0" y="59"/>
                    </a:cxn>
                  </a:cxnLst>
                  <a:rect l="0" t="0" r="r" b="b"/>
                  <a:pathLst>
                    <a:path w="467" h="201">
                      <a:moveTo>
                        <a:pt x="0" y="59"/>
                      </a:moveTo>
                      <a:lnTo>
                        <a:pt x="44" y="20"/>
                      </a:lnTo>
                      <a:lnTo>
                        <a:pt x="83" y="0"/>
                      </a:lnTo>
                      <a:lnTo>
                        <a:pt x="147" y="7"/>
                      </a:lnTo>
                      <a:lnTo>
                        <a:pt x="238" y="28"/>
                      </a:lnTo>
                      <a:lnTo>
                        <a:pt x="317" y="71"/>
                      </a:lnTo>
                      <a:lnTo>
                        <a:pt x="447" y="134"/>
                      </a:lnTo>
                      <a:lnTo>
                        <a:pt x="467" y="166"/>
                      </a:lnTo>
                      <a:lnTo>
                        <a:pt x="403" y="201"/>
                      </a:lnTo>
                      <a:lnTo>
                        <a:pt x="309" y="193"/>
                      </a:lnTo>
                      <a:lnTo>
                        <a:pt x="317" y="142"/>
                      </a:lnTo>
                      <a:lnTo>
                        <a:pt x="285" y="110"/>
                      </a:lnTo>
                      <a:lnTo>
                        <a:pt x="218" y="63"/>
                      </a:lnTo>
                      <a:lnTo>
                        <a:pt x="190" y="51"/>
                      </a:lnTo>
                      <a:lnTo>
                        <a:pt x="56" y="44"/>
                      </a:lnTo>
                      <a:lnTo>
                        <a:pt x="0" y="59"/>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691" name="Freeform 162"/>
                <p:cNvSpPr>
                  <a:spLocks/>
                </p:cNvSpPr>
                <p:nvPr/>
              </p:nvSpPr>
              <p:spPr bwMode="auto">
                <a:xfrm>
                  <a:off x="3101" y="2949"/>
                  <a:ext cx="49" cy="117"/>
                </a:xfrm>
                <a:custGeom>
                  <a:avLst/>
                  <a:gdLst/>
                  <a:ahLst/>
                  <a:cxnLst>
                    <a:cxn ang="0">
                      <a:pos x="0" y="223"/>
                    </a:cxn>
                    <a:cxn ang="0">
                      <a:pos x="5" y="138"/>
                    </a:cxn>
                    <a:cxn ang="0">
                      <a:pos x="32" y="116"/>
                    </a:cxn>
                    <a:cxn ang="0">
                      <a:pos x="19" y="62"/>
                    </a:cxn>
                    <a:cxn ang="0">
                      <a:pos x="23" y="0"/>
                    </a:cxn>
                    <a:cxn ang="0">
                      <a:pos x="47" y="10"/>
                    </a:cxn>
                    <a:cxn ang="0">
                      <a:pos x="83" y="31"/>
                    </a:cxn>
                    <a:cxn ang="0">
                      <a:pos x="91" y="76"/>
                    </a:cxn>
                    <a:cxn ang="0">
                      <a:pos x="81" y="116"/>
                    </a:cxn>
                    <a:cxn ang="0">
                      <a:pos x="74" y="149"/>
                    </a:cxn>
                    <a:cxn ang="0">
                      <a:pos x="94" y="173"/>
                    </a:cxn>
                    <a:cxn ang="0">
                      <a:pos x="107" y="189"/>
                    </a:cxn>
                    <a:cxn ang="0">
                      <a:pos x="126" y="217"/>
                    </a:cxn>
                    <a:cxn ang="0">
                      <a:pos x="138" y="248"/>
                    </a:cxn>
                    <a:cxn ang="0">
                      <a:pos x="146" y="290"/>
                    </a:cxn>
                    <a:cxn ang="0">
                      <a:pos x="116" y="311"/>
                    </a:cxn>
                    <a:cxn ang="0">
                      <a:pos x="102" y="345"/>
                    </a:cxn>
                    <a:cxn ang="0">
                      <a:pos x="71" y="351"/>
                    </a:cxn>
                    <a:cxn ang="0">
                      <a:pos x="51" y="330"/>
                    </a:cxn>
                    <a:cxn ang="0">
                      <a:pos x="67" y="283"/>
                    </a:cxn>
                    <a:cxn ang="0">
                      <a:pos x="69" y="248"/>
                    </a:cxn>
                    <a:cxn ang="0">
                      <a:pos x="33" y="238"/>
                    </a:cxn>
                    <a:cxn ang="0">
                      <a:pos x="0" y="223"/>
                    </a:cxn>
                  </a:cxnLst>
                  <a:rect l="0" t="0" r="r" b="b"/>
                  <a:pathLst>
                    <a:path w="146" h="351">
                      <a:moveTo>
                        <a:pt x="0" y="223"/>
                      </a:moveTo>
                      <a:lnTo>
                        <a:pt x="5" y="138"/>
                      </a:lnTo>
                      <a:lnTo>
                        <a:pt x="32" y="116"/>
                      </a:lnTo>
                      <a:lnTo>
                        <a:pt x="19" y="62"/>
                      </a:lnTo>
                      <a:lnTo>
                        <a:pt x="23" y="0"/>
                      </a:lnTo>
                      <a:lnTo>
                        <a:pt x="47" y="10"/>
                      </a:lnTo>
                      <a:lnTo>
                        <a:pt x="83" y="31"/>
                      </a:lnTo>
                      <a:lnTo>
                        <a:pt x="91" y="76"/>
                      </a:lnTo>
                      <a:lnTo>
                        <a:pt x="81" y="116"/>
                      </a:lnTo>
                      <a:lnTo>
                        <a:pt x="74" y="149"/>
                      </a:lnTo>
                      <a:lnTo>
                        <a:pt x="94" y="173"/>
                      </a:lnTo>
                      <a:lnTo>
                        <a:pt x="107" y="189"/>
                      </a:lnTo>
                      <a:lnTo>
                        <a:pt x="126" y="217"/>
                      </a:lnTo>
                      <a:lnTo>
                        <a:pt x="138" y="248"/>
                      </a:lnTo>
                      <a:lnTo>
                        <a:pt x="146" y="290"/>
                      </a:lnTo>
                      <a:lnTo>
                        <a:pt x="116" y="311"/>
                      </a:lnTo>
                      <a:lnTo>
                        <a:pt x="102" y="345"/>
                      </a:lnTo>
                      <a:lnTo>
                        <a:pt x="71" y="351"/>
                      </a:lnTo>
                      <a:lnTo>
                        <a:pt x="51" y="330"/>
                      </a:lnTo>
                      <a:lnTo>
                        <a:pt x="67" y="283"/>
                      </a:lnTo>
                      <a:lnTo>
                        <a:pt x="69" y="248"/>
                      </a:lnTo>
                      <a:lnTo>
                        <a:pt x="33" y="238"/>
                      </a:lnTo>
                      <a:lnTo>
                        <a:pt x="0" y="223"/>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692" name="Freeform 163"/>
                <p:cNvSpPr>
                  <a:spLocks/>
                </p:cNvSpPr>
                <p:nvPr/>
              </p:nvSpPr>
              <p:spPr bwMode="auto">
                <a:xfrm>
                  <a:off x="2992" y="3044"/>
                  <a:ext cx="112" cy="131"/>
                </a:xfrm>
                <a:custGeom>
                  <a:avLst/>
                  <a:gdLst/>
                  <a:ahLst/>
                  <a:cxnLst>
                    <a:cxn ang="0">
                      <a:pos x="206" y="0"/>
                    </a:cxn>
                    <a:cxn ang="0">
                      <a:pos x="189" y="25"/>
                    </a:cxn>
                    <a:cxn ang="0">
                      <a:pos x="147" y="31"/>
                    </a:cxn>
                    <a:cxn ang="0">
                      <a:pos x="143" y="63"/>
                    </a:cxn>
                    <a:cxn ang="0">
                      <a:pos x="125" y="75"/>
                    </a:cxn>
                    <a:cxn ang="0">
                      <a:pos x="102" y="82"/>
                    </a:cxn>
                    <a:cxn ang="0">
                      <a:pos x="96" y="114"/>
                    </a:cxn>
                    <a:cxn ang="0">
                      <a:pos x="69" y="124"/>
                    </a:cxn>
                    <a:cxn ang="0">
                      <a:pos x="28" y="124"/>
                    </a:cxn>
                    <a:cxn ang="0">
                      <a:pos x="0" y="134"/>
                    </a:cxn>
                    <a:cxn ang="0">
                      <a:pos x="18" y="203"/>
                    </a:cxn>
                    <a:cxn ang="0">
                      <a:pos x="23" y="238"/>
                    </a:cxn>
                    <a:cxn ang="0">
                      <a:pos x="48" y="251"/>
                    </a:cxn>
                    <a:cxn ang="0">
                      <a:pos x="58" y="289"/>
                    </a:cxn>
                    <a:cxn ang="0">
                      <a:pos x="86" y="290"/>
                    </a:cxn>
                    <a:cxn ang="0">
                      <a:pos x="100" y="340"/>
                    </a:cxn>
                    <a:cxn ang="0">
                      <a:pos x="120" y="344"/>
                    </a:cxn>
                    <a:cxn ang="0">
                      <a:pos x="165" y="364"/>
                    </a:cxn>
                    <a:cxn ang="0">
                      <a:pos x="195" y="378"/>
                    </a:cxn>
                    <a:cxn ang="0">
                      <a:pos x="209" y="393"/>
                    </a:cxn>
                    <a:cxn ang="0">
                      <a:pos x="258" y="393"/>
                    </a:cxn>
                    <a:cxn ang="0">
                      <a:pos x="268" y="358"/>
                    </a:cxn>
                    <a:cxn ang="0">
                      <a:pos x="293" y="341"/>
                    </a:cxn>
                    <a:cxn ang="0">
                      <a:pos x="292" y="280"/>
                    </a:cxn>
                    <a:cxn ang="0">
                      <a:pos x="321" y="261"/>
                    </a:cxn>
                    <a:cxn ang="0">
                      <a:pos x="337" y="237"/>
                    </a:cxn>
                    <a:cxn ang="0">
                      <a:pos x="319" y="196"/>
                    </a:cxn>
                    <a:cxn ang="0">
                      <a:pos x="317" y="162"/>
                    </a:cxn>
                    <a:cxn ang="0">
                      <a:pos x="333" y="99"/>
                    </a:cxn>
                    <a:cxn ang="0">
                      <a:pos x="309" y="54"/>
                    </a:cxn>
                    <a:cxn ang="0">
                      <a:pos x="244" y="41"/>
                    </a:cxn>
                    <a:cxn ang="0">
                      <a:pos x="224" y="6"/>
                    </a:cxn>
                    <a:cxn ang="0">
                      <a:pos x="206" y="0"/>
                    </a:cxn>
                  </a:cxnLst>
                  <a:rect l="0" t="0" r="r" b="b"/>
                  <a:pathLst>
                    <a:path w="337" h="393">
                      <a:moveTo>
                        <a:pt x="206" y="0"/>
                      </a:moveTo>
                      <a:lnTo>
                        <a:pt x="189" y="25"/>
                      </a:lnTo>
                      <a:lnTo>
                        <a:pt x="147" y="31"/>
                      </a:lnTo>
                      <a:lnTo>
                        <a:pt x="143" y="63"/>
                      </a:lnTo>
                      <a:lnTo>
                        <a:pt x="125" y="75"/>
                      </a:lnTo>
                      <a:lnTo>
                        <a:pt x="102" y="82"/>
                      </a:lnTo>
                      <a:lnTo>
                        <a:pt x="96" y="114"/>
                      </a:lnTo>
                      <a:lnTo>
                        <a:pt x="69" y="124"/>
                      </a:lnTo>
                      <a:lnTo>
                        <a:pt x="28" y="124"/>
                      </a:lnTo>
                      <a:lnTo>
                        <a:pt x="0" y="134"/>
                      </a:lnTo>
                      <a:lnTo>
                        <a:pt x="18" y="203"/>
                      </a:lnTo>
                      <a:lnTo>
                        <a:pt x="23" y="238"/>
                      </a:lnTo>
                      <a:lnTo>
                        <a:pt x="48" y="251"/>
                      </a:lnTo>
                      <a:lnTo>
                        <a:pt x="58" y="289"/>
                      </a:lnTo>
                      <a:lnTo>
                        <a:pt x="86" y="290"/>
                      </a:lnTo>
                      <a:lnTo>
                        <a:pt x="100" y="340"/>
                      </a:lnTo>
                      <a:lnTo>
                        <a:pt x="120" y="344"/>
                      </a:lnTo>
                      <a:lnTo>
                        <a:pt x="165" y="364"/>
                      </a:lnTo>
                      <a:lnTo>
                        <a:pt x="195" y="378"/>
                      </a:lnTo>
                      <a:lnTo>
                        <a:pt x="209" y="393"/>
                      </a:lnTo>
                      <a:lnTo>
                        <a:pt x="258" y="393"/>
                      </a:lnTo>
                      <a:lnTo>
                        <a:pt x="268" y="358"/>
                      </a:lnTo>
                      <a:lnTo>
                        <a:pt x="293" y="341"/>
                      </a:lnTo>
                      <a:lnTo>
                        <a:pt x="292" y="280"/>
                      </a:lnTo>
                      <a:lnTo>
                        <a:pt x="321" y="261"/>
                      </a:lnTo>
                      <a:lnTo>
                        <a:pt x="337" y="237"/>
                      </a:lnTo>
                      <a:lnTo>
                        <a:pt x="319" y="196"/>
                      </a:lnTo>
                      <a:lnTo>
                        <a:pt x="317" y="162"/>
                      </a:lnTo>
                      <a:lnTo>
                        <a:pt x="333" y="99"/>
                      </a:lnTo>
                      <a:lnTo>
                        <a:pt x="309" y="54"/>
                      </a:lnTo>
                      <a:lnTo>
                        <a:pt x="244" y="41"/>
                      </a:lnTo>
                      <a:lnTo>
                        <a:pt x="224" y="6"/>
                      </a:lnTo>
                      <a:lnTo>
                        <a:pt x="206" y="0"/>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693" name="Freeform 164"/>
                <p:cNvSpPr>
                  <a:spLocks/>
                </p:cNvSpPr>
                <p:nvPr/>
              </p:nvSpPr>
              <p:spPr bwMode="auto">
                <a:xfrm>
                  <a:off x="2364" y="2283"/>
                  <a:ext cx="158" cy="242"/>
                </a:xfrm>
                <a:custGeom>
                  <a:avLst/>
                  <a:gdLst/>
                  <a:ahLst/>
                  <a:cxnLst>
                    <a:cxn ang="0">
                      <a:pos x="353" y="0"/>
                    </a:cxn>
                    <a:cxn ang="0">
                      <a:pos x="335" y="64"/>
                    </a:cxn>
                    <a:cxn ang="0">
                      <a:pos x="316" y="92"/>
                    </a:cxn>
                    <a:cxn ang="0">
                      <a:pos x="206" y="101"/>
                    </a:cxn>
                    <a:cxn ang="0">
                      <a:pos x="206" y="254"/>
                    </a:cxn>
                    <a:cxn ang="0">
                      <a:pos x="166" y="243"/>
                    </a:cxn>
                    <a:cxn ang="0">
                      <a:pos x="138" y="267"/>
                    </a:cxn>
                    <a:cxn ang="0">
                      <a:pos x="127" y="305"/>
                    </a:cxn>
                    <a:cxn ang="0">
                      <a:pos x="123" y="373"/>
                    </a:cxn>
                    <a:cxn ang="0">
                      <a:pos x="83" y="373"/>
                    </a:cxn>
                    <a:cxn ang="0">
                      <a:pos x="16" y="364"/>
                    </a:cxn>
                    <a:cxn ang="0">
                      <a:pos x="0" y="357"/>
                    </a:cxn>
                    <a:cxn ang="0">
                      <a:pos x="0" y="495"/>
                    </a:cxn>
                    <a:cxn ang="0">
                      <a:pos x="11" y="511"/>
                    </a:cxn>
                    <a:cxn ang="0">
                      <a:pos x="12" y="617"/>
                    </a:cxn>
                    <a:cxn ang="0">
                      <a:pos x="53" y="609"/>
                    </a:cxn>
                    <a:cxn ang="0">
                      <a:pos x="73" y="637"/>
                    </a:cxn>
                    <a:cxn ang="0">
                      <a:pos x="104" y="648"/>
                    </a:cxn>
                    <a:cxn ang="0">
                      <a:pos x="139" y="700"/>
                    </a:cxn>
                    <a:cxn ang="0">
                      <a:pos x="171" y="724"/>
                    </a:cxn>
                    <a:cxn ang="0">
                      <a:pos x="217" y="662"/>
                    </a:cxn>
                    <a:cxn ang="0">
                      <a:pos x="252" y="681"/>
                    </a:cxn>
                    <a:cxn ang="0">
                      <a:pos x="414" y="693"/>
                    </a:cxn>
                    <a:cxn ang="0">
                      <a:pos x="474" y="685"/>
                    </a:cxn>
                    <a:cxn ang="0">
                      <a:pos x="471" y="629"/>
                    </a:cxn>
                    <a:cxn ang="0">
                      <a:pos x="434" y="618"/>
                    </a:cxn>
                    <a:cxn ang="0">
                      <a:pos x="438" y="267"/>
                    </a:cxn>
                    <a:cxn ang="0">
                      <a:pos x="414" y="235"/>
                    </a:cxn>
                    <a:cxn ang="0">
                      <a:pos x="414" y="167"/>
                    </a:cxn>
                    <a:cxn ang="0">
                      <a:pos x="447" y="160"/>
                    </a:cxn>
                    <a:cxn ang="0">
                      <a:pos x="447" y="115"/>
                    </a:cxn>
                    <a:cxn ang="0">
                      <a:pos x="353" y="0"/>
                    </a:cxn>
                  </a:cxnLst>
                  <a:rect l="0" t="0" r="r" b="b"/>
                  <a:pathLst>
                    <a:path w="474" h="724">
                      <a:moveTo>
                        <a:pt x="353" y="0"/>
                      </a:moveTo>
                      <a:lnTo>
                        <a:pt x="335" y="64"/>
                      </a:lnTo>
                      <a:lnTo>
                        <a:pt x="316" y="92"/>
                      </a:lnTo>
                      <a:lnTo>
                        <a:pt x="206" y="101"/>
                      </a:lnTo>
                      <a:lnTo>
                        <a:pt x="206" y="254"/>
                      </a:lnTo>
                      <a:lnTo>
                        <a:pt x="166" y="243"/>
                      </a:lnTo>
                      <a:lnTo>
                        <a:pt x="138" y="267"/>
                      </a:lnTo>
                      <a:lnTo>
                        <a:pt x="127" y="305"/>
                      </a:lnTo>
                      <a:lnTo>
                        <a:pt x="123" y="373"/>
                      </a:lnTo>
                      <a:lnTo>
                        <a:pt x="83" y="373"/>
                      </a:lnTo>
                      <a:lnTo>
                        <a:pt x="16" y="364"/>
                      </a:lnTo>
                      <a:lnTo>
                        <a:pt x="0" y="357"/>
                      </a:lnTo>
                      <a:lnTo>
                        <a:pt x="0" y="495"/>
                      </a:lnTo>
                      <a:lnTo>
                        <a:pt x="11" y="511"/>
                      </a:lnTo>
                      <a:lnTo>
                        <a:pt x="12" y="617"/>
                      </a:lnTo>
                      <a:lnTo>
                        <a:pt x="53" y="609"/>
                      </a:lnTo>
                      <a:lnTo>
                        <a:pt x="73" y="637"/>
                      </a:lnTo>
                      <a:lnTo>
                        <a:pt x="104" y="648"/>
                      </a:lnTo>
                      <a:lnTo>
                        <a:pt x="139" y="700"/>
                      </a:lnTo>
                      <a:lnTo>
                        <a:pt x="171" y="724"/>
                      </a:lnTo>
                      <a:lnTo>
                        <a:pt x="217" y="662"/>
                      </a:lnTo>
                      <a:lnTo>
                        <a:pt x="252" y="681"/>
                      </a:lnTo>
                      <a:lnTo>
                        <a:pt x="414" y="693"/>
                      </a:lnTo>
                      <a:lnTo>
                        <a:pt x="474" y="685"/>
                      </a:lnTo>
                      <a:lnTo>
                        <a:pt x="471" y="629"/>
                      </a:lnTo>
                      <a:lnTo>
                        <a:pt x="434" y="618"/>
                      </a:lnTo>
                      <a:lnTo>
                        <a:pt x="438" y="267"/>
                      </a:lnTo>
                      <a:lnTo>
                        <a:pt x="414" y="235"/>
                      </a:lnTo>
                      <a:lnTo>
                        <a:pt x="414" y="167"/>
                      </a:lnTo>
                      <a:lnTo>
                        <a:pt x="447" y="160"/>
                      </a:lnTo>
                      <a:lnTo>
                        <a:pt x="447" y="115"/>
                      </a:lnTo>
                      <a:lnTo>
                        <a:pt x="353" y="0"/>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694" name="Freeform 165"/>
                <p:cNvSpPr>
                  <a:spLocks/>
                </p:cNvSpPr>
                <p:nvPr/>
              </p:nvSpPr>
              <p:spPr bwMode="auto">
                <a:xfrm>
                  <a:off x="2779" y="2711"/>
                  <a:ext cx="108" cy="153"/>
                </a:xfrm>
                <a:custGeom>
                  <a:avLst/>
                  <a:gdLst/>
                  <a:ahLst/>
                  <a:cxnLst>
                    <a:cxn ang="0">
                      <a:pos x="0" y="420"/>
                    </a:cxn>
                    <a:cxn ang="0">
                      <a:pos x="16" y="398"/>
                    </a:cxn>
                    <a:cxn ang="0">
                      <a:pos x="31" y="360"/>
                    </a:cxn>
                    <a:cxn ang="0">
                      <a:pos x="10" y="344"/>
                    </a:cxn>
                    <a:cxn ang="0">
                      <a:pos x="6" y="319"/>
                    </a:cxn>
                    <a:cxn ang="0">
                      <a:pos x="37" y="305"/>
                    </a:cxn>
                    <a:cxn ang="0">
                      <a:pos x="61" y="298"/>
                    </a:cxn>
                    <a:cxn ang="0">
                      <a:pos x="85" y="330"/>
                    </a:cxn>
                    <a:cxn ang="0">
                      <a:pos x="123" y="315"/>
                    </a:cxn>
                    <a:cxn ang="0">
                      <a:pos x="151" y="271"/>
                    </a:cxn>
                    <a:cxn ang="0">
                      <a:pos x="144" y="227"/>
                    </a:cxn>
                    <a:cxn ang="0">
                      <a:pos x="120" y="206"/>
                    </a:cxn>
                    <a:cxn ang="0">
                      <a:pos x="106" y="174"/>
                    </a:cxn>
                    <a:cxn ang="0">
                      <a:pos x="118" y="150"/>
                    </a:cxn>
                    <a:cxn ang="0">
                      <a:pos x="109" y="120"/>
                    </a:cxn>
                    <a:cxn ang="0">
                      <a:pos x="76" y="119"/>
                    </a:cxn>
                    <a:cxn ang="0">
                      <a:pos x="76" y="77"/>
                    </a:cxn>
                    <a:cxn ang="0">
                      <a:pos x="219" y="59"/>
                    </a:cxn>
                    <a:cxn ang="0">
                      <a:pos x="237" y="31"/>
                    </a:cxn>
                    <a:cxn ang="0">
                      <a:pos x="261" y="6"/>
                    </a:cxn>
                    <a:cxn ang="0">
                      <a:pos x="295" y="0"/>
                    </a:cxn>
                    <a:cxn ang="0">
                      <a:pos x="323" y="10"/>
                    </a:cxn>
                    <a:cxn ang="0">
                      <a:pos x="312" y="69"/>
                    </a:cxn>
                    <a:cxn ang="0">
                      <a:pos x="298" y="81"/>
                    </a:cxn>
                    <a:cxn ang="0">
                      <a:pos x="293" y="226"/>
                    </a:cxn>
                    <a:cxn ang="0">
                      <a:pos x="285" y="243"/>
                    </a:cxn>
                    <a:cxn ang="0">
                      <a:pos x="264" y="265"/>
                    </a:cxn>
                    <a:cxn ang="0">
                      <a:pos x="258" y="326"/>
                    </a:cxn>
                    <a:cxn ang="0">
                      <a:pos x="223" y="330"/>
                    </a:cxn>
                    <a:cxn ang="0">
                      <a:pos x="219" y="403"/>
                    </a:cxn>
                    <a:cxn ang="0">
                      <a:pos x="169" y="423"/>
                    </a:cxn>
                    <a:cxn ang="0">
                      <a:pos x="159" y="439"/>
                    </a:cxn>
                    <a:cxn ang="0">
                      <a:pos x="123" y="439"/>
                    </a:cxn>
                    <a:cxn ang="0">
                      <a:pos x="100" y="425"/>
                    </a:cxn>
                    <a:cxn ang="0">
                      <a:pos x="71" y="439"/>
                    </a:cxn>
                    <a:cxn ang="0">
                      <a:pos x="47" y="450"/>
                    </a:cxn>
                    <a:cxn ang="0">
                      <a:pos x="27" y="457"/>
                    </a:cxn>
                    <a:cxn ang="0">
                      <a:pos x="27" y="433"/>
                    </a:cxn>
                    <a:cxn ang="0">
                      <a:pos x="0" y="420"/>
                    </a:cxn>
                  </a:cxnLst>
                  <a:rect l="0" t="0" r="r" b="b"/>
                  <a:pathLst>
                    <a:path w="323" h="457">
                      <a:moveTo>
                        <a:pt x="0" y="420"/>
                      </a:moveTo>
                      <a:lnTo>
                        <a:pt x="16" y="398"/>
                      </a:lnTo>
                      <a:lnTo>
                        <a:pt x="31" y="360"/>
                      </a:lnTo>
                      <a:lnTo>
                        <a:pt x="10" y="344"/>
                      </a:lnTo>
                      <a:lnTo>
                        <a:pt x="6" y="319"/>
                      </a:lnTo>
                      <a:lnTo>
                        <a:pt x="37" y="305"/>
                      </a:lnTo>
                      <a:lnTo>
                        <a:pt x="61" y="298"/>
                      </a:lnTo>
                      <a:lnTo>
                        <a:pt x="85" y="330"/>
                      </a:lnTo>
                      <a:lnTo>
                        <a:pt x="123" y="315"/>
                      </a:lnTo>
                      <a:lnTo>
                        <a:pt x="151" y="271"/>
                      </a:lnTo>
                      <a:lnTo>
                        <a:pt x="144" y="227"/>
                      </a:lnTo>
                      <a:lnTo>
                        <a:pt x="120" y="206"/>
                      </a:lnTo>
                      <a:lnTo>
                        <a:pt x="106" y="174"/>
                      </a:lnTo>
                      <a:lnTo>
                        <a:pt x="118" y="150"/>
                      </a:lnTo>
                      <a:lnTo>
                        <a:pt x="109" y="120"/>
                      </a:lnTo>
                      <a:lnTo>
                        <a:pt x="76" y="119"/>
                      </a:lnTo>
                      <a:lnTo>
                        <a:pt x="76" y="77"/>
                      </a:lnTo>
                      <a:lnTo>
                        <a:pt x="219" y="59"/>
                      </a:lnTo>
                      <a:lnTo>
                        <a:pt x="237" y="31"/>
                      </a:lnTo>
                      <a:lnTo>
                        <a:pt x="261" y="6"/>
                      </a:lnTo>
                      <a:lnTo>
                        <a:pt x="295" y="0"/>
                      </a:lnTo>
                      <a:lnTo>
                        <a:pt x="323" y="10"/>
                      </a:lnTo>
                      <a:lnTo>
                        <a:pt x="312" y="69"/>
                      </a:lnTo>
                      <a:lnTo>
                        <a:pt x="298" y="81"/>
                      </a:lnTo>
                      <a:lnTo>
                        <a:pt x="293" y="226"/>
                      </a:lnTo>
                      <a:lnTo>
                        <a:pt x="285" y="243"/>
                      </a:lnTo>
                      <a:lnTo>
                        <a:pt x="264" y="265"/>
                      </a:lnTo>
                      <a:lnTo>
                        <a:pt x="258" y="326"/>
                      </a:lnTo>
                      <a:lnTo>
                        <a:pt x="223" y="330"/>
                      </a:lnTo>
                      <a:lnTo>
                        <a:pt x="219" y="403"/>
                      </a:lnTo>
                      <a:lnTo>
                        <a:pt x="169" y="423"/>
                      </a:lnTo>
                      <a:lnTo>
                        <a:pt x="159" y="439"/>
                      </a:lnTo>
                      <a:lnTo>
                        <a:pt x="123" y="439"/>
                      </a:lnTo>
                      <a:lnTo>
                        <a:pt x="100" y="425"/>
                      </a:lnTo>
                      <a:lnTo>
                        <a:pt x="71" y="439"/>
                      </a:lnTo>
                      <a:lnTo>
                        <a:pt x="47" y="450"/>
                      </a:lnTo>
                      <a:lnTo>
                        <a:pt x="27" y="457"/>
                      </a:lnTo>
                      <a:lnTo>
                        <a:pt x="27" y="433"/>
                      </a:lnTo>
                      <a:lnTo>
                        <a:pt x="0" y="420"/>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695" name="Freeform 166"/>
                <p:cNvSpPr>
                  <a:spLocks/>
                </p:cNvSpPr>
                <p:nvPr/>
              </p:nvSpPr>
              <p:spPr bwMode="auto">
                <a:xfrm>
                  <a:off x="2787" y="2688"/>
                  <a:ext cx="296" cy="328"/>
                </a:xfrm>
                <a:custGeom>
                  <a:avLst/>
                  <a:gdLst/>
                  <a:ahLst/>
                  <a:cxnLst>
                    <a:cxn ang="0">
                      <a:pos x="4" y="553"/>
                    </a:cxn>
                    <a:cxn ang="0">
                      <a:pos x="22" y="578"/>
                    </a:cxn>
                    <a:cxn ang="0">
                      <a:pos x="135" y="565"/>
                    </a:cxn>
                    <a:cxn ang="0">
                      <a:pos x="238" y="653"/>
                    </a:cxn>
                    <a:cxn ang="0">
                      <a:pos x="262" y="689"/>
                    </a:cxn>
                    <a:cxn ang="0">
                      <a:pos x="346" y="636"/>
                    </a:cxn>
                    <a:cxn ang="0">
                      <a:pos x="391" y="674"/>
                    </a:cxn>
                    <a:cxn ang="0">
                      <a:pos x="441" y="654"/>
                    </a:cxn>
                    <a:cxn ang="0">
                      <a:pos x="462" y="784"/>
                    </a:cxn>
                    <a:cxn ang="0">
                      <a:pos x="490" y="846"/>
                    </a:cxn>
                    <a:cxn ang="0">
                      <a:pos x="593" y="851"/>
                    </a:cxn>
                    <a:cxn ang="0">
                      <a:pos x="628" y="907"/>
                    </a:cxn>
                    <a:cxn ang="0">
                      <a:pos x="678" y="871"/>
                    </a:cxn>
                    <a:cxn ang="0">
                      <a:pos x="720" y="909"/>
                    </a:cxn>
                    <a:cxn ang="0">
                      <a:pos x="749" y="982"/>
                    </a:cxn>
                    <a:cxn ang="0">
                      <a:pos x="810" y="950"/>
                    </a:cxn>
                    <a:cxn ang="0">
                      <a:pos x="771" y="891"/>
                    </a:cxn>
                    <a:cxn ang="0">
                      <a:pos x="763" y="733"/>
                    </a:cxn>
                    <a:cxn ang="0">
                      <a:pos x="817" y="685"/>
                    </a:cxn>
                    <a:cxn ang="0">
                      <a:pos x="828" y="634"/>
                    </a:cxn>
                    <a:cxn ang="0">
                      <a:pos x="814" y="573"/>
                    </a:cxn>
                    <a:cxn ang="0">
                      <a:pos x="810" y="506"/>
                    </a:cxn>
                    <a:cxn ang="0">
                      <a:pos x="781" y="458"/>
                    </a:cxn>
                    <a:cxn ang="0">
                      <a:pos x="761" y="413"/>
                    </a:cxn>
                    <a:cxn ang="0">
                      <a:pos x="776" y="369"/>
                    </a:cxn>
                    <a:cxn ang="0">
                      <a:pos x="799" y="326"/>
                    </a:cxn>
                    <a:cxn ang="0">
                      <a:pos x="858" y="198"/>
                    </a:cxn>
                    <a:cxn ang="0">
                      <a:pos x="887" y="157"/>
                    </a:cxn>
                    <a:cxn ang="0">
                      <a:pos x="858" y="130"/>
                    </a:cxn>
                    <a:cxn ang="0">
                      <a:pos x="845" y="67"/>
                    </a:cxn>
                    <a:cxn ang="0">
                      <a:pos x="800" y="36"/>
                    </a:cxn>
                    <a:cxn ang="0">
                      <a:pos x="678" y="2"/>
                    </a:cxn>
                    <a:cxn ang="0">
                      <a:pos x="599" y="12"/>
                    </a:cxn>
                    <a:cxn ang="0">
                      <a:pos x="555" y="23"/>
                    </a:cxn>
                    <a:cxn ang="0">
                      <a:pos x="455" y="54"/>
                    </a:cxn>
                    <a:cxn ang="0">
                      <a:pos x="360" y="30"/>
                    </a:cxn>
                    <a:cxn ang="0">
                      <a:pos x="311" y="44"/>
                    </a:cxn>
                    <a:cxn ang="0">
                      <a:pos x="272" y="69"/>
                    </a:cxn>
                    <a:cxn ang="0">
                      <a:pos x="289" y="138"/>
                    </a:cxn>
                    <a:cxn ang="0">
                      <a:pos x="270" y="295"/>
                    </a:cxn>
                    <a:cxn ang="0">
                      <a:pos x="241" y="334"/>
                    </a:cxn>
                    <a:cxn ang="0">
                      <a:pos x="200" y="399"/>
                    </a:cxn>
                    <a:cxn ang="0">
                      <a:pos x="146" y="492"/>
                    </a:cxn>
                    <a:cxn ang="0">
                      <a:pos x="100" y="508"/>
                    </a:cxn>
                    <a:cxn ang="0">
                      <a:pos x="48" y="508"/>
                    </a:cxn>
                    <a:cxn ang="0">
                      <a:pos x="4" y="526"/>
                    </a:cxn>
                    <a:cxn ang="0">
                      <a:pos x="21" y="543"/>
                    </a:cxn>
                  </a:cxnLst>
                  <a:rect l="0" t="0" r="r" b="b"/>
                  <a:pathLst>
                    <a:path w="887" h="982">
                      <a:moveTo>
                        <a:pt x="21" y="543"/>
                      </a:moveTo>
                      <a:lnTo>
                        <a:pt x="4" y="553"/>
                      </a:lnTo>
                      <a:lnTo>
                        <a:pt x="0" y="573"/>
                      </a:lnTo>
                      <a:lnTo>
                        <a:pt x="22" y="578"/>
                      </a:lnTo>
                      <a:lnTo>
                        <a:pt x="87" y="582"/>
                      </a:lnTo>
                      <a:lnTo>
                        <a:pt x="135" y="565"/>
                      </a:lnTo>
                      <a:lnTo>
                        <a:pt x="220" y="575"/>
                      </a:lnTo>
                      <a:lnTo>
                        <a:pt x="238" y="653"/>
                      </a:lnTo>
                      <a:lnTo>
                        <a:pt x="257" y="660"/>
                      </a:lnTo>
                      <a:lnTo>
                        <a:pt x="262" y="689"/>
                      </a:lnTo>
                      <a:lnTo>
                        <a:pt x="342" y="688"/>
                      </a:lnTo>
                      <a:lnTo>
                        <a:pt x="346" y="636"/>
                      </a:lnTo>
                      <a:lnTo>
                        <a:pt x="368" y="619"/>
                      </a:lnTo>
                      <a:lnTo>
                        <a:pt x="391" y="674"/>
                      </a:lnTo>
                      <a:lnTo>
                        <a:pt x="411" y="660"/>
                      </a:lnTo>
                      <a:lnTo>
                        <a:pt x="441" y="654"/>
                      </a:lnTo>
                      <a:lnTo>
                        <a:pt x="459" y="681"/>
                      </a:lnTo>
                      <a:lnTo>
                        <a:pt x="462" y="784"/>
                      </a:lnTo>
                      <a:lnTo>
                        <a:pt x="462" y="822"/>
                      </a:lnTo>
                      <a:lnTo>
                        <a:pt x="490" y="846"/>
                      </a:lnTo>
                      <a:lnTo>
                        <a:pt x="544" y="846"/>
                      </a:lnTo>
                      <a:lnTo>
                        <a:pt x="593" y="851"/>
                      </a:lnTo>
                      <a:lnTo>
                        <a:pt x="607" y="899"/>
                      </a:lnTo>
                      <a:lnTo>
                        <a:pt x="628" y="907"/>
                      </a:lnTo>
                      <a:lnTo>
                        <a:pt x="642" y="880"/>
                      </a:lnTo>
                      <a:lnTo>
                        <a:pt x="678" y="871"/>
                      </a:lnTo>
                      <a:lnTo>
                        <a:pt x="683" y="889"/>
                      </a:lnTo>
                      <a:lnTo>
                        <a:pt x="720" y="909"/>
                      </a:lnTo>
                      <a:lnTo>
                        <a:pt x="730" y="958"/>
                      </a:lnTo>
                      <a:lnTo>
                        <a:pt x="749" y="982"/>
                      </a:lnTo>
                      <a:lnTo>
                        <a:pt x="799" y="980"/>
                      </a:lnTo>
                      <a:lnTo>
                        <a:pt x="810" y="950"/>
                      </a:lnTo>
                      <a:lnTo>
                        <a:pt x="803" y="895"/>
                      </a:lnTo>
                      <a:lnTo>
                        <a:pt x="771" y="891"/>
                      </a:lnTo>
                      <a:lnTo>
                        <a:pt x="751" y="871"/>
                      </a:lnTo>
                      <a:lnTo>
                        <a:pt x="763" y="733"/>
                      </a:lnTo>
                      <a:lnTo>
                        <a:pt x="781" y="701"/>
                      </a:lnTo>
                      <a:lnTo>
                        <a:pt x="817" y="685"/>
                      </a:lnTo>
                      <a:lnTo>
                        <a:pt x="824" y="658"/>
                      </a:lnTo>
                      <a:lnTo>
                        <a:pt x="828" y="634"/>
                      </a:lnTo>
                      <a:lnTo>
                        <a:pt x="824" y="602"/>
                      </a:lnTo>
                      <a:lnTo>
                        <a:pt x="814" y="573"/>
                      </a:lnTo>
                      <a:lnTo>
                        <a:pt x="806" y="550"/>
                      </a:lnTo>
                      <a:lnTo>
                        <a:pt x="810" y="506"/>
                      </a:lnTo>
                      <a:lnTo>
                        <a:pt x="799" y="474"/>
                      </a:lnTo>
                      <a:lnTo>
                        <a:pt x="781" y="458"/>
                      </a:lnTo>
                      <a:lnTo>
                        <a:pt x="789" y="409"/>
                      </a:lnTo>
                      <a:lnTo>
                        <a:pt x="761" y="413"/>
                      </a:lnTo>
                      <a:lnTo>
                        <a:pt x="759" y="385"/>
                      </a:lnTo>
                      <a:lnTo>
                        <a:pt x="776" y="369"/>
                      </a:lnTo>
                      <a:lnTo>
                        <a:pt x="771" y="340"/>
                      </a:lnTo>
                      <a:lnTo>
                        <a:pt x="799" y="326"/>
                      </a:lnTo>
                      <a:lnTo>
                        <a:pt x="810" y="216"/>
                      </a:lnTo>
                      <a:lnTo>
                        <a:pt x="858" y="198"/>
                      </a:lnTo>
                      <a:lnTo>
                        <a:pt x="886" y="184"/>
                      </a:lnTo>
                      <a:lnTo>
                        <a:pt x="887" y="157"/>
                      </a:lnTo>
                      <a:lnTo>
                        <a:pt x="858" y="152"/>
                      </a:lnTo>
                      <a:lnTo>
                        <a:pt x="858" y="130"/>
                      </a:lnTo>
                      <a:lnTo>
                        <a:pt x="848" y="75"/>
                      </a:lnTo>
                      <a:lnTo>
                        <a:pt x="845" y="67"/>
                      </a:lnTo>
                      <a:lnTo>
                        <a:pt x="817" y="59"/>
                      </a:lnTo>
                      <a:lnTo>
                        <a:pt x="800" y="36"/>
                      </a:lnTo>
                      <a:lnTo>
                        <a:pt x="696" y="27"/>
                      </a:lnTo>
                      <a:lnTo>
                        <a:pt x="678" y="2"/>
                      </a:lnTo>
                      <a:lnTo>
                        <a:pt x="652" y="0"/>
                      </a:lnTo>
                      <a:lnTo>
                        <a:pt x="599" y="12"/>
                      </a:lnTo>
                      <a:lnTo>
                        <a:pt x="559" y="6"/>
                      </a:lnTo>
                      <a:lnTo>
                        <a:pt x="555" y="23"/>
                      </a:lnTo>
                      <a:lnTo>
                        <a:pt x="461" y="33"/>
                      </a:lnTo>
                      <a:lnTo>
                        <a:pt x="455" y="54"/>
                      </a:lnTo>
                      <a:lnTo>
                        <a:pt x="376" y="61"/>
                      </a:lnTo>
                      <a:lnTo>
                        <a:pt x="360" y="30"/>
                      </a:lnTo>
                      <a:lnTo>
                        <a:pt x="331" y="17"/>
                      </a:lnTo>
                      <a:lnTo>
                        <a:pt x="311" y="44"/>
                      </a:lnTo>
                      <a:lnTo>
                        <a:pt x="289" y="55"/>
                      </a:lnTo>
                      <a:lnTo>
                        <a:pt x="272" y="69"/>
                      </a:lnTo>
                      <a:lnTo>
                        <a:pt x="300" y="79"/>
                      </a:lnTo>
                      <a:lnTo>
                        <a:pt x="289" y="138"/>
                      </a:lnTo>
                      <a:lnTo>
                        <a:pt x="275" y="150"/>
                      </a:lnTo>
                      <a:lnTo>
                        <a:pt x="270" y="295"/>
                      </a:lnTo>
                      <a:lnTo>
                        <a:pt x="262" y="312"/>
                      </a:lnTo>
                      <a:lnTo>
                        <a:pt x="241" y="334"/>
                      </a:lnTo>
                      <a:lnTo>
                        <a:pt x="235" y="395"/>
                      </a:lnTo>
                      <a:lnTo>
                        <a:pt x="200" y="399"/>
                      </a:lnTo>
                      <a:lnTo>
                        <a:pt x="196" y="472"/>
                      </a:lnTo>
                      <a:lnTo>
                        <a:pt x="146" y="492"/>
                      </a:lnTo>
                      <a:lnTo>
                        <a:pt x="136" y="508"/>
                      </a:lnTo>
                      <a:lnTo>
                        <a:pt x="100" y="508"/>
                      </a:lnTo>
                      <a:lnTo>
                        <a:pt x="77" y="494"/>
                      </a:lnTo>
                      <a:lnTo>
                        <a:pt x="48" y="508"/>
                      </a:lnTo>
                      <a:lnTo>
                        <a:pt x="24" y="519"/>
                      </a:lnTo>
                      <a:lnTo>
                        <a:pt x="4" y="526"/>
                      </a:lnTo>
                      <a:lnTo>
                        <a:pt x="16" y="541"/>
                      </a:lnTo>
                      <a:lnTo>
                        <a:pt x="21" y="543"/>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696" name="Freeform 167"/>
                <p:cNvSpPr>
                  <a:spLocks/>
                </p:cNvSpPr>
                <p:nvPr/>
              </p:nvSpPr>
              <p:spPr bwMode="auto">
                <a:xfrm>
                  <a:off x="2787" y="2688"/>
                  <a:ext cx="296" cy="328"/>
                </a:xfrm>
                <a:custGeom>
                  <a:avLst/>
                  <a:gdLst/>
                  <a:ahLst/>
                  <a:cxnLst>
                    <a:cxn ang="0">
                      <a:pos x="4" y="553"/>
                    </a:cxn>
                    <a:cxn ang="0">
                      <a:pos x="22" y="578"/>
                    </a:cxn>
                    <a:cxn ang="0">
                      <a:pos x="135" y="565"/>
                    </a:cxn>
                    <a:cxn ang="0">
                      <a:pos x="238" y="653"/>
                    </a:cxn>
                    <a:cxn ang="0">
                      <a:pos x="262" y="689"/>
                    </a:cxn>
                    <a:cxn ang="0">
                      <a:pos x="346" y="636"/>
                    </a:cxn>
                    <a:cxn ang="0">
                      <a:pos x="391" y="674"/>
                    </a:cxn>
                    <a:cxn ang="0">
                      <a:pos x="441" y="654"/>
                    </a:cxn>
                    <a:cxn ang="0">
                      <a:pos x="462" y="784"/>
                    </a:cxn>
                    <a:cxn ang="0">
                      <a:pos x="490" y="846"/>
                    </a:cxn>
                    <a:cxn ang="0">
                      <a:pos x="593" y="851"/>
                    </a:cxn>
                    <a:cxn ang="0">
                      <a:pos x="628" y="907"/>
                    </a:cxn>
                    <a:cxn ang="0">
                      <a:pos x="678" y="871"/>
                    </a:cxn>
                    <a:cxn ang="0">
                      <a:pos x="720" y="909"/>
                    </a:cxn>
                    <a:cxn ang="0">
                      <a:pos x="749" y="982"/>
                    </a:cxn>
                    <a:cxn ang="0">
                      <a:pos x="810" y="950"/>
                    </a:cxn>
                    <a:cxn ang="0">
                      <a:pos x="771" y="891"/>
                    </a:cxn>
                    <a:cxn ang="0">
                      <a:pos x="763" y="733"/>
                    </a:cxn>
                    <a:cxn ang="0">
                      <a:pos x="817" y="685"/>
                    </a:cxn>
                    <a:cxn ang="0">
                      <a:pos x="828" y="634"/>
                    </a:cxn>
                    <a:cxn ang="0">
                      <a:pos x="814" y="573"/>
                    </a:cxn>
                    <a:cxn ang="0">
                      <a:pos x="810" y="506"/>
                    </a:cxn>
                    <a:cxn ang="0">
                      <a:pos x="781" y="458"/>
                    </a:cxn>
                    <a:cxn ang="0">
                      <a:pos x="761" y="413"/>
                    </a:cxn>
                    <a:cxn ang="0">
                      <a:pos x="776" y="369"/>
                    </a:cxn>
                    <a:cxn ang="0">
                      <a:pos x="799" y="326"/>
                    </a:cxn>
                    <a:cxn ang="0">
                      <a:pos x="858" y="198"/>
                    </a:cxn>
                    <a:cxn ang="0">
                      <a:pos x="887" y="157"/>
                    </a:cxn>
                    <a:cxn ang="0">
                      <a:pos x="858" y="130"/>
                    </a:cxn>
                    <a:cxn ang="0">
                      <a:pos x="845" y="67"/>
                    </a:cxn>
                    <a:cxn ang="0">
                      <a:pos x="800" y="36"/>
                    </a:cxn>
                    <a:cxn ang="0">
                      <a:pos x="678" y="2"/>
                    </a:cxn>
                    <a:cxn ang="0">
                      <a:pos x="599" y="12"/>
                    </a:cxn>
                    <a:cxn ang="0">
                      <a:pos x="555" y="23"/>
                    </a:cxn>
                    <a:cxn ang="0">
                      <a:pos x="455" y="54"/>
                    </a:cxn>
                    <a:cxn ang="0">
                      <a:pos x="360" y="30"/>
                    </a:cxn>
                    <a:cxn ang="0">
                      <a:pos x="311" y="44"/>
                    </a:cxn>
                    <a:cxn ang="0">
                      <a:pos x="272" y="69"/>
                    </a:cxn>
                    <a:cxn ang="0">
                      <a:pos x="289" y="138"/>
                    </a:cxn>
                    <a:cxn ang="0">
                      <a:pos x="270" y="295"/>
                    </a:cxn>
                    <a:cxn ang="0">
                      <a:pos x="241" y="334"/>
                    </a:cxn>
                    <a:cxn ang="0">
                      <a:pos x="200" y="399"/>
                    </a:cxn>
                    <a:cxn ang="0">
                      <a:pos x="146" y="492"/>
                    </a:cxn>
                    <a:cxn ang="0">
                      <a:pos x="100" y="508"/>
                    </a:cxn>
                    <a:cxn ang="0">
                      <a:pos x="48" y="508"/>
                    </a:cxn>
                    <a:cxn ang="0">
                      <a:pos x="4" y="526"/>
                    </a:cxn>
                  </a:cxnLst>
                  <a:rect l="0" t="0" r="r" b="b"/>
                  <a:pathLst>
                    <a:path w="887" h="982">
                      <a:moveTo>
                        <a:pt x="21" y="543"/>
                      </a:moveTo>
                      <a:lnTo>
                        <a:pt x="4" y="553"/>
                      </a:lnTo>
                      <a:lnTo>
                        <a:pt x="0" y="573"/>
                      </a:lnTo>
                      <a:lnTo>
                        <a:pt x="22" y="578"/>
                      </a:lnTo>
                      <a:lnTo>
                        <a:pt x="87" y="582"/>
                      </a:lnTo>
                      <a:lnTo>
                        <a:pt x="135" y="565"/>
                      </a:lnTo>
                      <a:lnTo>
                        <a:pt x="220" y="575"/>
                      </a:lnTo>
                      <a:lnTo>
                        <a:pt x="238" y="653"/>
                      </a:lnTo>
                      <a:lnTo>
                        <a:pt x="257" y="660"/>
                      </a:lnTo>
                      <a:lnTo>
                        <a:pt x="262" y="689"/>
                      </a:lnTo>
                      <a:lnTo>
                        <a:pt x="342" y="688"/>
                      </a:lnTo>
                      <a:lnTo>
                        <a:pt x="346" y="636"/>
                      </a:lnTo>
                      <a:lnTo>
                        <a:pt x="368" y="619"/>
                      </a:lnTo>
                      <a:lnTo>
                        <a:pt x="391" y="674"/>
                      </a:lnTo>
                      <a:lnTo>
                        <a:pt x="411" y="660"/>
                      </a:lnTo>
                      <a:lnTo>
                        <a:pt x="441" y="654"/>
                      </a:lnTo>
                      <a:lnTo>
                        <a:pt x="459" y="681"/>
                      </a:lnTo>
                      <a:lnTo>
                        <a:pt x="462" y="784"/>
                      </a:lnTo>
                      <a:lnTo>
                        <a:pt x="462" y="822"/>
                      </a:lnTo>
                      <a:lnTo>
                        <a:pt x="490" y="846"/>
                      </a:lnTo>
                      <a:lnTo>
                        <a:pt x="544" y="846"/>
                      </a:lnTo>
                      <a:lnTo>
                        <a:pt x="593" y="851"/>
                      </a:lnTo>
                      <a:lnTo>
                        <a:pt x="607" y="899"/>
                      </a:lnTo>
                      <a:lnTo>
                        <a:pt x="628" y="907"/>
                      </a:lnTo>
                      <a:lnTo>
                        <a:pt x="642" y="880"/>
                      </a:lnTo>
                      <a:lnTo>
                        <a:pt x="678" y="871"/>
                      </a:lnTo>
                      <a:lnTo>
                        <a:pt x="683" y="889"/>
                      </a:lnTo>
                      <a:lnTo>
                        <a:pt x="720" y="909"/>
                      </a:lnTo>
                      <a:lnTo>
                        <a:pt x="730" y="958"/>
                      </a:lnTo>
                      <a:lnTo>
                        <a:pt x="749" y="982"/>
                      </a:lnTo>
                      <a:lnTo>
                        <a:pt x="799" y="980"/>
                      </a:lnTo>
                      <a:lnTo>
                        <a:pt x="810" y="950"/>
                      </a:lnTo>
                      <a:lnTo>
                        <a:pt x="803" y="895"/>
                      </a:lnTo>
                      <a:lnTo>
                        <a:pt x="771" y="891"/>
                      </a:lnTo>
                      <a:lnTo>
                        <a:pt x="751" y="871"/>
                      </a:lnTo>
                      <a:lnTo>
                        <a:pt x="763" y="733"/>
                      </a:lnTo>
                      <a:lnTo>
                        <a:pt x="781" y="701"/>
                      </a:lnTo>
                      <a:lnTo>
                        <a:pt x="817" y="685"/>
                      </a:lnTo>
                      <a:lnTo>
                        <a:pt x="824" y="658"/>
                      </a:lnTo>
                      <a:lnTo>
                        <a:pt x="828" y="634"/>
                      </a:lnTo>
                      <a:lnTo>
                        <a:pt x="824" y="602"/>
                      </a:lnTo>
                      <a:lnTo>
                        <a:pt x="814" y="573"/>
                      </a:lnTo>
                      <a:lnTo>
                        <a:pt x="806" y="550"/>
                      </a:lnTo>
                      <a:lnTo>
                        <a:pt x="810" y="506"/>
                      </a:lnTo>
                      <a:lnTo>
                        <a:pt x="799" y="474"/>
                      </a:lnTo>
                      <a:lnTo>
                        <a:pt x="781" y="458"/>
                      </a:lnTo>
                      <a:lnTo>
                        <a:pt x="789" y="409"/>
                      </a:lnTo>
                      <a:lnTo>
                        <a:pt x="761" y="413"/>
                      </a:lnTo>
                      <a:lnTo>
                        <a:pt x="759" y="385"/>
                      </a:lnTo>
                      <a:lnTo>
                        <a:pt x="776" y="369"/>
                      </a:lnTo>
                      <a:lnTo>
                        <a:pt x="771" y="340"/>
                      </a:lnTo>
                      <a:lnTo>
                        <a:pt x="799" y="326"/>
                      </a:lnTo>
                      <a:lnTo>
                        <a:pt x="810" y="216"/>
                      </a:lnTo>
                      <a:lnTo>
                        <a:pt x="858" y="198"/>
                      </a:lnTo>
                      <a:lnTo>
                        <a:pt x="886" y="184"/>
                      </a:lnTo>
                      <a:lnTo>
                        <a:pt x="887" y="157"/>
                      </a:lnTo>
                      <a:lnTo>
                        <a:pt x="858" y="152"/>
                      </a:lnTo>
                      <a:lnTo>
                        <a:pt x="858" y="130"/>
                      </a:lnTo>
                      <a:lnTo>
                        <a:pt x="848" y="75"/>
                      </a:lnTo>
                      <a:lnTo>
                        <a:pt x="845" y="67"/>
                      </a:lnTo>
                      <a:lnTo>
                        <a:pt x="817" y="59"/>
                      </a:lnTo>
                      <a:lnTo>
                        <a:pt x="800" y="36"/>
                      </a:lnTo>
                      <a:lnTo>
                        <a:pt x="696" y="27"/>
                      </a:lnTo>
                      <a:lnTo>
                        <a:pt x="678" y="2"/>
                      </a:lnTo>
                      <a:lnTo>
                        <a:pt x="652" y="0"/>
                      </a:lnTo>
                      <a:lnTo>
                        <a:pt x="599" y="12"/>
                      </a:lnTo>
                      <a:lnTo>
                        <a:pt x="559" y="6"/>
                      </a:lnTo>
                      <a:lnTo>
                        <a:pt x="555" y="23"/>
                      </a:lnTo>
                      <a:lnTo>
                        <a:pt x="461" y="33"/>
                      </a:lnTo>
                      <a:lnTo>
                        <a:pt x="455" y="54"/>
                      </a:lnTo>
                      <a:lnTo>
                        <a:pt x="376" y="61"/>
                      </a:lnTo>
                      <a:lnTo>
                        <a:pt x="360" y="30"/>
                      </a:lnTo>
                      <a:lnTo>
                        <a:pt x="331" y="17"/>
                      </a:lnTo>
                      <a:lnTo>
                        <a:pt x="311" y="44"/>
                      </a:lnTo>
                      <a:lnTo>
                        <a:pt x="289" y="55"/>
                      </a:lnTo>
                      <a:lnTo>
                        <a:pt x="272" y="69"/>
                      </a:lnTo>
                      <a:lnTo>
                        <a:pt x="300" y="79"/>
                      </a:lnTo>
                      <a:lnTo>
                        <a:pt x="289" y="138"/>
                      </a:lnTo>
                      <a:lnTo>
                        <a:pt x="275" y="150"/>
                      </a:lnTo>
                      <a:lnTo>
                        <a:pt x="270" y="295"/>
                      </a:lnTo>
                      <a:lnTo>
                        <a:pt x="262" y="312"/>
                      </a:lnTo>
                      <a:lnTo>
                        <a:pt x="241" y="334"/>
                      </a:lnTo>
                      <a:lnTo>
                        <a:pt x="235" y="395"/>
                      </a:lnTo>
                      <a:lnTo>
                        <a:pt x="200" y="399"/>
                      </a:lnTo>
                      <a:lnTo>
                        <a:pt x="196" y="472"/>
                      </a:lnTo>
                      <a:lnTo>
                        <a:pt x="146" y="492"/>
                      </a:lnTo>
                      <a:lnTo>
                        <a:pt x="136" y="508"/>
                      </a:lnTo>
                      <a:lnTo>
                        <a:pt x="100" y="508"/>
                      </a:lnTo>
                      <a:lnTo>
                        <a:pt x="77" y="494"/>
                      </a:lnTo>
                      <a:lnTo>
                        <a:pt x="48" y="508"/>
                      </a:lnTo>
                      <a:lnTo>
                        <a:pt x="24" y="519"/>
                      </a:lnTo>
                      <a:lnTo>
                        <a:pt x="4" y="526"/>
                      </a:lnTo>
                      <a:lnTo>
                        <a:pt x="16" y="541"/>
                      </a:lnTo>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697" name="Freeform 168"/>
                <p:cNvSpPr>
                  <a:spLocks/>
                </p:cNvSpPr>
                <p:nvPr/>
              </p:nvSpPr>
              <p:spPr bwMode="auto">
                <a:xfrm>
                  <a:off x="2779" y="2877"/>
                  <a:ext cx="189" cy="214"/>
                </a:xfrm>
                <a:custGeom>
                  <a:avLst/>
                  <a:gdLst/>
                  <a:ahLst/>
                  <a:cxnLst>
                    <a:cxn ang="0">
                      <a:pos x="23" y="8"/>
                    </a:cxn>
                    <a:cxn ang="0">
                      <a:pos x="45" y="13"/>
                    </a:cxn>
                    <a:cxn ang="0">
                      <a:pos x="110" y="17"/>
                    </a:cxn>
                    <a:cxn ang="0">
                      <a:pos x="158" y="0"/>
                    </a:cxn>
                    <a:cxn ang="0">
                      <a:pos x="243" y="10"/>
                    </a:cxn>
                    <a:cxn ang="0">
                      <a:pos x="261" y="88"/>
                    </a:cxn>
                    <a:cxn ang="0">
                      <a:pos x="280" y="95"/>
                    </a:cxn>
                    <a:cxn ang="0">
                      <a:pos x="285" y="124"/>
                    </a:cxn>
                    <a:cxn ang="0">
                      <a:pos x="365" y="123"/>
                    </a:cxn>
                    <a:cxn ang="0">
                      <a:pos x="369" y="71"/>
                    </a:cxn>
                    <a:cxn ang="0">
                      <a:pos x="391" y="54"/>
                    </a:cxn>
                    <a:cxn ang="0">
                      <a:pos x="414" y="109"/>
                    </a:cxn>
                    <a:cxn ang="0">
                      <a:pos x="434" y="95"/>
                    </a:cxn>
                    <a:cxn ang="0">
                      <a:pos x="464" y="89"/>
                    </a:cxn>
                    <a:cxn ang="0">
                      <a:pos x="482" y="116"/>
                    </a:cxn>
                    <a:cxn ang="0">
                      <a:pos x="485" y="219"/>
                    </a:cxn>
                    <a:cxn ang="0">
                      <a:pos x="485" y="257"/>
                    </a:cxn>
                    <a:cxn ang="0">
                      <a:pos x="513" y="281"/>
                    </a:cxn>
                    <a:cxn ang="0">
                      <a:pos x="567" y="281"/>
                    </a:cxn>
                    <a:cxn ang="0">
                      <a:pos x="561" y="388"/>
                    </a:cxn>
                    <a:cxn ang="0">
                      <a:pos x="519" y="388"/>
                    </a:cxn>
                    <a:cxn ang="0">
                      <a:pos x="503" y="360"/>
                    </a:cxn>
                    <a:cxn ang="0">
                      <a:pos x="485" y="361"/>
                    </a:cxn>
                    <a:cxn ang="0">
                      <a:pos x="484" y="388"/>
                    </a:cxn>
                    <a:cxn ang="0">
                      <a:pos x="454" y="391"/>
                    </a:cxn>
                    <a:cxn ang="0">
                      <a:pos x="452" y="513"/>
                    </a:cxn>
                    <a:cxn ang="0">
                      <a:pos x="457" y="553"/>
                    </a:cxn>
                    <a:cxn ang="0">
                      <a:pos x="492" y="599"/>
                    </a:cxn>
                    <a:cxn ang="0">
                      <a:pos x="493" y="622"/>
                    </a:cxn>
                    <a:cxn ang="0">
                      <a:pos x="442" y="644"/>
                    </a:cxn>
                    <a:cxn ang="0">
                      <a:pos x="404" y="638"/>
                    </a:cxn>
                    <a:cxn ang="0">
                      <a:pos x="307" y="625"/>
                    </a:cxn>
                    <a:cxn ang="0">
                      <a:pos x="291" y="600"/>
                    </a:cxn>
                    <a:cxn ang="0">
                      <a:pos x="174" y="604"/>
                    </a:cxn>
                    <a:cxn ang="0">
                      <a:pos x="94" y="596"/>
                    </a:cxn>
                    <a:cxn ang="0">
                      <a:pos x="46" y="573"/>
                    </a:cxn>
                    <a:cxn ang="0">
                      <a:pos x="1" y="591"/>
                    </a:cxn>
                    <a:cxn ang="0">
                      <a:pos x="0" y="513"/>
                    </a:cxn>
                    <a:cxn ang="0">
                      <a:pos x="51" y="425"/>
                    </a:cxn>
                    <a:cxn ang="0">
                      <a:pos x="76" y="365"/>
                    </a:cxn>
                    <a:cxn ang="0">
                      <a:pos x="81" y="350"/>
                    </a:cxn>
                    <a:cxn ang="0">
                      <a:pos x="103" y="344"/>
                    </a:cxn>
                    <a:cxn ang="0">
                      <a:pos x="113" y="298"/>
                    </a:cxn>
                    <a:cxn ang="0">
                      <a:pos x="82" y="250"/>
                    </a:cxn>
                    <a:cxn ang="0">
                      <a:pos x="72" y="188"/>
                    </a:cxn>
                    <a:cxn ang="0">
                      <a:pos x="65" y="120"/>
                    </a:cxn>
                    <a:cxn ang="0">
                      <a:pos x="41" y="106"/>
                    </a:cxn>
                    <a:cxn ang="0">
                      <a:pos x="41" y="36"/>
                    </a:cxn>
                    <a:cxn ang="0">
                      <a:pos x="16" y="36"/>
                    </a:cxn>
                    <a:cxn ang="0">
                      <a:pos x="23" y="8"/>
                    </a:cxn>
                  </a:cxnLst>
                  <a:rect l="0" t="0" r="r" b="b"/>
                  <a:pathLst>
                    <a:path w="567" h="644">
                      <a:moveTo>
                        <a:pt x="23" y="8"/>
                      </a:moveTo>
                      <a:lnTo>
                        <a:pt x="45" y="13"/>
                      </a:lnTo>
                      <a:lnTo>
                        <a:pt x="110" y="17"/>
                      </a:lnTo>
                      <a:lnTo>
                        <a:pt x="158" y="0"/>
                      </a:lnTo>
                      <a:lnTo>
                        <a:pt x="243" y="10"/>
                      </a:lnTo>
                      <a:lnTo>
                        <a:pt x="261" y="88"/>
                      </a:lnTo>
                      <a:lnTo>
                        <a:pt x="280" y="95"/>
                      </a:lnTo>
                      <a:lnTo>
                        <a:pt x="285" y="124"/>
                      </a:lnTo>
                      <a:lnTo>
                        <a:pt x="365" y="123"/>
                      </a:lnTo>
                      <a:lnTo>
                        <a:pt x="369" y="71"/>
                      </a:lnTo>
                      <a:lnTo>
                        <a:pt x="391" y="54"/>
                      </a:lnTo>
                      <a:lnTo>
                        <a:pt x="414" y="109"/>
                      </a:lnTo>
                      <a:lnTo>
                        <a:pt x="434" y="95"/>
                      </a:lnTo>
                      <a:lnTo>
                        <a:pt x="464" y="89"/>
                      </a:lnTo>
                      <a:lnTo>
                        <a:pt x="482" y="116"/>
                      </a:lnTo>
                      <a:lnTo>
                        <a:pt x="485" y="219"/>
                      </a:lnTo>
                      <a:lnTo>
                        <a:pt x="485" y="257"/>
                      </a:lnTo>
                      <a:lnTo>
                        <a:pt x="513" y="281"/>
                      </a:lnTo>
                      <a:lnTo>
                        <a:pt x="567" y="281"/>
                      </a:lnTo>
                      <a:lnTo>
                        <a:pt x="561" y="388"/>
                      </a:lnTo>
                      <a:lnTo>
                        <a:pt x="519" y="388"/>
                      </a:lnTo>
                      <a:lnTo>
                        <a:pt x="503" y="360"/>
                      </a:lnTo>
                      <a:lnTo>
                        <a:pt x="485" y="361"/>
                      </a:lnTo>
                      <a:lnTo>
                        <a:pt x="484" y="388"/>
                      </a:lnTo>
                      <a:lnTo>
                        <a:pt x="454" y="391"/>
                      </a:lnTo>
                      <a:lnTo>
                        <a:pt x="452" y="513"/>
                      </a:lnTo>
                      <a:lnTo>
                        <a:pt x="457" y="553"/>
                      </a:lnTo>
                      <a:lnTo>
                        <a:pt x="492" y="599"/>
                      </a:lnTo>
                      <a:lnTo>
                        <a:pt x="493" y="622"/>
                      </a:lnTo>
                      <a:lnTo>
                        <a:pt x="442" y="644"/>
                      </a:lnTo>
                      <a:lnTo>
                        <a:pt x="404" y="638"/>
                      </a:lnTo>
                      <a:lnTo>
                        <a:pt x="307" y="625"/>
                      </a:lnTo>
                      <a:lnTo>
                        <a:pt x="291" y="600"/>
                      </a:lnTo>
                      <a:lnTo>
                        <a:pt x="174" y="604"/>
                      </a:lnTo>
                      <a:lnTo>
                        <a:pt x="94" y="596"/>
                      </a:lnTo>
                      <a:lnTo>
                        <a:pt x="46" y="573"/>
                      </a:lnTo>
                      <a:lnTo>
                        <a:pt x="1" y="591"/>
                      </a:lnTo>
                      <a:lnTo>
                        <a:pt x="0" y="513"/>
                      </a:lnTo>
                      <a:lnTo>
                        <a:pt x="51" y="425"/>
                      </a:lnTo>
                      <a:lnTo>
                        <a:pt x="76" y="365"/>
                      </a:lnTo>
                      <a:lnTo>
                        <a:pt x="81" y="350"/>
                      </a:lnTo>
                      <a:lnTo>
                        <a:pt x="103" y="344"/>
                      </a:lnTo>
                      <a:lnTo>
                        <a:pt x="113" y="298"/>
                      </a:lnTo>
                      <a:lnTo>
                        <a:pt x="82" y="250"/>
                      </a:lnTo>
                      <a:lnTo>
                        <a:pt x="72" y="188"/>
                      </a:lnTo>
                      <a:lnTo>
                        <a:pt x="65" y="120"/>
                      </a:lnTo>
                      <a:lnTo>
                        <a:pt x="41" y="106"/>
                      </a:lnTo>
                      <a:lnTo>
                        <a:pt x="41" y="36"/>
                      </a:lnTo>
                      <a:lnTo>
                        <a:pt x="16" y="36"/>
                      </a:lnTo>
                      <a:lnTo>
                        <a:pt x="23" y="8"/>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698" name="Freeform 169"/>
                <p:cNvSpPr>
                  <a:spLocks/>
                </p:cNvSpPr>
                <p:nvPr/>
              </p:nvSpPr>
              <p:spPr bwMode="auto">
                <a:xfrm>
                  <a:off x="3063" y="3235"/>
                  <a:ext cx="23" cy="28"/>
                </a:xfrm>
                <a:custGeom>
                  <a:avLst/>
                  <a:gdLst/>
                  <a:ahLst/>
                  <a:cxnLst>
                    <a:cxn ang="0">
                      <a:pos x="69" y="72"/>
                    </a:cxn>
                    <a:cxn ang="0">
                      <a:pos x="59" y="34"/>
                    </a:cxn>
                    <a:cxn ang="0">
                      <a:pos x="41" y="0"/>
                    </a:cxn>
                    <a:cxn ang="0">
                      <a:pos x="6" y="17"/>
                    </a:cxn>
                    <a:cxn ang="0">
                      <a:pos x="0" y="47"/>
                    </a:cxn>
                    <a:cxn ang="0">
                      <a:pos x="4" y="68"/>
                    </a:cxn>
                    <a:cxn ang="0">
                      <a:pos x="24" y="76"/>
                    </a:cxn>
                    <a:cxn ang="0">
                      <a:pos x="54" y="85"/>
                    </a:cxn>
                    <a:cxn ang="0">
                      <a:pos x="69" y="72"/>
                    </a:cxn>
                  </a:cxnLst>
                  <a:rect l="0" t="0" r="r" b="b"/>
                  <a:pathLst>
                    <a:path w="69" h="85">
                      <a:moveTo>
                        <a:pt x="69" y="72"/>
                      </a:moveTo>
                      <a:lnTo>
                        <a:pt x="59" y="34"/>
                      </a:lnTo>
                      <a:lnTo>
                        <a:pt x="41" y="0"/>
                      </a:lnTo>
                      <a:lnTo>
                        <a:pt x="6" y="17"/>
                      </a:lnTo>
                      <a:lnTo>
                        <a:pt x="0" y="47"/>
                      </a:lnTo>
                      <a:lnTo>
                        <a:pt x="4" y="68"/>
                      </a:lnTo>
                      <a:lnTo>
                        <a:pt x="24" y="76"/>
                      </a:lnTo>
                      <a:lnTo>
                        <a:pt x="54" y="85"/>
                      </a:lnTo>
                      <a:lnTo>
                        <a:pt x="69" y="72"/>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699" name="Freeform 170"/>
                <p:cNvSpPr>
                  <a:spLocks/>
                </p:cNvSpPr>
                <p:nvPr/>
              </p:nvSpPr>
              <p:spPr bwMode="auto">
                <a:xfrm>
                  <a:off x="3115" y="2692"/>
                  <a:ext cx="121" cy="160"/>
                </a:xfrm>
                <a:custGeom>
                  <a:avLst/>
                  <a:gdLst/>
                  <a:ahLst/>
                  <a:cxnLst>
                    <a:cxn ang="0">
                      <a:pos x="260" y="480"/>
                    </a:cxn>
                    <a:cxn ang="0">
                      <a:pos x="191" y="441"/>
                    </a:cxn>
                    <a:cxn ang="0">
                      <a:pos x="186" y="403"/>
                    </a:cxn>
                    <a:cxn ang="0">
                      <a:pos x="138" y="389"/>
                    </a:cxn>
                    <a:cxn ang="0">
                      <a:pos x="46" y="312"/>
                    </a:cxn>
                    <a:cxn ang="0">
                      <a:pos x="11" y="312"/>
                    </a:cxn>
                    <a:cxn ang="0">
                      <a:pos x="0" y="283"/>
                    </a:cxn>
                    <a:cxn ang="0">
                      <a:pos x="9" y="232"/>
                    </a:cxn>
                    <a:cxn ang="0">
                      <a:pos x="34" y="180"/>
                    </a:cxn>
                    <a:cxn ang="0">
                      <a:pos x="34" y="93"/>
                    </a:cxn>
                    <a:cxn ang="0">
                      <a:pos x="9" y="48"/>
                    </a:cxn>
                    <a:cxn ang="0">
                      <a:pos x="69" y="0"/>
                    </a:cxn>
                    <a:cxn ang="0">
                      <a:pos x="118" y="11"/>
                    </a:cxn>
                    <a:cxn ang="0">
                      <a:pos x="159" y="43"/>
                    </a:cxn>
                    <a:cxn ang="0">
                      <a:pos x="165" y="74"/>
                    </a:cxn>
                    <a:cxn ang="0">
                      <a:pos x="263" y="67"/>
                    </a:cxn>
                    <a:cxn ang="0">
                      <a:pos x="263" y="47"/>
                    </a:cxn>
                    <a:cxn ang="0">
                      <a:pos x="325" y="43"/>
                    </a:cxn>
                    <a:cxn ang="0">
                      <a:pos x="341" y="60"/>
                    </a:cxn>
                    <a:cxn ang="0">
                      <a:pos x="361" y="74"/>
                    </a:cxn>
                    <a:cxn ang="0">
                      <a:pos x="337" y="97"/>
                    </a:cxn>
                    <a:cxn ang="0">
                      <a:pos x="324" y="126"/>
                    </a:cxn>
                    <a:cxn ang="0">
                      <a:pos x="334" y="325"/>
                    </a:cxn>
                    <a:cxn ang="0">
                      <a:pos x="351" y="338"/>
                    </a:cxn>
                    <a:cxn ang="0">
                      <a:pos x="331" y="357"/>
                    </a:cxn>
                    <a:cxn ang="0">
                      <a:pos x="317" y="388"/>
                    </a:cxn>
                    <a:cxn ang="0">
                      <a:pos x="283" y="417"/>
                    </a:cxn>
                    <a:cxn ang="0">
                      <a:pos x="276" y="448"/>
                    </a:cxn>
                    <a:cxn ang="0">
                      <a:pos x="260" y="480"/>
                    </a:cxn>
                  </a:cxnLst>
                  <a:rect l="0" t="0" r="r" b="b"/>
                  <a:pathLst>
                    <a:path w="361" h="480">
                      <a:moveTo>
                        <a:pt x="260" y="480"/>
                      </a:moveTo>
                      <a:lnTo>
                        <a:pt x="191" y="441"/>
                      </a:lnTo>
                      <a:lnTo>
                        <a:pt x="186" y="403"/>
                      </a:lnTo>
                      <a:lnTo>
                        <a:pt x="138" y="389"/>
                      </a:lnTo>
                      <a:lnTo>
                        <a:pt x="46" y="312"/>
                      </a:lnTo>
                      <a:lnTo>
                        <a:pt x="11" y="312"/>
                      </a:lnTo>
                      <a:lnTo>
                        <a:pt x="0" y="283"/>
                      </a:lnTo>
                      <a:lnTo>
                        <a:pt x="9" y="232"/>
                      </a:lnTo>
                      <a:lnTo>
                        <a:pt x="34" y="180"/>
                      </a:lnTo>
                      <a:lnTo>
                        <a:pt x="34" y="93"/>
                      </a:lnTo>
                      <a:lnTo>
                        <a:pt x="9" y="48"/>
                      </a:lnTo>
                      <a:lnTo>
                        <a:pt x="69" y="0"/>
                      </a:lnTo>
                      <a:lnTo>
                        <a:pt x="118" y="11"/>
                      </a:lnTo>
                      <a:lnTo>
                        <a:pt x="159" y="43"/>
                      </a:lnTo>
                      <a:lnTo>
                        <a:pt x="165" y="74"/>
                      </a:lnTo>
                      <a:lnTo>
                        <a:pt x="263" y="67"/>
                      </a:lnTo>
                      <a:lnTo>
                        <a:pt x="263" y="47"/>
                      </a:lnTo>
                      <a:lnTo>
                        <a:pt x="325" y="43"/>
                      </a:lnTo>
                      <a:lnTo>
                        <a:pt x="341" y="60"/>
                      </a:lnTo>
                      <a:lnTo>
                        <a:pt x="361" y="74"/>
                      </a:lnTo>
                      <a:lnTo>
                        <a:pt x="337" y="97"/>
                      </a:lnTo>
                      <a:lnTo>
                        <a:pt x="324" y="126"/>
                      </a:lnTo>
                      <a:lnTo>
                        <a:pt x="334" y="325"/>
                      </a:lnTo>
                      <a:lnTo>
                        <a:pt x="351" y="338"/>
                      </a:lnTo>
                      <a:lnTo>
                        <a:pt x="331" y="357"/>
                      </a:lnTo>
                      <a:lnTo>
                        <a:pt x="317" y="388"/>
                      </a:lnTo>
                      <a:lnTo>
                        <a:pt x="283" y="417"/>
                      </a:lnTo>
                      <a:lnTo>
                        <a:pt x="276" y="448"/>
                      </a:lnTo>
                      <a:lnTo>
                        <a:pt x="260" y="480"/>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700" name="Freeform 171"/>
                <p:cNvSpPr>
                  <a:spLocks/>
                </p:cNvSpPr>
                <p:nvPr/>
              </p:nvSpPr>
              <p:spPr bwMode="auto">
                <a:xfrm>
                  <a:off x="3103" y="2426"/>
                  <a:ext cx="214" cy="291"/>
                </a:xfrm>
                <a:custGeom>
                  <a:avLst/>
                  <a:gdLst/>
                  <a:ahLst/>
                  <a:cxnLst>
                    <a:cxn ang="0">
                      <a:pos x="399" y="872"/>
                    </a:cxn>
                    <a:cxn ang="0">
                      <a:pos x="379" y="858"/>
                    </a:cxn>
                    <a:cxn ang="0">
                      <a:pos x="363" y="841"/>
                    </a:cxn>
                    <a:cxn ang="0">
                      <a:pos x="301" y="845"/>
                    </a:cxn>
                    <a:cxn ang="0">
                      <a:pos x="301" y="865"/>
                    </a:cxn>
                    <a:cxn ang="0">
                      <a:pos x="203" y="872"/>
                    </a:cxn>
                    <a:cxn ang="0">
                      <a:pos x="197" y="841"/>
                    </a:cxn>
                    <a:cxn ang="0">
                      <a:pos x="156" y="809"/>
                    </a:cxn>
                    <a:cxn ang="0">
                      <a:pos x="107" y="798"/>
                    </a:cxn>
                    <a:cxn ang="0">
                      <a:pos x="111" y="771"/>
                    </a:cxn>
                    <a:cxn ang="0">
                      <a:pos x="89" y="734"/>
                    </a:cxn>
                    <a:cxn ang="0">
                      <a:pos x="73" y="723"/>
                    </a:cxn>
                    <a:cxn ang="0">
                      <a:pos x="52" y="705"/>
                    </a:cxn>
                    <a:cxn ang="0">
                      <a:pos x="49" y="669"/>
                    </a:cxn>
                    <a:cxn ang="0">
                      <a:pos x="25" y="664"/>
                    </a:cxn>
                    <a:cxn ang="0">
                      <a:pos x="0" y="617"/>
                    </a:cxn>
                    <a:cxn ang="0">
                      <a:pos x="47" y="614"/>
                    </a:cxn>
                    <a:cxn ang="0">
                      <a:pos x="59" y="511"/>
                    </a:cxn>
                    <a:cxn ang="0">
                      <a:pos x="97" y="509"/>
                    </a:cxn>
                    <a:cxn ang="0">
                      <a:pos x="104" y="404"/>
                    </a:cxn>
                    <a:cxn ang="0">
                      <a:pos x="162" y="395"/>
                    </a:cxn>
                    <a:cxn ang="0">
                      <a:pos x="156" y="269"/>
                    </a:cxn>
                    <a:cxn ang="0">
                      <a:pos x="124" y="262"/>
                    </a:cxn>
                    <a:cxn ang="0">
                      <a:pos x="126" y="227"/>
                    </a:cxn>
                    <a:cxn ang="0">
                      <a:pos x="167" y="228"/>
                    </a:cxn>
                    <a:cxn ang="0">
                      <a:pos x="163" y="190"/>
                    </a:cxn>
                    <a:cxn ang="0">
                      <a:pos x="146" y="145"/>
                    </a:cxn>
                    <a:cxn ang="0">
                      <a:pos x="142" y="86"/>
                    </a:cxn>
                    <a:cxn ang="0">
                      <a:pos x="173" y="0"/>
                    </a:cxn>
                    <a:cxn ang="0">
                      <a:pos x="191" y="37"/>
                    </a:cxn>
                    <a:cxn ang="0">
                      <a:pos x="215" y="79"/>
                    </a:cxn>
                    <a:cxn ang="0">
                      <a:pos x="237" y="106"/>
                    </a:cxn>
                    <a:cxn ang="0">
                      <a:pos x="265" y="163"/>
                    </a:cxn>
                    <a:cxn ang="0">
                      <a:pos x="283" y="200"/>
                    </a:cxn>
                    <a:cxn ang="0">
                      <a:pos x="286" y="242"/>
                    </a:cxn>
                    <a:cxn ang="0">
                      <a:pos x="344" y="258"/>
                    </a:cxn>
                    <a:cxn ang="0">
                      <a:pos x="367" y="316"/>
                    </a:cxn>
                    <a:cxn ang="0">
                      <a:pos x="403" y="385"/>
                    </a:cxn>
                    <a:cxn ang="0">
                      <a:pos x="391" y="418"/>
                    </a:cxn>
                    <a:cxn ang="0">
                      <a:pos x="383" y="506"/>
                    </a:cxn>
                    <a:cxn ang="0">
                      <a:pos x="434" y="513"/>
                    </a:cxn>
                    <a:cxn ang="0">
                      <a:pos x="470" y="544"/>
                    </a:cxn>
                    <a:cxn ang="0">
                      <a:pos x="545" y="620"/>
                    </a:cxn>
                    <a:cxn ang="0">
                      <a:pos x="600" y="616"/>
                    </a:cxn>
                    <a:cxn ang="0">
                      <a:pos x="644" y="659"/>
                    </a:cxn>
                    <a:cxn ang="0">
                      <a:pos x="596" y="699"/>
                    </a:cxn>
                    <a:cxn ang="0">
                      <a:pos x="589" y="762"/>
                    </a:cxn>
                    <a:cxn ang="0">
                      <a:pos x="541" y="809"/>
                    </a:cxn>
                    <a:cxn ang="0">
                      <a:pos x="482" y="826"/>
                    </a:cxn>
                    <a:cxn ang="0">
                      <a:pos x="434" y="826"/>
                    </a:cxn>
                    <a:cxn ang="0">
                      <a:pos x="399" y="872"/>
                    </a:cxn>
                  </a:cxnLst>
                  <a:rect l="0" t="0" r="r" b="b"/>
                  <a:pathLst>
                    <a:path w="644" h="872">
                      <a:moveTo>
                        <a:pt x="399" y="872"/>
                      </a:moveTo>
                      <a:lnTo>
                        <a:pt x="379" y="858"/>
                      </a:lnTo>
                      <a:lnTo>
                        <a:pt x="363" y="841"/>
                      </a:lnTo>
                      <a:lnTo>
                        <a:pt x="301" y="845"/>
                      </a:lnTo>
                      <a:lnTo>
                        <a:pt x="301" y="865"/>
                      </a:lnTo>
                      <a:lnTo>
                        <a:pt x="203" y="872"/>
                      </a:lnTo>
                      <a:lnTo>
                        <a:pt x="197" y="841"/>
                      </a:lnTo>
                      <a:lnTo>
                        <a:pt x="156" y="809"/>
                      </a:lnTo>
                      <a:lnTo>
                        <a:pt x="107" y="798"/>
                      </a:lnTo>
                      <a:lnTo>
                        <a:pt x="111" y="771"/>
                      </a:lnTo>
                      <a:lnTo>
                        <a:pt x="89" y="734"/>
                      </a:lnTo>
                      <a:lnTo>
                        <a:pt x="73" y="723"/>
                      </a:lnTo>
                      <a:lnTo>
                        <a:pt x="52" y="705"/>
                      </a:lnTo>
                      <a:lnTo>
                        <a:pt x="49" y="669"/>
                      </a:lnTo>
                      <a:lnTo>
                        <a:pt x="25" y="664"/>
                      </a:lnTo>
                      <a:lnTo>
                        <a:pt x="0" y="617"/>
                      </a:lnTo>
                      <a:lnTo>
                        <a:pt x="47" y="614"/>
                      </a:lnTo>
                      <a:lnTo>
                        <a:pt x="59" y="511"/>
                      </a:lnTo>
                      <a:lnTo>
                        <a:pt x="97" y="509"/>
                      </a:lnTo>
                      <a:lnTo>
                        <a:pt x="104" y="404"/>
                      </a:lnTo>
                      <a:lnTo>
                        <a:pt x="162" y="395"/>
                      </a:lnTo>
                      <a:lnTo>
                        <a:pt x="156" y="269"/>
                      </a:lnTo>
                      <a:lnTo>
                        <a:pt x="124" y="262"/>
                      </a:lnTo>
                      <a:lnTo>
                        <a:pt x="126" y="227"/>
                      </a:lnTo>
                      <a:lnTo>
                        <a:pt x="167" y="228"/>
                      </a:lnTo>
                      <a:lnTo>
                        <a:pt x="163" y="190"/>
                      </a:lnTo>
                      <a:lnTo>
                        <a:pt x="146" y="145"/>
                      </a:lnTo>
                      <a:lnTo>
                        <a:pt x="142" y="86"/>
                      </a:lnTo>
                      <a:lnTo>
                        <a:pt x="173" y="0"/>
                      </a:lnTo>
                      <a:lnTo>
                        <a:pt x="191" y="37"/>
                      </a:lnTo>
                      <a:lnTo>
                        <a:pt x="215" y="79"/>
                      </a:lnTo>
                      <a:lnTo>
                        <a:pt x="237" y="106"/>
                      </a:lnTo>
                      <a:lnTo>
                        <a:pt x="265" y="163"/>
                      </a:lnTo>
                      <a:lnTo>
                        <a:pt x="283" y="200"/>
                      </a:lnTo>
                      <a:lnTo>
                        <a:pt x="286" y="242"/>
                      </a:lnTo>
                      <a:lnTo>
                        <a:pt x="344" y="258"/>
                      </a:lnTo>
                      <a:lnTo>
                        <a:pt x="367" y="316"/>
                      </a:lnTo>
                      <a:lnTo>
                        <a:pt x="403" y="385"/>
                      </a:lnTo>
                      <a:lnTo>
                        <a:pt x="391" y="418"/>
                      </a:lnTo>
                      <a:lnTo>
                        <a:pt x="383" y="506"/>
                      </a:lnTo>
                      <a:lnTo>
                        <a:pt x="434" y="513"/>
                      </a:lnTo>
                      <a:lnTo>
                        <a:pt x="470" y="544"/>
                      </a:lnTo>
                      <a:lnTo>
                        <a:pt x="545" y="620"/>
                      </a:lnTo>
                      <a:lnTo>
                        <a:pt x="600" y="616"/>
                      </a:lnTo>
                      <a:lnTo>
                        <a:pt x="644" y="659"/>
                      </a:lnTo>
                      <a:lnTo>
                        <a:pt x="596" y="699"/>
                      </a:lnTo>
                      <a:lnTo>
                        <a:pt x="589" y="762"/>
                      </a:lnTo>
                      <a:lnTo>
                        <a:pt x="541" y="809"/>
                      </a:lnTo>
                      <a:lnTo>
                        <a:pt x="482" y="826"/>
                      </a:lnTo>
                      <a:lnTo>
                        <a:pt x="434" y="826"/>
                      </a:lnTo>
                      <a:lnTo>
                        <a:pt x="399" y="872"/>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701" name="Freeform 172"/>
                <p:cNvSpPr>
                  <a:spLocks/>
                </p:cNvSpPr>
                <p:nvPr/>
              </p:nvSpPr>
              <p:spPr bwMode="auto">
                <a:xfrm>
                  <a:off x="3103" y="2426"/>
                  <a:ext cx="214" cy="291"/>
                </a:xfrm>
                <a:custGeom>
                  <a:avLst/>
                  <a:gdLst/>
                  <a:ahLst/>
                  <a:cxnLst>
                    <a:cxn ang="0">
                      <a:pos x="399" y="872"/>
                    </a:cxn>
                    <a:cxn ang="0">
                      <a:pos x="379" y="858"/>
                    </a:cxn>
                    <a:cxn ang="0">
                      <a:pos x="363" y="841"/>
                    </a:cxn>
                    <a:cxn ang="0">
                      <a:pos x="301" y="845"/>
                    </a:cxn>
                    <a:cxn ang="0">
                      <a:pos x="301" y="865"/>
                    </a:cxn>
                    <a:cxn ang="0">
                      <a:pos x="203" y="872"/>
                    </a:cxn>
                    <a:cxn ang="0">
                      <a:pos x="197" y="841"/>
                    </a:cxn>
                    <a:cxn ang="0">
                      <a:pos x="156" y="809"/>
                    </a:cxn>
                    <a:cxn ang="0">
                      <a:pos x="107" y="798"/>
                    </a:cxn>
                    <a:cxn ang="0">
                      <a:pos x="111" y="771"/>
                    </a:cxn>
                    <a:cxn ang="0">
                      <a:pos x="89" y="734"/>
                    </a:cxn>
                    <a:cxn ang="0">
                      <a:pos x="73" y="723"/>
                    </a:cxn>
                    <a:cxn ang="0">
                      <a:pos x="52" y="705"/>
                    </a:cxn>
                    <a:cxn ang="0">
                      <a:pos x="49" y="669"/>
                    </a:cxn>
                    <a:cxn ang="0">
                      <a:pos x="25" y="664"/>
                    </a:cxn>
                    <a:cxn ang="0">
                      <a:pos x="0" y="617"/>
                    </a:cxn>
                    <a:cxn ang="0">
                      <a:pos x="47" y="614"/>
                    </a:cxn>
                    <a:cxn ang="0">
                      <a:pos x="59" y="511"/>
                    </a:cxn>
                    <a:cxn ang="0">
                      <a:pos x="97" y="509"/>
                    </a:cxn>
                    <a:cxn ang="0">
                      <a:pos x="104" y="404"/>
                    </a:cxn>
                    <a:cxn ang="0">
                      <a:pos x="162" y="395"/>
                    </a:cxn>
                    <a:cxn ang="0">
                      <a:pos x="156" y="269"/>
                    </a:cxn>
                    <a:cxn ang="0">
                      <a:pos x="124" y="262"/>
                    </a:cxn>
                    <a:cxn ang="0">
                      <a:pos x="126" y="227"/>
                    </a:cxn>
                    <a:cxn ang="0">
                      <a:pos x="167" y="228"/>
                    </a:cxn>
                    <a:cxn ang="0">
                      <a:pos x="163" y="190"/>
                    </a:cxn>
                    <a:cxn ang="0">
                      <a:pos x="146" y="145"/>
                    </a:cxn>
                    <a:cxn ang="0">
                      <a:pos x="142" y="86"/>
                    </a:cxn>
                    <a:cxn ang="0">
                      <a:pos x="173" y="0"/>
                    </a:cxn>
                    <a:cxn ang="0">
                      <a:pos x="191" y="37"/>
                    </a:cxn>
                    <a:cxn ang="0">
                      <a:pos x="215" y="79"/>
                    </a:cxn>
                    <a:cxn ang="0">
                      <a:pos x="237" y="106"/>
                    </a:cxn>
                    <a:cxn ang="0">
                      <a:pos x="265" y="163"/>
                    </a:cxn>
                    <a:cxn ang="0">
                      <a:pos x="283" y="200"/>
                    </a:cxn>
                    <a:cxn ang="0">
                      <a:pos x="286" y="242"/>
                    </a:cxn>
                    <a:cxn ang="0">
                      <a:pos x="344" y="258"/>
                    </a:cxn>
                    <a:cxn ang="0">
                      <a:pos x="367" y="316"/>
                    </a:cxn>
                    <a:cxn ang="0">
                      <a:pos x="403" y="385"/>
                    </a:cxn>
                    <a:cxn ang="0">
                      <a:pos x="391" y="418"/>
                    </a:cxn>
                    <a:cxn ang="0">
                      <a:pos x="383" y="506"/>
                    </a:cxn>
                    <a:cxn ang="0">
                      <a:pos x="434" y="513"/>
                    </a:cxn>
                    <a:cxn ang="0">
                      <a:pos x="470" y="544"/>
                    </a:cxn>
                    <a:cxn ang="0">
                      <a:pos x="545" y="620"/>
                    </a:cxn>
                    <a:cxn ang="0">
                      <a:pos x="600" y="616"/>
                    </a:cxn>
                    <a:cxn ang="0">
                      <a:pos x="644" y="659"/>
                    </a:cxn>
                    <a:cxn ang="0">
                      <a:pos x="596" y="699"/>
                    </a:cxn>
                    <a:cxn ang="0">
                      <a:pos x="589" y="762"/>
                    </a:cxn>
                    <a:cxn ang="0">
                      <a:pos x="541" y="809"/>
                    </a:cxn>
                    <a:cxn ang="0">
                      <a:pos x="482" y="826"/>
                    </a:cxn>
                    <a:cxn ang="0">
                      <a:pos x="434" y="826"/>
                    </a:cxn>
                    <a:cxn ang="0">
                      <a:pos x="399" y="872"/>
                    </a:cxn>
                  </a:cxnLst>
                  <a:rect l="0" t="0" r="r" b="b"/>
                  <a:pathLst>
                    <a:path w="644" h="872">
                      <a:moveTo>
                        <a:pt x="399" y="872"/>
                      </a:moveTo>
                      <a:lnTo>
                        <a:pt x="379" y="858"/>
                      </a:lnTo>
                      <a:lnTo>
                        <a:pt x="363" y="841"/>
                      </a:lnTo>
                      <a:lnTo>
                        <a:pt x="301" y="845"/>
                      </a:lnTo>
                      <a:lnTo>
                        <a:pt x="301" y="865"/>
                      </a:lnTo>
                      <a:lnTo>
                        <a:pt x="203" y="872"/>
                      </a:lnTo>
                      <a:lnTo>
                        <a:pt x="197" y="841"/>
                      </a:lnTo>
                      <a:lnTo>
                        <a:pt x="156" y="809"/>
                      </a:lnTo>
                      <a:lnTo>
                        <a:pt x="107" y="798"/>
                      </a:lnTo>
                      <a:lnTo>
                        <a:pt x="111" y="771"/>
                      </a:lnTo>
                      <a:lnTo>
                        <a:pt x="89" y="734"/>
                      </a:lnTo>
                      <a:lnTo>
                        <a:pt x="73" y="723"/>
                      </a:lnTo>
                      <a:lnTo>
                        <a:pt x="52" y="705"/>
                      </a:lnTo>
                      <a:lnTo>
                        <a:pt x="49" y="669"/>
                      </a:lnTo>
                      <a:lnTo>
                        <a:pt x="25" y="664"/>
                      </a:lnTo>
                      <a:lnTo>
                        <a:pt x="0" y="617"/>
                      </a:lnTo>
                      <a:lnTo>
                        <a:pt x="47" y="614"/>
                      </a:lnTo>
                      <a:lnTo>
                        <a:pt x="59" y="511"/>
                      </a:lnTo>
                      <a:lnTo>
                        <a:pt x="97" y="509"/>
                      </a:lnTo>
                      <a:lnTo>
                        <a:pt x="104" y="404"/>
                      </a:lnTo>
                      <a:lnTo>
                        <a:pt x="162" y="395"/>
                      </a:lnTo>
                      <a:lnTo>
                        <a:pt x="156" y="269"/>
                      </a:lnTo>
                      <a:lnTo>
                        <a:pt x="124" y="262"/>
                      </a:lnTo>
                      <a:lnTo>
                        <a:pt x="126" y="227"/>
                      </a:lnTo>
                      <a:lnTo>
                        <a:pt x="167" y="228"/>
                      </a:lnTo>
                      <a:lnTo>
                        <a:pt x="163" y="190"/>
                      </a:lnTo>
                      <a:lnTo>
                        <a:pt x="146" y="145"/>
                      </a:lnTo>
                      <a:lnTo>
                        <a:pt x="142" y="86"/>
                      </a:lnTo>
                      <a:lnTo>
                        <a:pt x="173" y="0"/>
                      </a:lnTo>
                      <a:lnTo>
                        <a:pt x="191" y="37"/>
                      </a:lnTo>
                      <a:lnTo>
                        <a:pt x="215" y="79"/>
                      </a:lnTo>
                      <a:lnTo>
                        <a:pt x="237" y="106"/>
                      </a:lnTo>
                      <a:lnTo>
                        <a:pt x="265" y="163"/>
                      </a:lnTo>
                      <a:lnTo>
                        <a:pt x="283" y="200"/>
                      </a:lnTo>
                      <a:lnTo>
                        <a:pt x="286" y="242"/>
                      </a:lnTo>
                      <a:lnTo>
                        <a:pt x="344" y="258"/>
                      </a:lnTo>
                      <a:lnTo>
                        <a:pt x="367" y="316"/>
                      </a:lnTo>
                      <a:lnTo>
                        <a:pt x="403" y="385"/>
                      </a:lnTo>
                      <a:lnTo>
                        <a:pt x="391" y="418"/>
                      </a:lnTo>
                      <a:lnTo>
                        <a:pt x="383" y="506"/>
                      </a:lnTo>
                      <a:lnTo>
                        <a:pt x="434" y="513"/>
                      </a:lnTo>
                      <a:lnTo>
                        <a:pt x="470" y="544"/>
                      </a:lnTo>
                      <a:lnTo>
                        <a:pt x="545" y="620"/>
                      </a:lnTo>
                      <a:lnTo>
                        <a:pt x="600" y="616"/>
                      </a:lnTo>
                      <a:lnTo>
                        <a:pt x="644" y="659"/>
                      </a:lnTo>
                      <a:lnTo>
                        <a:pt x="596" y="699"/>
                      </a:lnTo>
                      <a:lnTo>
                        <a:pt x="589" y="762"/>
                      </a:lnTo>
                      <a:lnTo>
                        <a:pt x="541" y="809"/>
                      </a:lnTo>
                      <a:lnTo>
                        <a:pt x="482" y="826"/>
                      </a:lnTo>
                      <a:lnTo>
                        <a:pt x="434" y="826"/>
                      </a:lnTo>
                      <a:lnTo>
                        <a:pt x="399" y="872"/>
                      </a:lnTo>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702" name="Freeform 173"/>
                <p:cNvSpPr>
                  <a:spLocks/>
                </p:cNvSpPr>
                <p:nvPr/>
              </p:nvSpPr>
              <p:spPr bwMode="auto">
                <a:xfrm>
                  <a:off x="3223" y="2563"/>
                  <a:ext cx="163" cy="242"/>
                </a:xfrm>
                <a:custGeom>
                  <a:avLst/>
                  <a:gdLst/>
                  <a:ahLst/>
                  <a:cxnLst>
                    <a:cxn ang="0">
                      <a:pos x="72" y="103"/>
                    </a:cxn>
                    <a:cxn ang="0">
                      <a:pos x="108" y="134"/>
                    </a:cxn>
                    <a:cxn ang="0">
                      <a:pos x="183" y="210"/>
                    </a:cxn>
                    <a:cxn ang="0">
                      <a:pos x="238" y="206"/>
                    </a:cxn>
                    <a:cxn ang="0">
                      <a:pos x="282" y="249"/>
                    </a:cxn>
                    <a:cxn ang="0">
                      <a:pos x="234" y="289"/>
                    </a:cxn>
                    <a:cxn ang="0">
                      <a:pos x="227" y="352"/>
                    </a:cxn>
                    <a:cxn ang="0">
                      <a:pos x="179" y="399"/>
                    </a:cxn>
                    <a:cxn ang="0">
                      <a:pos x="120" y="416"/>
                    </a:cxn>
                    <a:cxn ang="0">
                      <a:pos x="72" y="416"/>
                    </a:cxn>
                    <a:cxn ang="0">
                      <a:pos x="37" y="462"/>
                    </a:cxn>
                    <a:cxn ang="0">
                      <a:pos x="13" y="485"/>
                    </a:cxn>
                    <a:cxn ang="0">
                      <a:pos x="0" y="514"/>
                    </a:cxn>
                    <a:cxn ang="0">
                      <a:pos x="10" y="713"/>
                    </a:cxn>
                    <a:cxn ang="0">
                      <a:pos x="27" y="726"/>
                    </a:cxn>
                    <a:cxn ang="0">
                      <a:pos x="60" y="681"/>
                    </a:cxn>
                    <a:cxn ang="0">
                      <a:pos x="89" y="633"/>
                    </a:cxn>
                    <a:cxn ang="0">
                      <a:pos x="140" y="597"/>
                    </a:cxn>
                    <a:cxn ang="0">
                      <a:pos x="227" y="517"/>
                    </a:cxn>
                    <a:cxn ang="0">
                      <a:pos x="310" y="435"/>
                    </a:cxn>
                    <a:cxn ang="0">
                      <a:pos x="361" y="364"/>
                    </a:cxn>
                    <a:cxn ang="0">
                      <a:pos x="380" y="278"/>
                    </a:cxn>
                    <a:cxn ang="0">
                      <a:pos x="408" y="210"/>
                    </a:cxn>
                    <a:cxn ang="0">
                      <a:pos x="448" y="158"/>
                    </a:cxn>
                    <a:cxn ang="0">
                      <a:pos x="464" y="103"/>
                    </a:cxn>
                    <a:cxn ang="0">
                      <a:pos x="487" y="75"/>
                    </a:cxn>
                    <a:cxn ang="0">
                      <a:pos x="459" y="48"/>
                    </a:cxn>
                    <a:cxn ang="0">
                      <a:pos x="424" y="0"/>
                    </a:cxn>
                    <a:cxn ang="0">
                      <a:pos x="376" y="44"/>
                    </a:cxn>
                    <a:cxn ang="0">
                      <a:pos x="325" y="52"/>
                    </a:cxn>
                    <a:cxn ang="0">
                      <a:pos x="296" y="69"/>
                    </a:cxn>
                    <a:cxn ang="0">
                      <a:pos x="265" y="89"/>
                    </a:cxn>
                    <a:cxn ang="0">
                      <a:pos x="172" y="83"/>
                    </a:cxn>
                    <a:cxn ang="0">
                      <a:pos x="118" y="64"/>
                    </a:cxn>
                    <a:cxn ang="0">
                      <a:pos x="72" y="103"/>
                    </a:cxn>
                  </a:cxnLst>
                  <a:rect l="0" t="0" r="r" b="b"/>
                  <a:pathLst>
                    <a:path w="487" h="726">
                      <a:moveTo>
                        <a:pt x="72" y="103"/>
                      </a:moveTo>
                      <a:lnTo>
                        <a:pt x="108" y="134"/>
                      </a:lnTo>
                      <a:lnTo>
                        <a:pt x="183" y="210"/>
                      </a:lnTo>
                      <a:lnTo>
                        <a:pt x="238" y="206"/>
                      </a:lnTo>
                      <a:lnTo>
                        <a:pt x="282" y="249"/>
                      </a:lnTo>
                      <a:lnTo>
                        <a:pt x="234" y="289"/>
                      </a:lnTo>
                      <a:lnTo>
                        <a:pt x="227" y="352"/>
                      </a:lnTo>
                      <a:lnTo>
                        <a:pt x="179" y="399"/>
                      </a:lnTo>
                      <a:lnTo>
                        <a:pt x="120" y="416"/>
                      </a:lnTo>
                      <a:lnTo>
                        <a:pt x="72" y="416"/>
                      </a:lnTo>
                      <a:lnTo>
                        <a:pt x="37" y="462"/>
                      </a:lnTo>
                      <a:lnTo>
                        <a:pt x="13" y="485"/>
                      </a:lnTo>
                      <a:lnTo>
                        <a:pt x="0" y="514"/>
                      </a:lnTo>
                      <a:lnTo>
                        <a:pt x="10" y="713"/>
                      </a:lnTo>
                      <a:lnTo>
                        <a:pt x="27" y="726"/>
                      </a:lnTo>
                      <a:lnTo>
                        <a:pt x="60" y="681"/>
                      </a:lnTo>
                      <a:lnTo>
                        <a:pt x="89" y="633"/>
                      </a:lnTo>
                      <a:lnTo>
                        <a:pt x="140" y="597"/>
                      </a:lnTo>
                      <a:lnTo>
                        <a:pt x="227" y="517"/>
                      </a:lnTo>
                      <a:lnTo>
                        <a:pt x="310" y="435"/>
                      </a:lnTo>
                      <a:lnTo>
                        <a:pt x="361" y="364"/>
                      </a:lnTo>
                      <a:lnTo>
                        <a:pt x="380" y="278"/>
                      </a:lnTo>
                      <a:lnTo>
                        <a:pt x="408" y="210"/>
                      </a:lnTo>
                      <a:lnTo>
                        <a:pt x="448" y="158"/>
                      </a:lnTo>
                      <a:lnTo>
                        <a:pt x="464" y="103"/>
                      </a:lnTo>
                      <a:lnTo>
                        <a:pt x="487" y="75"/>
                      </a:lnTo>
                      <a:lnTo>
                        <a:pt x="459" y="48"/>
                      </a:lnTo>
                      <a:lnTo>
                        <a:pt x="424" y="0"/>
                      </a:lnTo>
                      <a:lnTo>
                        <a:pt x="376" y="44"/>
                      </a:lnTo>
                      <a:lnTo>
                        <a:pt x="325" y="52"/>
                      </a:lnTo>
                      <a:lnTo>
                        <a:pt x="296" y="69"/>
                      </a:lnTo>
                      <a:lnTo>
                        <a:pt x="265" y="89"/>
                      </a:lnTo>
                      <a:lnTo>
                        <a:pt x="172" y="83"/>
                      </a:lnTo>
                      <a:lnTo>
                        <a:pt x="118" y="64"/>
                      </a:lnTo>
                      <a:lnTo>
                        <a:pt x="72" y="103"/>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703" name="Freeform 174"/>
                <p:cNvSpPr>
                  <a:spLocks/>
                </p:cNvSpPr>
                <p:nvPr/>
              </p:nvSpPr>
              <p:spPr bwMode="auto">
                <a:xfrm>
                  <a:off x="2745" y="2183"/>
                  <a:ext cx="232" cy="277"/>
                </a:xfrm>
                <a:custGeom>
                  <a:avLst/>
                  <a:gdLst/>
                  <a:ahLst/>
                  <a:cxnLst>
                    <a:cxn ang="0">
                      <a:pos x="86" y="4"/>
                    </a:cxn>
                    <a:cxn ang="0">
                      <a:pos x="124" y="28"/>
                    </a:cxn>
                    <a:cxn ang="0">
                      <a:pos x="152" y="31"/>
                    </a:cxn>
                    <a:cxn ang="0">
                      <a:pos x="254" y="48"/>
                    </a:cxn>
                    <a:cxn ang="0">
                      <a:pos x="268" y="87"/>
                    </a:cxn>
                    <a:cxn ang="0">
                      <a:pos x="341" y="97"/>
                    </a:cxn>
                    <a:cxn ang="0">
                      <a:pos x="344" y="121"/>
                    </a:cxn>
                    <a:cxn ang="0">
                      <a:pos x="408" y="136"/>
                    </a:cxn>
                    <a:cxn ang="0">
                      <a:pos x="448" y="151"/>
                    </a:cxn>
                    <a:cxn ang="0">
                      <a:pos x="460" y="128"/>
                    </a:cxn>
                    <a:cxn ang="0">
                      <a:pos x="460" y="63"/>
                    </a:cxn>
                    <a:cxn ang="0">
                      <a:pos x="480" y="44"/>
                    </a:cxn>
                    <a:cxn ang="0">
                      <a:pos x="499" y="16"/>
                    </a:cxn>
                    <a:cxn ang="0">
                      <a:pos x="517" y="0"/>
                    </a:cxn>
                    <a:cxn ang="0">
                      <a:pos x="563" y="2"/>
                    </a:cxn>
                    <a:cxn ang="0">
                      <a:pos x="591" y="30"/>
                    </a:cxn>
                    <a:cxn ang="0">
                      <a:pos x="615" y="51"/>
                    </a:cxn>
                    <a:cxn ang="0">
                      <a:pos x="656" y="49"/>
                    </a:cxn>
                    <a:cxn ang="0">
                      <a:pos x="695" y="63"/>
                    </a:cxn>
                    <a:cxn ang="0">
                      <a:pos x="691" y="109"/>
                    </a:cxn>
                    <a:cxn ang="0">
                      <a:pos x="694" y="662"/>
                    </a:cxn>
                    <a:cxn ang="0">
                      <a:pos x="689" y="741"/>
                    </a:cxn>
                    <a:cxn ang="0">
                      <a:pos x="658" y="750"/>
                    </a:cxn>
                    <a:cxn ang="0">
                      <a:pos x="666" y="832"/>
                    </a:cxn>
                    <a:cxn ang="0">
                      <a:pos x="634" y="829"/>
                    </a:cxn>
                    <a:cxn ang="0">
                      <a:pos x="560" y="768"/>
                    </a:cxn>
                    <a:cxn ang="0">
                      <a:pos x="527" y="751"/>
                    </a:cxn>
                    <a:cxn ang="0">
                      <a:pos x="458" y="717"/>
                    </a:cxn>
                    <a:cxn ang="0">
                      <a:pos x="434" y="676"/>
                    </a:cxn>
                    <a:cxn ang="0">
                      <a:pos x="355" y="664"/>
                    </a:cxn>
                    <a:cxn ang="0">
                      <a:pos x="340" y="624"/>
                    </a:cxn>
                    <a:cxn ang="0">
                      <a:pos x="300" y="610"/>
                    </a:cxn>
                    <a:cxn ang="0">
                      <a:pos x="296" y="593"/>
                    </a:cxn>
                    <a:cxn ang="0">
                      <a:pos x="253" y="588"/>
                    </a:cxn>
                    <a:cxn ang="0">
                      <a:pos x="224" y="578"/>
                    </a:cxn>
                    <a:cxn ang="0">
                      <a:pos x="170" y="573"/>
                    </a:cxn>
                    <a:cxn ang="0">
                      <a:pos x="165" y="550"/>
                    </a:cxn>
                    <a:cxn ang="0">
                      <a:pos x="106" y="550"/>
                    </a:cxn>
                    <a:cxn ang="0">
                      <a:pos x="98" y="502"/>
                    </a:cxn>
                    <a:cxn ang="0">
                      <a:pos x="27" y="491"/>
                    </a:cxn>
                    <a:cxn ang="0">
                      <a:pos x="3" y="467"/>
                    </a:cxn>
                    <a:cxn ang="0">
                      <a:pos x="0" y="412"/>
                    </a:cxn>
                    <a:cxn ang="0">
                      <a:pos x="11" y="104"/>
                    </a:cxn>
                    <a:cxn ang="0">
                      <a:pos x="55" y="83"/>
                    </a:cxn>
                    <a:cxn ang="0">
                      <a:pos x="79" y="77"/>
                    </a:cxn>
                    <a:cxn ang="0">
                      <a:pos x="86" y="4"/>
                    </a:cxn>
                  </a:cxnLst>
                  <a:rect l="0" t="0" r="r" b="b"/>
                  <a:pathLst>
                    <a:path w="695" h="832">
                      <a:moveTo>
                        <a:pt x="86" y="4"/>
                      </a:moveTo>
                      <a:lnTo>
                        <a:pt x="124" y="28"/>
                      </a:lnTo>
                      <a:lnTo>
                        <a:pt x="152" y="31"/>
                      </a:lnTo>
                      <a:lnTo>
                        <a:pt x="254" y="48"/>
                      </a:lnTo>
                      <a:lnTo>
                        <a:pt x="268" y="87"/>
                      </a:lnTo>
                      <a:lnTo>
                        <a:pt x="341" y="97"/>
                      </a:lnTo>
                      <a:lnTo>
                        <a:pt x="344" y="121"/>
                      </a:lnTo>
                      <a:lnTo>
                        <a:pt x="408" y="136"/>
                      </a:lnTo>
                      <a:lnTo>
                        <a:pt x="448" y="151"/>
                      </a:lnTo>
                      <a:lnTo>
                        <a:pt x="460" y="128"/>
                      </a:lnTo>
                      <a:lnTo>
                        <a:pt x="460" y="63"/>
                      </a:lnTo>
                      <a:lnTo>
                        <a:pt x="480" y="44"/>
                      </a:lnTo>
                      <a:lnTo>
                        <a:pt x="499" y="16"/>
                      </a:lnTo>
                      <a:lnTo>
                        <a:pt x="517" y="0"/>
                      </a:lnTo>
                      <a:lnTo>
                        <a:pt x="563" y="2"/>
                      </a:lnTo>
                      <a:lnTo>
                        <a:pt x="591" y="30"/>
                      </a:lnTo>
                      <a:lnTo>
                        <a:pt x="615" y="51"/>
                      </a:lnTo>
                      <a:lnTo>
                        <a:pt x="656" y="49"/>
                      </a:lnTo>
                      <a:lnTo>
                        <a:pt x="695" y="63"/>
                      </a:lnTo>
                      <a:lnTo>
                        <a:pt x="691" y="109"/>
                      </a:lnTo>
                      <a:lnTo>
                        <a:pt x="694" y="662"/>
                      </a:lnTo>
                      <a:lnTo>
                        <a:pt x="689" y="741"/>
                      </a:lnTo>
                      <a:lnTo>
                        <a:pt x="658" y="750"/>
                      </a:lnTo>
                      <a:lnTo>
                        <a:pt x="666" y="832"/>
                      </a:lnTo>
                      <a:lnTo>
                        <a:pt x="634" y="829"/>
                      </a:lnTo>
                      <a:lnTo>
                        <a:pt x="560" y="768"/>
                      </a:lnTo>
                      <a:lnTo>
                        <a:pt x="527" y="751"/>
                      </a:lnTo>
                      <a:lnTo>
                        <a:pt x="458" y="717"/>
                      </a:lnTo>
                      <a:lnTo>
                        <a:pt x="434" y="676"/>
                      </a:lnTo>
                      <a:lnTo>
                        <a:pt x="355" y="664"/>
                      </a:lnTo>
                      <a:lnTo>
                        <a:pt x="340" y="624"/>
                      </a:lnTo>
                      <a:lnTo>
                        <a:pt x="300" y="610"/>
                      </a:lnTo>
                      <a:lnTo>
                        <a:pt x="296" y="593"/>
                      </a:lnTo>
                      <a:lnTo>
                        <a:pt x="253" y="588"/>
                      </a:lnTo>
                      <a:lnTo>
                        <a:pt x="224" y="578"/>
                      </a:lnTo>
                      <a:lnTo>
                        <a:pt x="170" y="573"/>
                      </a:lnTo>
                      <a:lnTo>
                        <a:pt x="165" y="550"/>
                      </a:lnTo>
                      <a:lnTo>
                        <a:pt x="106" y="550"/>
                      </a:lnTo>
                      <a:lnTo>
                        <a:pt x="98" y="502"/>
                      </a:lnTo>
                      <a:lnTo>
                        <a:pt x="27" y="491"/>
                      </a:lnTo>
                      <a:lnTo>
                        <a:pt x="3" y="467"/>
                      </a:lnTo>
                      <a:lnTo>
                        <a:pt x="0" y="412"/>
                      </a:lnTo>
                      <a:lnTo>
                        <a:pt x="11" y="104"/>
                      </a:lnTo>
                      <a:lnTo>
                        <a:pt x="55" y="83"/>
                      </a:lnTo>
                      <a:lnTo>
                        <a:pt x="79" y="77"/>
                      </a:lnTo>
                      <a:lnTo>
                        <a:pt x="86" y="4"/>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704" name="Freeform 175"/>
                <p:cNvSpPr>
                  <a:spLocks/>
                </p:cNvSpPr>
                <p:nvPr/>
              </p:nvSpPr>
              <p:spPr bwMode="auto">
                <a:xfrm>
                  <a:off x="2745" y="2183"/>
                  <a:ext cx="232" cy="277"/>
                </a:xfrm>
                <a:custGeom>
                  <a:avLst/>
                  <a:gdLst/>
                  <a:ahLst/>
                  <a:cxnLst>
                    <a:cxn ang="0">
                      <a:pos x="86" y="4"/>
                    </a:cxn>
                    <a:cxn ang="0">
                      <a:pos x="124" y="28"/>
                    </a:cxn>
                    <a:cxn ang="0">
                      <a:pos x="152" y="31"/>
                    </a:cxn>
                    <a:cxn ang="0">
                      <a:pos x="254" y="48"/>
                    </a:cxn>
                    <a:cxn ang="0">
                      <a:pos x="268" y="87"/>
                    </a:cxn>
                    <a:cxn ang="0">
                      <a:pos x="341" y="97"/>
                    </a:cxn>
                    <a:cxn ang="0">
                      <a:pos x="344" y="121"/>
                    </a:cxn>
                    <a:cxn ang="0">
                      <a:pos x="408" y="136"/>
                    </a:cxn>
                    <a:cxn ang="0">
                      <a:pos x="448" y="151"/>
                    </a:cxn>
                    <a:cxn ang="0">
                      <a:pos x="460" y="128"/>
                    </a:cxn>
                    <a:cxn ang="0">
                      <a:pos x="460" y="63"/>
                    </a:cxn>
                    <a:cxn ang="0">
                      <a:pos x="480" y="44"/>
                    </a:cxn>
                    <a:cxn ang="0">
                      <a:pos x="499" y="16"/>
                    </a:cxn>
                    <a:cxn ang="0">
                      <a:pos x="517" y="0"/>
                    </a:cxn>
                    <a:cxn ang="0">
                      <a:pos x="563" y="2"/>
                    </a:cxn>
                    <a:cxn ang="0">
                      <a:pos x="591" y="30"/>
                    </a:cxn>
                    <a:cxn ang="0">
                      <a:pos x="615" y="51"/>
                    </a:cxn>
                    <a:cxn ang="0">
                      <a:pos x="656" y="49"/>
                    </a:cxn>
                    <a:cxn ang="0">
                      <a:pos x="695" y="63"/>
                    </a:cxn>
                    <a:cxn ang="0">
                      <a:pos x="691" y="109"/>
                    </a:cxn>
                    <a:cxn ang="0">
                      <a:pos x="694" y="662"/>
                    </a:cxn>
                    <a:cxn ang="0">
                      <a:pos x="689" y="741"/>
                    </a:cxn>
                    <a:cxn ang="0">
                      <a:pos x="658" y="750"/>
                    </a:cxn>
                    <a:cxn ang="0">
                      <a:pos x="666" y="832"/>
                    </a:cxn>
                    <a:cxn ang="0">
                      <a:pos x="634" y="829"/>
                    </a:cxn>
                    <a:cxn ang="0">
                      <a:pos x="560" y="768"/>
                    </a:cxn>
                    <a:cxn ang="0">
                      <a:pos x="527" y="751"/>
                    </a:cxn>
                    <a:cxn ang="0">
                      <a:pos x="458" y="717"/>
                    </a:cxn>
                    <a:cxn ang="0">
                      <a:pos x="434" y="676"/>
                    </a:cxn>
                    <a:cxn ang="0">
                      <a:pos x="355" y="664"/>
                    </a:cxn>
                    <a:cxn ang="0">
                      <a:pos x="340" y="624"/>
                    </a:cxn>
                    <a:cxn ang="0">
                      <a:pos x="300" y="610"/>
                    </a:cxn>
                    <a:cxn ang="0">
                      <a:pos x="296" y="593"/>
                    </a:cxn>
                    <a:cxn ang="0">
                      <a:pos x="253" y="588"/>
                    </a:cxn>
                    <a:cxn ang="0">
                      <a:pos x="224" y="578"/>
                    </a:cxn>
                    <a:cxn ang="0">
                      <a:pos x="170" y="573"/>
                    </a:cxn>
                    <a:cxn ang="0">
                      <a:pos x="165" y="550"/>
                    </a:cxn>
                    <a:cxn ang="0">
                      <a:pos x="106" y="550"/>
                    </a:cxn>
                    <a:cxn ang="0">
                      <a:pos x="98" y="502"/>
                    </a:cxn>
                    <a:cxn ang="0">
                      <a:pos x="27" y="491"/>
                    </a:cxn>
                    <a:cxn ang="0">
                      <a:pos x="3" y="467"/>
                    </a:cxn>
                    <a:cxn ang="0">
                      <a:pos x="0" y="412"/>
                    </a:cxn>
                    <a:cxn ang="0">
                      <a:pos x="11" y="104"/>
                    </a:cxn>
                    <a:cxn ang="0">
                      <a:pos x="55" y="83"/>
                    </a:cxn>
                    <a:cxn ang="0">
                      <a:pos x="79" y="77"/>
                    </a:cxn>
                    <a:cxn ang="0">
                      <a:pos x="86" y="4"/>
                    </a:cxn>
                  </a:cxnLst>
                  <a:rect l="0" t="0" r="r" b="b"/>
                  <a:pathLst>
                    <a:path w="695" h="832">
                      <a:moveTo>
                        <a:pt x="86" y="4"/>
                      </a:moveTo>
                      <a:lnTo>
                        <a:pt x="124" y="28"/>
                      </a:lnTo>
                      <a:lnTo>
                        <a:pt x="152" y="31"/>
                      </a:lnTo>
                      <a:lnTo>
                        <a:pt x="254" y="48"/>
                      </a:lnTo>
                      <a:lnTo>
                        <a:pt x="268" y="87"/>
                      </a:lnTo>
                      <a:lnTo>
                        <a:pt x="341" y="97"/>
                      </a:lnTo>
                      <a:lnTo>
                        <a:pt x="344" y="121"/>
                      </a:lnTo>
                      <a:lnTo>
                        <a:pt x="408" y="136"/>
                      </a:lnTo>
                      <a:lnTo>
                        <a:pt x="448" y="151"/>
                      </a:lnTo>
                      <a:lnTo>
                        <a:pt x="460" y="128"/>
                      </a:lnTo>
                      <a:lnTo>
                        <a:pt x="460" y="63"/>
                      </a:lnTo>
                      <a:lnTo>
                        <a:pt x="480" y="44"/>
                      </a:lnTo>
                      <a:lnTo>
                        <a:pt x="499" y="16"/>
                      </a:lnTo>
                      <a:lnTo>
                        <a:pt x="517" y="0"/>
                      </a:lnTo>
                      <a:lnTo>
                        <a:pt x="563" y="2"/>
                      </a:lnTo>
                      <a:lnTo>
                        <a:pt x="591" y="30"/>
                      </a:lnTo>
                      <a:lnTo>
                        <a:pt x="615" y="51"/>
                      </a:lnTo>
                      <a:lnTo>
                        <a:pt x="656" y="49"/>
                      </a:lnTo>
                      <a:lnTo>
                        <a:pt x="695" y="63"/>
                      </a:lnTo>
                      <a:lnTo>
                        <a:pt x="691" y="109"/>
                      </a:lnTo>
                      <a:lnTo>
                        <a:pt x="694" y="662"/>
                      </a:lnTo>
                      <a:lnTo>
                        <a:pt x="689" y="741"/>
                      </a:lnTo>
                      <a:lnTo>
                        <a:pt x="658" y="750"/>
                      </a:lnTo>
                      <a:lnTo>
                        <a:pt x="666" y="832"/>
                      </a:lnTo>
                      <a:lnTo>
                        <a:pt x="634" y="829"/>
                      </a:lnTo>
                      <a:lnTo>
                        <a:pt x="560" y="768"/>
                      </a:lnTo>
                      <a:lnTo>
                        <a:pt x="527" y="751"/>
                      </a:lnTo>
                      <a:lnTo>
                        <a:pt x="458" y="717"/>
                      </a:lnTo>
                      <a:lnTo>
                        <a:pt x="434" y="676"/>
                      </a:lnTo>
                      <a:lnTo>
                        <a:pt x="355" y="664"/>
                      </a:lnTo>
                      <a:lnTo>
                        <a:pt x="340" y="624"/>
                      </a:lnTo>
                      <a:lnTo>
                        <a:pt x="300" y="610"/>
                      </a:lnTo>
                      <a:lnTo>
                        <a:pt x="296" y="593"/>
                      </a:lnTo>
                      <a:lnTo>
                        <a:pt x="253" y="588"/>
                      </a:lnTo>
                      <a:lnTo>
                        <a:pt x="224" y="578"/>
                      </a:lnTo>
                      <a:lnTo>
                        <a:pt x="170" y="573"/>
                      </a:lnTo>
                      <a:lnTo>
                        <a:pt x="165" y="550"/>
                      </a:lnTo>
                      <a:lnTo>
                        <a:pt x="106" y="550"/>
                      </a:lnTo>
                      <a:lnTo>
                        <a:pt x="98" y="502"/>
                      </a:lnTo>
                      <a:lnTo>
                        <a:pt x="27" y="491"/>
                      </a:lnTo>
                      <a:lnTo>
                        <a:pt x="3" y="467"/>
                      </a:lnTo>
                      <a:lnTo>
                        <a:pt x="0" y="412"/>
                      </a:lnTo>
                      <a:lnTo>
                        <a:pt x="11" y="104"/>
                      </a:lnTo>
                      <a:lnTo>
                        <a:pt x="55" y="83"/>
                      </a:lnTo>
                      <a:lnTo>
                        <a:pt x="79" y="77"/>
                      </a:lnTo>
                      <a:lnTo>
                        <a:pt x="86" y="4"/>
                      </a:lnTo>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705" name="Freeform 176"/>
                <p:cNvSpPr>
                  <a:spLocks/>
                </p:cNvSpPr>
                <p:nvPr/>
              </p:nvSpPr>
              <p:spPr bwMode="auto">
                <a:xfrm>
                  <a:off x="2930" y="2377"/>
                  <a:ext cx="230" cy="337"/>
                </a:xfrm>
                <a:custGeom>
                  <a:avLst/>
                  <a:gdLst/>
                  <a:ahLst/>
                  <a:cxnLst>
                    <a:cxn ang="0">
                      <a:pos x="106" y="384"/>
                    </a:cxn>
                    <a:cxn ang="0">
                      <a:pos x="50" y="444"/>
                    </a:cxn>
                    <a:cxn ang="0">
                      <a:pos x="5" y="494"/>
                    </a:cxn>
                    <a:cxn ang="0">
                      <a:pos x="33" y="537"/>
                    </a:cxn>
                    <a:cxn ang="0">
                      <a:pos x="61" y="583"/>
                    </a:cxn>
                    <a:cxn ang="0">
                      <a:pos x="54" y="621"/>
                    </a:cxn>
                    <a:cxn ang="0">
                      <a:pos x="97" y="699"/>
                    </a:cxn>
                    <a:cxn ang="0">
                      <a:pos x="113" y="749"/>
                    </a:cxn>
                    <a:cxn ang="0">
                      <a:pos x="148" y="769"/>
                    </a:cxn>
                    <a:cxn ang="0">
                      <a:pos x="202" y="820"/>
                    </a:cxn>
                    <a:cxn ang="0">
                      <a:pos x="236" y="881"/>
                    </a:cxn>
                    <a:cxn ang="0">
                      <a:pos x="254" y="912"/>
                    </a:cxn>
                    <a:cxn ang="0">
                      <a:pos x="267" y="960"/>
                    </a:cxn>
                    <a:cxn ang="0">
                      <a:pos x="388" y="992"/>
                    </a:cxn>
                    <a:cxn ang="0">
                      <a:pos x="419" y="1008"/>
                    </a:cxn>
                    <a:cxn ang="0">
                      <a:pos x="512" y="1010"/>
                    </a:cxn>
                    <a:cxn ang="0">
                      <a:pos x="625" y="945"/>
                    </a:cxn>
                    <a:cxn ang="0">
                      <a:pos x="607" y="881"/>
                    </a:cxn>
                    <a:cxn ang="0">
                      <a:pos x="570" y="852"/>
                    </a:cxn>
                    <a:cxn ang="0">
                      <a:pos x="543" y="811"/>
                    </a:cxn>
                    <a:cxn ang="0">
                      <a:pos x="565" y="761"/>
                    </a:cxn>
                    <a:cxn ang="0">
                      <a:pos x="615" y="656"/>
                    </a:cxn>
                    <a:cxn ang="0">
                      <a:pos x="680" y="542"/>
                    </a:cxn>
                    <a:cxn ang="0">
                      <a:pos x="642" y="409"/>
                    </a:cxn>
                    <a:cxn ang="0">
                      <a:pos x="685" y="375"/>
                    </a:cxn>
                    <a:cxn ang="0">
                      <a:pos x="664" y="292"/>
                    </a:cxn>
                    <a:cxn ang="0">
                      <a:pos x="691" y="147"/>
                    </a:cxn>
                    <a:cxn ang="0">
                      <a:pos x="664" y="47"/>
                    </a:cxn>
                    <a:cxn ang="0">
                      <a:pos x="526" y="64"/>
                    </a:cxn>
                    <a:cxn ang="0">
                      <a:pos x="202" y="40"/>
                    </a:cxn>
                    <a:cxn ang="0">
                      <a:pos x="139" y="79"/>
                    </a:cxn>
                    <a:cxn ang="0">
                      <a:pos x="103" y="167"/>
                    </a:cxn>
                  </a:cxnLst>
                  <a:rect l="0" t="0" r="r" b="b"/>
                  <a:pathLst>
                    <a:path w="691" h="1010">
                      <a:moveTo>
                        <a:pt x="111" y="249"/>
                      </a:moveTo>
                      <a:lnTo>
                        <a:pt x="106" y="384"/>
                      </a:lnTo>
                      <a:lnTo>
                        <a:pt x="77" y="394"/>
                      </a:lnTo>
                      <a:lnTo>
                        <a:pt x="50" y="444"/>
                      </a:lnTo>
                      <a:lnTo>
                        <a:pt x="37" y="492"/>
                      </a:lnTo>
                      <a:lnTo>
                        <a:pt x="5" y="494"/>
                      </a:lnTo>
                      <a:lnTo>
                        <a:pt x="0" y="523"/>
                      </a:lnTo>
                      <a:lnTo>
                        <a:pt x="33" y="537"/>
                      </a:lnTo>
                      <a:lnTo>
                        <a:pt x="41" y="573"/>
                      </a:lnTo>
                      <a:lnTo>
                        <a:pt x="61" y="583"/>
                      </a:lnTo>
                      <a:lnTo>
                        <a:pt x="64" y="605"/>
                      </a:lnTo>
                      <a:lnTo>
                        <a:pt x="54" y="621"/>
                      </a:lnTo>
                      <a:lnTo>
                        <a:pt x="75" y="654"/>
                      </a:lnTo>
                      <a:lnTo>
                        <a:pt x="97" y="699"/>
                      </a:lnTo>
                      <a:lnTo>
                        <a:pt x="92" y="739"/>
                      </a:lnTo>
                      <a:lnTo>
                        <a:pt x="113" y="749"/>
                      </a:lnTo>
                      <a:lnTo>
                        <a:pt x="116" y="774"/>
                      </a:lnTo>
                      <a:lnTo>
                        <a:pt x="148" y="769"/>
                      </a:lnTo>
                      <a:lnTo>
                        <a:pt x="160" y="812"/>
                      </a:lnTo>
                      <a:lnTo>
                        <a:pt x="202" y="820"/>
                      </a:lnTo>
                      <a:lnTo>
                        <a:pt x="209" y="871"/>
                      </a:lnTo>
                      <a:lnTo>
                        <a:pt x="236" y="881"/>
                      </a:lnTo>
                      <a:lnTo>
                        <a:pt x="247" y="899"/>
                      </a:lnTo>
                      <a:lnTo>
                        <a:pt x="254" y="912"/>
                      </a:lnTo>
                      <a:lnTo>
                        <a:pt x="249" y="935"/>
                      </a:lnTo>
                      <a:lnTo>
                        <a:pt x="267" y="960"/>
                      </a:lnTo>
                      <a:lnTo>
                        <a:pt x="371" y="969"/>
                      </a:lnTo>
                      <a:lnTo>
                        <a:pt x="388" y="992"/>
                      </a:lnTo>
                      <a:lnTo>
                        <a:pt x="416" y="1000"/>
                      </a:lnTo>
                      <a:lnTo>
                        <a:pt x="419" y="1008"/>
                      </a:lnTo>
                      <a:lnTo>
                        <a:pt x="467" y="1008"/>
                      </a:lnTo>
                      <a:lnTo>
                        <a:pt x="512" y="1010"/>
                      </a:lnTo>
                      <a:lnTo>
                        <a:pt x="565" y="993"/>
                      </a:lnTo>
                      <a:lnTo>
                        <a:pt x="625" y="945"/>
                      </a:lnTo>
                      <a:lnTo>
                        <a:pt x="629" y="918"/>
                      </a:lnTo>
                      <a:lnTo>
                        <a:pt x="607" y="881"/>
                      </a:lnTo>
                      <a:lnTo>
                        <a:pt x="591" y="870"/>
                      </a:lnTo>
                      <a:lnTo>
                        <a:pt x="570" y="852"/>
                      </a:lnTo>
                      <a:lnTo>
                        <a:pt x="567" y="816"/>
                      </a:lnTo>
                      <a:lnTo>
                        <a:pt x="543" y="811"/>
                      </a:lnTo>
                      <a:lnTo>
                        <a:pt x="518" y="764"/>
                      </a:lnTo>
                      <a:lnTo>
                        <a:pt x="565" y="761"/>
                      </a:lnTo>
                      <a:lnTo>
                        <a:pt x="577" y="658"/>
                      </a:lnTo>
                      <a:lnTo>
                        <a:pt x="615" y="656"/>
                      </a:lnTo>
                      <a:lnTo>
                        <a:pt x="622" y="551"/>
                      </a:lnTo>
                      <a:lnTo>
                        <a:pt x="680" y="542"/>
                      </a:lnTo>
                      <a:lnTo>
                        <a:pt x="674" y="416"/>
                      </a:lnTo>
                      <a:lnTo>
                        <a:pt x="642" y="409"/>
                      </a:lnTo>
                      <a:lnTo>
                        <a:pt x="644" y="374"/>
                      </a:lnTo>
                      <a:lnTo>
                        <a:pt x="685" y="375"/>
                      </a:lnTo>
                      <a:lnTo>
                        <a:pt x="681" y="337"/>
                      </a:lnTo>
                      <a:lnTo>
                        <a:pt x="664" y="292"/>
                      </a:lnTo>
                      <a:lnTo>
                        <a:pt x="660" y="233"/>
                      </a:lnTo>
                      <a:lnTo>
                        <a:pt x="691" y="147"/>
                      </a:lnTo>
                      <a:lnTo>
                        <a:pt x="688" y="103"/>
                      </a:lnTo>
                      <a:lnTo>
                        <a:pt x="664" y="47"/>
                      </a:lnTo>
                      <a:lnTo>
                        <a:pt x="605" y="0"/>
                      </a:lnTo>
                      <a:lnTo>
                        <a:pt x="526" y="64"/>
                      </a:lnTo>
                      <a:lnTo>
                        <a:pt x="498" y="40"/>
                      </a:lnTo>
                      <a:lnTo>
                        <a:pt x="202" y="40"/>
                      </a:lnTo>
                      <a:lnTo>
                        <a:pt x="167" y="64"/>
                      </a:lnTo>
                      <a:lnTo>
                        <a:pt x="139" y="79"/>
                      </a:lnTo>
                      <a:lnTo>
                        <a:pt x="134" y="158"/>
                      </a:lnTo>
                      <a:lnTo>
                        <a:pt x="103" y="167"/>
                      </a:lnTo>
                      <a:lnTo>
                        <a:pt x="111" y="249"/>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706" name="Freeform 177"/>
                <p:cNvSpPr>
                  <a:spLocks/>
                </p:cNvSpPr>
                <p:nvPr/>
              </p:nvSpPr>
              <p:spPr bwMode="auto">
                <a:xfrm>
                  <a:off x="3934" y="2277"/>
                  <a:ext cx="42" cy="24"/>
                </a:xfrm>
                <a:custGeom>
                  <a:avLst/>
                  <a:gdLst/>
                  <a:ahLst/>
                  <a:cxnLst>
                    <a:cxn ang="0">
                      <a:pos x="111" y="71"/>
                    </a:cxn>
                    <a:cxn ang="0">
                      <a:pos x="58" y="67"/>
                    </a:cxn>
                    <a:cxn ang="0">
                      <a:pos x="17" y="52"/>
                    </a:cxn>
                    <a:cxn ang="0">
                      <a:pos x="0" y="0"/>
                    </a:cxn>
                    <a:cxn ang="0">
                      <a:pos x="51" y="24"/>
                    </a:cxn>
                    <a:cxn ang="0">
                      <a:pos x="126" y="23"/>
                    </a:cxn>
                    <a:cxn ang="0">
                      <a:pos x="111" y="71"/>
                    </a:cxn>
                  </a:cxnLst>
                  <a:rect l="0" t="0" r="r" b="b"/>
                  <a:pathLst>
                    <a:path w="126" h="71">
                      <a:moveTo>
                        <a:pt x="111" y="71"/>
                      </a:moveTo>
                      <a:lnTo>
                        <a:pt x="58" y="67"/>
                      </a:lnTo>
                      <a:lnTo>
                        <a:pt x="17" y="52"/>
                      </a:lnTo>
                      <a:lnTo>
                        <a:pt x="0" y="0"/>
                      </a:lnTo>
                      <a:lnTo>
                        <a:pt x="51" y="24"/>
                      </a:lnTo>
                      <a:lnTo>
                        <a:pt x="126" y="23"/>
                      </a:lnTo>
                      <a:lnTo>
                        <a:pt x="111" y="71"/>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707" name="Freeform 178"/>
                <p:cNvSpPr>
                  <a:spLocks/>
                </p:cNvSpPr>
                <p:nvPr/>
              </p:nvSpPr>
              <p:spPr bwMode="auto">
                <a:xfrm>
                  <a:off x="2733" y="2737"/>
                  <a:ext cx="97" cy="114"/>
                </a:xfrm>
                <a:custGeom>
                  <a:avLst/>
                  <a:gdLst/>
                  <a:ahLst/>
                  <a:cxnLst>
                    <a:cxn ang="0">
                      <a:pos x="215" y="0"/>
                    </a:cxn>
                    <a:cxn ang="0">
                      <a:pos x="142" y="6"/>
                    </a:cxn>
                    <a:cxn ang="0">
                      <a:pos x="117" y="28"/>
                    </a:cxn>
                    <a:cxn ang="0">
                      <a:pos x="117" y="52"/>
                    </a:cxn>
                    <a:cxn ang="0">
                      <a:pos x="105" y="85"/>
                    </a:cxn>
                    <a:cxn ang="0">
                      <a:pos x="57" y="88"/>
                    </a:cxn>
                    <a:cxn ang="0">
                      <a:pos x="46" y="75"/>
                    </a:cxn>
                    <a:cxn ang="0">
                      <a:pos x="46" y="136"/>
                    </a:cxn>
                    <a:cxn ang="0">
                      <a:pos x="8" y="152"/>
                    </a:cxn>
                    <a:cxn ang="0">
                      <a:pos x="0" y="166"/>
                    </a:cxn>
                    <a:cxn ang="0">
                      <a:pos x="22" y="176"/>
                    </a:cxn>
                    <a:cxn ang="0">
                      <a:pos x="21" y="219"/>
                    </a:cxn>
                    <a:cxn ang="0">
                      <a:pos x="77" y="273"/>
                    </a:cxn>
                    <a:cxn ang="0">
                      <a:pos x="121" y="324"/>
                    </a:cxn>
                    <a:cxn ang="0">
                      <a:pos x="139" y="343"/>
                    </a:cxn>
                    <a:cxn ang="0">
                      <a:pos x="155" y="321"/>
                    </a:cxn>
                    <a:cxn ang="0">
                      <a:pos x="170" y="283"/>
                    </a:cxn>
                    <a:cxn ang="0">
                      <a:pos x="149" y="267"/>
                    </a:cxn>
                    <a:cxn ang="0">
                      <a:pos x="145" y="242"/>
                    </a:cxn>
                    <a:cxn ang="0">
                      <a:pos x="176" y="228"/>
                    </a:cxn>
                    <a:cxn ang="0">
                      <a:pos x="200" y="221"/>
                    </a:cxn>
                    <a:cxn ang="0">
                      <a:pos x="224" y="253"/>
                    </a:cxn>
                    <a:cxn ang="0">
                      <a:pos x="262" y="238"/>
                    </a:cxn>
                    <a:cxn ang="0">
                      <a:pos x="290" y="194"/>
                    </a:cxn>
                    <a:cxn ang="0">
                      <a:pos x="283" y="150"/>
                    </a:cxn>
                    <a:cxn ang="0">
                      <a:pos x="259" y="129"/>
                    </a:cxn>
                    <a:cxn ang="0">
                      <a:pos x="245" y="97"/>
                    </a:cxn>
                    <a:cxn ang="0">
                      <a:pos x="257" y="73"/>
                    </a:cxn>
                    <a:cxn ang="0">
                      <a:pos x="248" y="43"/>
                    </a:cxn>
                    <a:cxn ang="0">
                      <a:pos x="215" y="42"/>
                    </a:cxn>
                    <a:cxn ang="0">
                      <a:pos x="215" y="0"/>
                    </a:cxn>
                  </a:cxnLst>
                  <a:rect l="0" t="0" r="r" b="b"/>
                  <a:pathLst>
                    <a:path w="290" h="343">
                      <a:moveTo>
                        <a:pt x="215" y="0"/>
                      </a:moveTo>
                      <a:lnTo>
                        <a:pt x="142" y="6"/>
                      </a:lnTo>
                      <a:lnTo>
                        <a:pt x="117" y="28"/>
                      </a:lnTo>
                      <a:lnTo>
                        <a:pt x="117" y="52"/>
                      </a:lnTo>
                      <a:lnTo>
                        <a:pt x="105" y="85"/>
                      </a:lnTo>
                      <a:lnTo>
                        <a:pt x="57" y="88"/>
                      </a:lnTo>
                      <a:lnTo>
                        <a:pt x="46" y="75"/>
                      </a:lnTo>
                      <a:lnTo>
                        <a:pt x="46" y="136"/>
                      </a:lnTo>
                      <a:lnTo>
                        <a:pt x="8" y="152"/>
                      </a:lnTo>
                      <a:lnTo>
                        <a:pt x="0" y="166"/>
                      </a:lnTo>
                      <a:lnTo>
                        <a:pt x="22" y="176"/>
                      </a:lnTo>
                      <a:lnTo>
                        <a:pt x="21" y="219"/>
                      </a:lnTo>
                      <a:lnTo>
                        <a:pt x="77" y="273"/>
                      </a:lnTo>
                      <a:lnTo>
                        <a:pt x="121" y="324"/>
                      </a:lnTo>
                      <a:lnTo>
                        <a:pt x="139" y="343"/>
                      </a:lnTo>
                      <a:lnTo>
                        <a:pt x="155" y="321"/>
                      </a:lnTo>
                      <a:lnTo>
                        <a:pt x="170" y="283"/>
                      </a:lnTo>
                      <a:lnTo>
                        <a:pt x="149" y="267"/>
                      </a:lnTo>
                      <a:lnTo>
                        <a:pt x="145" y="242"/>
                      </a:lnTo>
                      <a:lnTo>
                        <a:pt x="176" y="228"/>
                      </a:lnTo>
                      <a:lnTo>
                        <a:pt x="200" y="221"/>
                      </a:lnTo>
                      <a:lnTo>
                        <a:pt x="224" y="253"/>
                      </a:lnTo>
                      <a:lnTo>
                        <a:pt x="262" y="238"/>
                      </a:lnTo>
                      <a:lnTo>
                        <a:pt x="290" y="194"/>
                      </a:lnTo>
                      <a:lnTo>
                        <a:pt x="283" y="150"/>
                      </a:lnTo>
                      <a:lnTo>
                        <a:pt x="259" y="129"/>
                      </a:lnTo>
                      <a:lnTo>
                        <a:pt x="245" y="97"/>
                      </a:lnTo>
                      <a:lnTo>
                        <a:pt x="257" y="73"/>
                      </a:lnTo>
                      <a:lnTo>
                        <a:pt x="248" y="43"/>
                      </a:lnTo>
                      <a:lnTo>
                        <a:pt x="215" y="42"/>
                      </a:lnTo>
                      <a:lnTo>
                        <a:pt x="215" y="0"/>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708" name="Freeform 179"/>
                <p:cNvSpPr>
                  <a:spLocks/>
                </p:cNvSpPr>
                <p:nvPr/>
              </p:nvSpPr>
              <p:spPr bwMode="auto">
                <a:xfrm>
                  <a:off x="3120" y="2155"/>
                  <a:ext cx="22" cy="34"/>
                </a:xfrm>
                <a:custGeom>
                  <a:avLst/>
                  <a:gdLst/>
                  <a:ahLst/>
                  <a:cxnLst>
                    <a:cxn ang="0">
                      <a:pos x="0" y="103"/>
                    </a:cxn>
                    <a:cxn ang="0">
                      <a:pos x="42" y="79"/>
                    </a:cxn>
                    <a:cxn ang="0">
                      <a:pos x="66" y="27"/>
                    </a:cxn>
                    <a:cxn ang="0">
                      <a:pos x="27" y="0"/>
                    </a:cxn>
                    <a:cxn ang="0">
                      <a:pos x="0" y="103"/>
                    </a:cxn>
                  </a:cxnLst>
                  <a:rect l="0" t="0" r="r" b="b"/>
                  <a:pathLst>
                    <a:path w="66" h="103">
                      <a:moveTo>
                        <a:pt x="0" y="103"/>
                      </a:moveTo>
                      <a:lnTo>
                        <a:pt x="42" y="79"/>
                      </a:lnTo>
                      <a:lnTo>
                        <a:pt x="66" y="27"/>
                      </a:lnTo>
                      <a:lnTo>
                        <a:pt x="27" y="0"/>
                      </a:lnTo>
                      <a:lnTo>
                        <a:pt x="0" y="103"/>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709" name="Freeform 180"/>
                <p:cNvSpPr>
                  <a:spLocks/>
                </p:cNvSpPr>
                <p:nvPr/>
              </p:nvSpPr>
              <p:spPr bwMode="auto">
                <a:xfrm>
                  <a:off x="1355" y="2616"/>
                  <a:ext cx="90" cy="52"/>
                </a:xfrm>
                <a:custGeom>
                  <a:avLst/>
                  <a:gdLst/>
                  <a:ahLst/>
                  <a:cxnLst>
                    <a:cxn ang="0">
                      <a:pos x="39" y="15"/>
                    </a:cxn>
                    <a:cxn ang="0">
                      <a:pos x="0" y="35"/>
                    </a:cxn>
                    <a:cxn ang="0">
                      <a:pos x="4" y="87"/>
                    </a:cxn>
                    <a:cxn ang="0">
                      <a:pos x="95" y="98"/>
                    </a:cxn>
                    <a:cxn ang="0">
                      <a:pos x="130" y="130"/>
                    </a:cxn>
                    <a:cxn ang="0">
                      <a:pos x="170" y="111"/>
                    </a:cxn>
                    <a:cxn ang="0">
                      <a:pos x="154" y="71"/>
                    </a:cxn>
                    <a:cxn ang="0">
                      <a:pos x="198" y="67"/>
                    </a:cxn>
                    <a:cxn ang="0">
                      <a:pos x="241" y="122"/>
                    </a:cxn>
                    <a:cxn ang="0">
                      <a:pos x="260" y="157"/>
                    </a:cxn>
                    <a:cxn ang="0">
                      <a:pos x="269" y="56"/>
                    </a:cxn>
                    <a:cxn ang="0">
                      <a:pos x="214" y="15"/>
                    </a:cxn>
                    <a:cxn ang="0">
                      <a:pos x="162" y="0"/>
                    </a:cxn>
                    <a:cxn ang="0">
                      <a:pos x="126" y="35"/>
                    </a:cxn>
                    <a:cxn ang="0">
                      <a:pos x="39" y="15"/>
                    </a:cxn>
                  </a:cxnLst>
                  <a:rect l="0" t="0" r="r" b="b"/>
                  <a:pathLst>
                    <a:path w="269" h="157">
                      <a:moveTo>
                        <a:pt x="39" y="15"/>
                      </a:moveTo>
                      <a:lnTo>
                        <a:pt x="0" y="35"/>
                      </a:lnTo>
                      <a:lnTo>
                        <a:pt x="4" y="87"/>
                      </a:lnTo>
                      <a:lnTo>
                        <a:pt x="95" y="98"/>
                      </a:lnTo>
                      <a:lnTo>
                        <a:pt x="130" y="130"/>
                      </a:lnTo>
                      <a:lnTo>
                        <a:pt x="170" y="111"/>
                      </a:lnTo>
                      <a:lnTo>
                        <a:pt x="154" y="71"/>
                      </a:lnTo>
                      <a:lnTo>
                        <a:pt x="198" y="67"/>
                      </a:lnTo>
                      <a:lnTo>
                        <a:pt x="241" y="122"/>
                      </a:lnTo>
                      <a:lnTo>
                        <a:pt x="260" y="157"/>
                      </a:lnTo>
                      <a:lnTo>
                        <a:pt x="269" y="56"/>
                      </a:lnTo>
                      <a:lnTo>
                        <a:pt x="214" y="15"/>
                      </a:lnTo>
                      <a:lnTo>
                        <a:pt x="162" y="0"/>
                      </a:lnTo>
                      <a:lnTo>
                        <a:pt x="126" y="35"/>
                      </a:lnTo>
                      <a:lnTo>
                        <a:pt x="39" y="15"/>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710" name="Freeform 181"/>
                <p:cNvSpPr>
                  <a:spLocks/>
                </p:cNvSpPr>
                <p:nvPr/>
              </p:nvSpPr>
              <p:spPr bwMode="auto">
                <a:xfrm>
                  <a:off x="1389" y="2766"/>
                  <a:ext cx="116" cy="106"/>
                </a:xfrm>
                <a:custGeom>
                  <a:avLst/>
                  <a:gdLst/>
                  <a:ahLst/>
                  <a:cxnLst>
                    <a:cxn ang="0">
                      <a:pos x="348" y="151"/>
                    </a:cxn>
                    <a:cxn ang="0">
                      <a:pos x="309" y="99"/>
                    </a:cxn>
                    <a:cxn ang="0">
                      <a:pos x="261" y="68"/>
                    </a:cxn>
                    <a:cxn ang="0">
                      <a:pos x="226" y="36"/>
                    </a:cxn>
                    <a:cxn ang="0">
                      <a:pos x="151" y="40"/>
                    </a:cxn>
                    <a:cxn ang="0">
                      <a:pos x="84" y="0"/>
                    </a:cxn>
                    <a:cxn ang="0">
                      <a:pos x="44" y="20"/>
                    </a:cxn>
                    <a:cxn ang="0">
                      <a:pos x="37" y="75"/>
                    </a:cxn>
                    <a:cxn ang="0">
                      <a:pos x="16" y="103"/>
                    </a:cxn>
                    <a:cxn ang="0">
                      <a:pos x="0" y="139"/>
                    </a:cxn>
                    <a:cxn ang="0">
                      <a:pos x="16" y="174"/>
                    </a:cxn>
                    <a:cxn ang="0">
                      <a:pos x="44" y="202"/>
                    </a:cxn>
                    <a:cxn ang="0">
                      <a:pos x="52" y="237"/>
                    </a:cxn>
                    <a:cxn ang="0">
                      <a:pos x="52" y="285"/>
                    </a:cxn>
                    <a:cxn ang="0">
                      <a:pos x="83" y="320"/>
                    </a:cxn>
                    <a:cxn ang="0">
                      <a:pos x="131" y="285"/>
                    </a:cxn>
                    <a:cxn ang="0">
                      <a:pos x="193" y="241"/>
                    </a:cxn>
                    <a:cxn ang="0">
                      <a:pos x="324" y="182"/>
                    </a:cxn>
                    <a:cxn ang="0">
                      <a:pos x="348" y="151"/>
                    </a:cxn>
                  </a:cxnLst>
                  <a:rect l="0" t="0" r="r" b="b"/>
                  <a:pathLst>
                    <a:path w="348" h="320">
                      <a:moveTo>
                        <a:pt x="348" y="151"/>
                      </a:moveTo>
                      <a:lnTo>
                        <a:pt x="309" y="99"/>
                      </a:lnTo>
                      <a:lnTo>
                        <a:pt x="261" y="68"/>
                      </a:lnTo>
                      <a:lnTo>
                        <a:pt x="226" y="36"/>
                      </a:lnTo>
                      <a:lnTo>
                        <a:pt x="151" y="40"/>
                      </a:lnTo>
                      <a:lnTo>
                        <a:pt x="84" y="0"/>
                      </a:lnTo>
                      <a:lnTo>
                        <a:pt x="44" y="20"/>
                      </a:lnTo>
                      <a:lnTo>
                        <a:pt x="37" y="75"/>
                      </a:lnTo>
                      <a:lnTo>
                        <a:pt x="16" y="103"/>
                      </a:lnTo>
                      <a:lnTo>
                        <a:pt x="0" y="139"/>
                      </a:lnTo>
                      <a:lnTo>
                        <a:pt x="16" y="174"/>
                      </a:lnTo>
                      <a:lnTo>
                        <a:pt x="44" y="202"/>
                      </a:lnTo>
                      <a:lnTo>
                        <a:pt x="52" y="237"/>
                      </a:lnTo>
                      <a:lnTo>
                        <a:pt x="52" y="285"/>
                      </a:lnTo>
                      <a:lnTo>
                        <a:pt x="83" y="320"/>
                      </a:lnTo>
                      <a:lnTo>
                        <a:pt x="131" y="285"/>
                      </a:lnTo>
                      <a:lnTo>
                        <a:pt x="193" y="241"/>
                      </a:lnTo>
                      <a:lnTo>
                        <a:pt x="324" y="182"/>
                      </a:lnTo>
                      <a:lnTo>
                        <a:pt x="348" y="151"/>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711" name="Freeform 182"/>
                <p:cNvSpPr>
                  <a:spLocks/>
                </p:cNvSpPr>
                <p:nvPr/>
              </p:nvSpPr>
              <p:spPr bwMode="auto">
                <a:xfrm>
                  <a:off x="1690" y="2635"/>
                  <a:ext cx="66" cy="131"/>
                </a:xfrm>
                <a:custGeom>
                  <a:avLst/>
                  <a:gdLst/>
                  <a:ahLst/>
                  <a:cxnLst>
                    <a:cxn ang="0">
                      <a:pos x="54" y="0"/>
                    </a:cxn>
                    <a:cxn ang="0">
                      <a:pos x="55" y="46"/>
                    </a:cxn>
                    <a:cxn ang="0">
                      <a:pos x="37" y="66"/>
                    </a:cxn>
                    <a:cxn ang="0">
                      <a:pos x="27" y="90"/>
                    </a:cxn>
                    <a:cxn ang="0">
                      <a:pos x="2" y="115"/>
                    </a:cxn>
                    <a:cxn ang="0">
                      <a:pos x="0" y="160"/>
                    </a:cxn>
                    <a:cxn ang="0">
                      <a:pos x="20" y="187"/>
                    </a:cxn>
                    <a:cxn ang="0">
                      <a:pos x="21" y="219"/>
                    </a:cxn>
                    <a:cxn ang="0">
                      <a:pos x="59" y="233"/>
                    </a:cxn>
                    <a:cxn ang="0">
                      <a:pos x="67" y="284"/>
                    </a:cxn>
                    <a:cxn ang="0">
                      <a:pos x="55" y="321"/>
                    </a:cxn>
                    <a:cxn ang="0">
                      <a:pos x="76" y="366"/>
                    </a:cxn>
                    <a:cxn ang="0">
                      <a:pos x="99" y="391"/>
                    </a:cxn>
                    <a:cxn ang="0">
                      <a:pos x="130" y="390"/>
                    </a:cxn>
                    <a:cxn ang="0">
                      <a:pos x="141" y="370"/>
                    </a:cxn>
                    <a:cxn ang="0">
                      <a:pos x="179" y="367"/>
                    </a:cxn>
                    <a:cxn ang="0">
                      <a:pos x="189" y="344"/>
                    </a:cxn>
                    <a:cxn ang="0">
                      <a:pos x="185" y="298"/>
                    </a:cxn>
                    <a:cxn ang="0">
                      <a:pos x="160" y="283"/>
                    </a:cxn>
                    <a:cxn ang="0">
                      <a:pos x="141" y="263"/>
                    </a:cxn>
                    <a:cxn ang="0">
                      <a:pos x="140" y="221"/>
                    </a:cxn>
                    <a:cxn ang="0">
                      <a:pos x="162" y="208"/>
                    </a:cxn>
                    <a:cxn ang="0">
                      <a:pos x="195" y="210"/>
                    </a:cxn>
                    <a:cxn ang="0">
                      <a:pos x="199" y="162"/>
                    </a:cxn>
                    <a:cxn ang="0">
                      <a:pos x="193" y="112"/>
                    </a:cxn>
                    <a:cxn ang="0">
                      <a:pos x="174" y="97"/>
                    </a:cxn>
                    <a:cxn ang="0">
                      <a:pos x="136" y="93"/>
                    </a:cxn>
                    <a:cxn ang="0">
                      <a:pos x="130" y="49"/>
                    </a:cxn>
                    <a:cxn ang="0">
                      <a:pos x="104" y="46"/>
                    </a:cxn>
                    <a:cxn ang="0">
                      <a:pos x="89" y="5"/>
                    </a:cxn>
                    <a:cxn ang="0">
                      <a:pos x="54" y="0"/>
                    </a:cxn>
                  </a:cxnLst>
                  <a:rect l="0" t="0" r="r" b="b"/>
                  <a:pathLst>
                    <a:path w="199" h="391">
                      <a:moveTo>
                        <a:pt x="54" y="0"/>
                      </a:moveTo>
                      <a:lnTo>
                        <a:pt x="55" y="46"/>
                      </a:lnTo>
                      <a:lnTo>
                        <a:pt x="37" y="66"/>
                      </a:lnTo>
                      <a:lnTo>
                        <a:pt x="27" y="90"/>
                      </a:lnTo>
                      <a:lnTo>
                        <a:pt x="2" y="115"/>
                      </a:lnTo>
                      <a:lnTo>
                        <a:pt x="0" y="160"/>
                      </a:lnTo>
                      <a:lnTo>
                        <a:pt x="20" y="187"/>
                      </a:lnTo>
                      <a:lnTo>
                        <a:pt x="21" y="219"/>
                      </a:lnTo>
                      <a:lnTo>
                        <a:pt x="59" y="233"/>
                      </a:lnTo>
                      <a:lnTo>
                        <a:pt x="67" y="284"/>
                      </a:lnTo>
                      <a:lnTo>
                        <a:pt x="55" y="321"/>
                      </a:lnTo>
                      <a:lnTo>
                        <a:pt x="76" y="366"/>
                      </a:lnTo>
                      <a:lnTo>
                        <a:pt x="99" y="391"/>
                      </a:lnTo>
                      <a:lnTo>
                        <a:pt x="130" y="390"/>
                      </a:lnTo>
                      <a:lnTo>
                        <a:pt x="141" y="370"/>
                      </a:lnTo>
                      <a:lnTo>
                        <a:pt x="179" y="367"/>
                      </a:lnTo>
                      <a:lnTo>
                        <a:pt x="189" y="344"/>
                      </a:lnTo>
                      <a:lnTo>
                        <a:pt x="185" y="298"/>
                      </a:lnTo>
                      <a:lnTo>
                        <a:pt x="160" y="283"/>
                      </a:lnTo>
                      <a:lnTo>
                        <a:pt x="141" y="263"/>
                      </a:lnTo>
                      <a:lnTo>
                        <a:pt x="140" y="221"/>
                      </a:lnTo>
                      <a:lnTo>
                        <a:pt x="162" y="208"/>
                      </a:lnTo>
                      <a:lnTo>
                        <a:pt x="195" y="210"/>
                      </a:lnTo>
                      <a:lnTo>
                        <a:pt x="199" y="162"/>
                      </a:lnTo>
                      <a:lnTo>
                        <a:pt x="193" y="112"/>
                      </a:lnTo>
                      <a:lnTo>
                        <a:pt x="174" y="97"/>
                      </a:lnTo>
                      <a:lnTo>
                        <a:pt x="136" y="93"/>
                      </a:lnTo>
                      <a:lnTo>
                        <a:pt x="130" y="49"/>
                      </a:lnTo>
                      <a:lnTo>
                        <a:pt x="104" y="46"/>
                      </a:lnTo>
                      <a:lnTo>
                        <a:pt x="89" y="5"/>
                      </a:lnTo>
                      <a:lnTo>
                        <a:pt x="54" y="0"/>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712" name="Freeform 183"/>
                <p:cNvSpPr>
                  <a:spLocks/>
                </p:cNvSpPr>
                <p:nvPr/>
              </p:nvSpPr>
              <p:spPr bwMode="auto">
                <a:xfrm>
                  <a:off x="1737" y="2674"/>
                  <a:ext cx="63" cy="84"/>
                </a:xfrm>
                <a:custGeom>
                  <a:avLst/>
                  <a:gdLst/>
                  <a:ahLst/>
                  <a:cxnLst>
                    <a:cxn ang="0">
                      <a:pos x="59" y="45"/>
                    </a:cxn>
                    <a:cxn ang="0">
                      <a:pos x="55" y="93"/>
                    </a:cxn>
                    <a:cxn ang="0">
                      <a:pos x="22" y="91"/>
                    </a:cxn>
                    <a:cxn ang="0">
                      <a:pos x="0" y="104"/>
                    </a:cxn>
                    <a:cxn ang="0">
                      <a:pos x="1" y="146"/>
                    </a:cxn>
                    <a:cxn ang="0">
                      <a:pos x="20" y="166"/>
                    </a:cxn>
                    <a:cxn ang="0">
                      <a:pos x="45" y="181"/>
                    </a:cxn>
                    <a:cxn ang="0">
                      <a:pos x="49" y="227"/>
                    </a:cxn>
                    <a:cxn ang="0">
                      <a:pos x="39" y="250"/>
                    </a:cxn>
                    <a:cxn ang="0">
                      <a:pos x="94" y="249"/>
                    </a:cxn>
                    <a:cxn ang="0">
                      <a:pos x="97" y="207"/>
                    </a:cxn>
                    <a:cxn ang="0">
                      <a:pos x="163" y="204"/>
                    </a:cxn>
                    <a:cxn ang="0">
                      <a:pos x="177" y="191"/>
                    </a:cxn>
                    <a:cxn ang="0">
                      <a:pos x="177" y="57"/>
                    </a:cxn>
                    <a:cxn ang="0">
                      <a:pos x="190" y="32"/>
                    </a:cxn>
                    <a:cxn ang="0">
                      <a:pos x="172" y="1"/>
                    </a:cxn>
                    <a:cxn ang="0">
                      <a:pos x="118" y="0"/>
                    </a:cxn>
                    <a:cxn ang="0">
                      <a:pos x="101" y="25"/>
                    </a:cxn>
                    <a:cxn ang="0">
                      <a:pos x="59" y="45"/>
                    </a:cxn>
                  </a:cxnLst>
                  <a:rect l="0" t="0" r="r" b="b"/>
                  <a:pathLst>
                    <a:path w="190" h="250">
                      <a:moveTo>
                        <a:pt x="59" y="45"/>
                      </a:moveTo>
                      <a:lnTo>
                        <a:pt x="55" y="93"/>
                      </a:lnTo>
                      <a:lnTo>
                        <a:pt x="22" y="91"/>
                      </a:lnTo>
                      <a:lnTo>
                        <a:pt x="0" y="104"/>
                      </a:lnTo>
                      <a:lnTo>
                        <a:pt x="1" y="146"/>
                      </a:lnTo>
                      <a:lnTo>
                        <a:pt x="20" y="166"/>
                      </a:lnTo>
                      <a:lnTo>
                        <a:pt x="45" y="181"/>
                      </a:lnTo>
                      <a:lnTo>
                        <a:pt x="49" y="227"/>
                      </a:lnTo>
                      <a:lnTo>
                        <a:pt x="39" y="250"/>
                      </a:lnTo>
                      <a:lnTo>
                        <a:pt x="94" y="249"/>
                      </a:lnTo>
                      <a:lnTo>
                        <a:pt x="97" y="207"/>
                      </a:lnTo>
                      <a:lnTo>
                        <a:pt x="163" y="204"/>
                      </a:lnTo>
                      <a:lnTo>
                        <a:pt x="177" y="191"/>
                      </a:lnTo>
                      <a:lnTo>
                        <a:pt x="177" y="57"/>
                      </a:lnTo>
                      <a:lnTo>
                        <a:pt x="190" y="32"/>
                      </a:lnTo>
                      <a:lnTo>
                        <a:pt x="172" y="1"/>
                      </a:lnTo>
                      <a:lnTo>
                        <a:pt x="118" y="0"/>
                      </a:lnTo>
                      <a:lnTo>
                        <a:pt x="101" y="25"/>
                      </a:lnTo>
                      <a:lnTo>
                        <a:pt x="59" y="45"/>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713" name="Freeform 184"/>
                <p:cNvSpPr>
                  <a:spLocks/>
                </p:cNvSpPr>
                <p:nvPr/>
              </p:nvSpPr>
              <p:spPr bwMode="auto">
                <a:xfrm>
                  <a:off x="4406" y="2442"/>
                  <a:ext cx="53" cy="82"/>
                </a:xfrm>
                <a:custGeom>
                  <a:avLst/>
                  <a:gdLst/>
                  <a:ahLst/>
                  <a:cxnLst>
                    <a:cxn ang="0">
                      <a:pos x="74" y="0"/>
                    </a:cxn>
                    <a:cxn ang="0">
                      <a:pos x="46" y="52"/>
                    </a:cxn>
                    <a:cxn ang="0">
                      <a:pos x="31" y="119"/>
                    </a:cxn>
                    <a:cxn ang="0">
                      <a:pos x="0" y="146"/>
                    </a:cxn>
                    <a:cxn ang="0">
                      <a:pos x="7" y="210"/>
                    </a:cxn>
                    <a:cxn ang="0">
                      <a:pos x="43" y="218"/>
                    </a:cxn>
                    <a:cxn ang="0">
                      <a:pos x="63" y="245"/>
                    </a:cxn>
                    <a:cxn ang="0">
                      <a:pos x="110" y="242"/>
                    </a:cxn>
                    <a:cxn ang="0">
                      <a:pos x="157" y="225"/>
                    </a:cxn>
                    <a:cxn ang="0">
                      <a:pos x="142" y="162"/>
                    </a:cxn>
                    <a:cxn ang="0">
                      <a:pos x="149" y="119"/>
                    </a:cxn>
                    <a:cxn ang="0">
                      <a:pos x="149" y="87"/>
                    </a:cxn>
                    <a:cxn ang="0">
                      <a:pos x="134" y="32"/>
                    </a:cxn>
                    <a:cxn ang="0">
                      <a:pos x="122" y="4"/>
                    </a:cxn>
                    <a:cxn ang="0">
                      <a:pos x="74" y="0"/>
                    </a:cxn>
                  </a:cxnLst>
                  <a:rect l="0" t="0" r="r" b="b"/>
                  <a:pathLst>
                    <a:path w="157" h="245">
                      <a:moveTo>
                        <a:pt x="74" y="0"/>
                      </a:moveTo>
                      <a:lnTo>
                        <a:pt x="46" y="52"/>
                      </a:lnTo>
                      <a:lnTo>
                        <a:pt x="31" y="119"/>
                      </a:lnTo>
                      <a:lnTo>
                        <a:pt x="0" y="146"/>
                      </a:lnTo>
                      <a:lnTo>
                        <a:pt x="7" y="210"/>
                      </a:lnTo>
                      <a:lnTo>
                        <a:pt x="43" y="218"/>
                      </a:lnTo>
                      <a:lnTo>
                        <a:pt x="63" y="245"/>
                      </a:lnTo>
                      <a:lnTo>
                        <a:pt x="110" y="242"/>
                      </a:lnTo>
                      <a:lnTo>
                        <a:pt x="157" y="225"/>
                      </a:lnTo>
                      <a:lnTo>
                        <a:pt x="142" y="162"/>
                      </a:lnTo>
                      <a:lnTo>
                        <a:pt x="149" y="119"/>
                      </a:lnTo>
                      <a:lnTo>
                        <a:pt x="149" y="87"/>
                      </a:lnTo>
                      <a:lnTo>
                        <a:pt x="134" y="32"/>
                      </a:lnTo>
                      <a:lnTo>
                        <a:pt x="122" y="4"/>
                      </a:lnTo>
                      <a:lnTo>
                        <a:pt x="74" y="0"/>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714" name="Freeform 185"/>
                <p:cNvSpPr>
                  <a:spLocks/>
                </p:cNvSpPr>
                <p:nvPr/>
              </p:nvSpPr>
              <p:spPr bwMode="auto">
                <a:xfrm>
                  <a:off x="4419" y="2539"/>
                  <a:ext cx="30" cy="26"/>
                </a:xfrm>
                <a:custGeom>
                  <a:avLst/>
                  <a:gdLst/>
                  <a:ahLst/>
                  <a:cxnLst>
                    <a:cxn ang="0">
                      <a:pos x="51" y="18"/>
                    </a:cxn>
                    <a:cxn ang="0">
                      <a:pos x="4" y="0"/>
                    </a:cxn>
                    <a:cxn ang="0">
                      <a:pos x="0" y="39"/>
                    </a:cxn>
                    <a:cxn ang="0">
                      <a:pos x="27" y="71"/>
                    </a:cxn>
                    <a:cxn ang="0">
                      <a:pos x="55" y="79"/>
                    </a:cxn>
                    <a:cxn ang="0">
                      <a:pos x="55" y="79"/>
                    </a:cxn>
                    <a:cxn ang="0">
                      <a:pos x="61" y="78"/>
                    </a:cxn>
                    <a:cxn ang="0">
                      <a:pos x="68" y="77"/>
                    </a:cxn>
                    <a:cxn ang="0">
                      <a:pos x="74" y="74"/>
                    </a:cxn>
                    <a:cxn ang="0">
                      <a:pos x="80" y="71"/>
                    </a:cxn>
                    <a:cxn ang="0">
                      <a:pos x="85" y="66"/>
                    </a:cxn>
                    <a:cxn ang="0">
                      <a:pos x="86" y="63"/>
                    </a:cxn>
                    <a:cxn ang="0">
                      <a:pos x="88" y="59"/>
                    </a:cxn>
                    <a:cxn ang="0">
                      <a:pos x="88" y="56"/>
                    </a:cxn>
                    <a:cxn ang="0">
                      <a:pos x="86" y="51"/>
                    </a:cxn>
                    <a:cxn ang="0">
                      <a:pos x="86" y="51"/>
                    </a:cxn>
                    <a:cxn ang="0">
                      <a:pos x="83" y="43"/>
                    </a:cxn>
                    <a:cxn ang="0">
                      <a:pos x="78" y="35"/>
                    </a:cxn>
                    <a:cxn ang="0">
                      <a:pos x="73" y="30"/>
                    </a:cxn>
                    <a:cxn ang="0">
                      <a:pos x="66" y="25"/>
                    </a:cxn>
                    <a:cxn ang="0">
                      <a:pos x="55" y="19"/>
                    </a:cxn>
                    <a:cxn ang="0">
                      <a:pos x="51" y="18"/>
                    </a:cxn>
                  </a:cxnLst>
                  <a:rect l="0" t="0" r="r" b="b"/>
                  <a:pathLst>
                    <a:path w="88" h="79">
                      <a:moveTo>
                        <a:pt x="51" y="18"/>
                      </a:moveTo>
                      <a:lnTo>
                        <a:pt x="4" y="0"/>
                      </a:lnTo>
                      <a:lnTo>
                        <a:pt x="0" y="39"/>
                      </a:lnTo>
                      <a:lnTo>
                        <a:pt x="27" y="71"/>
                      </a:lnTo>
                      <a:lnTo>
                        <a:pt x="55" y="79"/>
                      </a:lnTo>
                      <a:lnTo>
                        <a:pt x="55" y="79"/>
                      </a:lnTo>
                      <a:lnTo>
                        <a:pt x="61" y="78"/>
                      </a:lnTo>
                      <a:lnTo>
                        <a:pt x="68" y="77"/>
                      </a:lnTo>
                      <a:lnTo>
                        <a:pt x="74" y="74"/>
                      </a:lnTo>
                      <a:lnTo>
                        <a:pt x="80" y="71"/>
                      </a:lnTo>
                      <a:lnTo>
                        <a:pt x="85" y="66"/>
                      </a:lnTo>
                      <a:lnTo>
                        <a:pt x="86" y="63"/>
                      </a:lnTo>
                      <a:lnTo>
                        <a:pt x="88" y="59"/>
                      </a:lnTo>
                      <a:lnTo>
                        <a:pt x="88" y="56"/>
                      </a:lnTo>
                      <a:lnTo>
                        <a:pt x="86" y="51"/>
                      </a:lnTo>
                      <a:lnTo>
                        <a:pt x="86" y="51"/>
                      </a:lnTo>
                      <a:lnTo>
                        <a:pt x="83" y="43"/>
                      </a:lnTo>
                      <a:lnTo>
                        <a:pt x="78" y="35"/>
                      </a:lnTo>
                      <a:lnTo>
                        <a:pt x="73" y="30"/>
                      </a:lnTo>
                      <a:lnTo>
                        <a:pt x="66" y="25"/>
                      </a:lnTo>
                      <a:lnTo>
                        <a:pt x="55" y="19"/>
                      </a:lnTo>
                      <a:lnTo>
                        <a:pt x="51" y="18"/>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715" name="Freeform 186"/>
                <p:cNvSpPr>
                  <a:spLocks/>
                </p:cNvSpPr>
                <p:nvPr/>
              </p:nvSpPr>
              <p:spPr bwMode="auto">
                <a:xfrm>
                  <a:off x="4419" y="2539"/>
                  <a:ext cx="30" cy="26"/>
                </a:xfrm>
                <a:custGeom>
                  <a:avLst/>
                  <a:gdLst/>
                  <a:ahLst/>
                  <a:cxnLst>
                    <a:cxn ang="0">
                      <a:pos x="51" y="18"/>
                    </a:cxn>
                    <a:cxn ang="0">
                      <a:pos x="4" y="0"/>
                    </a:cxn>
                    <a:cxn ang="0">
                      <a:pos x="0" y="39"/>
                    </a:cxn>
                    <a:cxn ang="0">
                      <a:pos x="27" y="71"/>
                    </a:cxn>
                    <a:cxn ang="0">
                      <a:pos x="55" y="79"/>
                    </a:cxn>
                    <a:cxn ang="0">
                      <a:pos x="55" y="79"/>
                    </a:cxn>
                    <a:cxn ang="0">
                      <a:pos x="61" y="78"/>
                    </a:cxn>
                    <a:cxn ang="0">
                      <a:pos x="68" y="77"/>
                    </a:cxn>
                    <a:cxn ang="0">
                      <a:pos x="74" y="74"/>
                    </a:cxn>
                    <a:cxn ang="0">
                      <a:pos x="80" y="71"/>
                    </a:cxn>
                    <a:cxn ang="0">
                      <a:pos x="85" y="66"/>
                    </a:cxn>
                    <a:cxn ang="0">
                      <a:pos x="86" y="63"/>
                    </a:cxn>
                    <a:cxn ang="0">
                      <a:pos x="88" y="59"/>
                    </a:cxn>
                    <a:cxn ang="0">
                      <a:pos x="88" y="56"/>
                    </a:cxn>
                    <a:cxn ang="0">
                      <a:pos x="86" y="51"/>
                    </a:cxn>
                    <a:cxn ang="0">
                      <a:pos x="86" y="51"/>
                    </a:cxn>
                    <a:cxn ang="0">
                      <a:pos x="83" y="43"/>
                    </a:cxn>
                    <a:cxn ang="0">
                      <a:pos x="78" y="35"/>
                    </a:cxn>
                    <a:cxn ang="0">
                      <a:pos x="73" y="30"/>
                    </a:cxn>
                    <a:cxn ang="0">
                      <a:pos x="66" y="25"/>
                    </a:cxn>
                    <a:cxn ang="0">
                      <a:pos x="55" y="19"/>
                    </a:cxn>
                    <a:cxn ang="0">
                      <a:pos x="51" y="18"/>
                    </a:cxn>
                  </a:cxnLst>
                  <a:rect l="0" t="0" r="r" b="b"/>
                  <a:pathLst>
                    <a:path w="88" h="79">
                      <a:moveTo>
                        <a:pt x="51" y="18"/>
                      </a:moveTo>
                      <a:lnTo>
                        <a:pt x="4" y="0"/>
                      </a:lnTo>
                      <a:lnTo>
                        <a:pt x="0" y="39"/>
                      </a:lnTo>
                      <a:lnTo>
                        <a:pt x="27" y="71"/>
                      </a:lnTo>
                      <a:lnTo>
                        <a:pt x="55" y="79"/>
                      </a:lnTo>
                      <a:lnTo>
                        <a:pt x="55" y="79"/>
                      </a:lnTo>
                      <a:lnTo>
                        <a:pt x="61" y="78"/>
                      </a:lnTo>
                      <a:lnTo>
                        <a:pt x="68" y="77"/>
                      </a:lnTo>
                      <a:lnTo>
                        <a:pt x="74" y="74"/>
                      </a:lnTo>
                      <a:lnTo>
                        <a:pt x="80" y="71"/>
                      </a:lnTo>
                      <a:lnTo>
                        <a:pt x="85" y="66"/>
                      </a:lnTo>
                      <a:lnTo>
                        <a:pt x="86" y="63"/>
                      </a:lnTo>
                      <a:lnTo>
                        <a:pt x="88" y="59"/>
                      </a:lnTo>
                      <a:lnTo>
                        <a:pt x="88" y="56"/>
                      </a:lnTo>
                      <a:lnTo>
                        <a:pt x="86" y="51"/>
                      </a:lnTo>
                      <a:lnTo>
                        <a:pt x="86" y="51"/>
                      </a:lnTo>
                      <a:lnTo>
                        <a:pt x="83" y="43"/>
                      </a:lnTo>
                      <a:lnTo>
                        <a:pt x="78" y="35"/>
                      </a:lnTo>
                      <a:lnTo>
                        <a:pt x="73" y="30"/>
                      </a:lnTo>
                      <a:lnTo>
                        <a:pt x="66" y="25"/>
                      </a:lnTo>
                      <a:lnTo>
                        <a:pt x="55" y="19"/>
                      </a:lnTo>
                      <a:lnTo>
                        <a:pt x="51" y="18"/>
                      </a:lnTo>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716" name="Freeform 187"/>
                <p:cNvSpPr>
                  <a:spLocks/>
                </p:cNvSpPr>
                <p:nvPr/>
              </p:nvSpPr>
              <p:spPr bwMode="auto">
                <a:xfrm>
                  <a:off x="4460" y="2530"/>
                  <a:ext cx="32" cy="23"/>
                </a:xfrm>
                <a:custGeom>
                  <a:avLst/>
                  <a:gdLst/>
                  <a:ahLst/>
                  <a:cxnLst>
                    <a:cxn ang="0">
                      <a:pos x="4" y="8"/>
                    </a:cxn>
                    <a:cxn ang="0">
                      <a:pos x="0" y="46"/>
                    </a:cxn>
                    <a:cxn ang="0">
                      <a:pos x="31" y="66"/>
                    </a:cxn>
                    <a:cxn ang="0">
                      <a:pos x="94" y="70"/>
                    </a:cxn>
                    <a:cxn ang="0">
                      <a:pos x="94" y="31"/>
                    </a:cxn>
                    <a:cxn ang="0">
                      <a:pos x="46" y="0"/>
                    </a:cxn>
                    <a:cxn ang="0">
                      <a:pos x="4" y="8"/>
                    </a:cxn>
                  </a:cxnLst>
                  <a:rect l="0" t="0" r="r" b="b"/>
                  <a:pathLst>
                    <a:path w="94" h="70">
                      <a:moveTo>
                        <a:pt x="4" y="8"/>
                      </a:moveTo>
                      <a:lnTo>
                        <a:pt x="0" y="46"/>
                      </a:lnTo>
                      <a:lnTo>
                        <a:pt x="31" y="66"/>
                      </a:lnTo>
                      <a:lnTo>
                        <a:pt x="94" y="70"/>
                      </a:lnTo>
                      <a:lnTo>
                        <a:pt x="94" y="31"/>
                      </a:lnTo>
                      <a:lnTo>
                        <a:pt x="46" y="0"/>
                      </a:lnTo>
                      <a:lnTo>
                        <a:pt x="4" y="8"/>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717" name="Freeform 188"/>
                <p:cNvSpPr>
                  <a:spLocks/>
                </p:cNvSpPr>
                <p:nvPr/>
              </p:nvSpPr>
              <p:spPr bwMode="auto">
                <a:xfrm>
                  <a:off x="4460" y="2530"/>
                  <a:ext cx="32" cy="23"/>
                </a:xfrm>
                <a:custGeom>
                  <a:avLst/>
                  <a:gdLst/>
                  <a:ahLst/>
                  <a:cxnLst>
                    <a:cxn ang="0">
                      <a:pos x="4" y="8"/>
                    </a:cxn>
                    <a:cxn ang="0">
                      <a:pos x="0" y="46"/>
                    </a:cxn>
                    <a:cxn ang="0">
                      <a:pos x="31" y="66"/>
                    </a:cxn>
                    <a:cxn ang="0">
                      <a:pos x="94" y="70"/>
                    </a:cxn>
                    <a:cxn ang="0">
                      <a:pos x="94" y="31"/>
                    </a:cxn>
                    <a:cxn ang="0">
                      <a:pos x="46" y="0"/>
                    </a:cxn>
                    <a:cxn ang="0">
                      <a:pos x="4" y="8"/>
                    </a:cxn>
                  </a:cxnLst>
                  <a:rect l="0" t="0" r="r" b="b"/>
                  <a:pathLst>
                    <a:path w="94" h="70">
                      <a:moveTo>
                        <a:pt x="4" y="8"/>
                      </a:moveTo>
                      <a:lnTo>
                        <a:pt x="0" y="46"/>
                      </a:lnTo>
                      <a:lnTo>
                        <a:pt x="31" y="66"/>
                      </a:lnTo>
                      <a:lnTo>
                        <a:pt x="94" y="70"/>
                      </a:lnTo>
                      <a:lnTo>
                        <a:pt x="94" y="31"/>
                      </a:lnTo>
                      <a:lnTo>
                        <a:pt x="46" y="0"/>
                      </a:lnTo>
                      <a:lnTo>
                        <a:pt x="4" y="8"/>
                      </a:lnTo>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718" name="Freeform 189"/>
                <p:cNvSpPr>
                  <a:spLocks/>
                </p:cNvSpPr>
                <p:nvPr/>
              </p:nvSpPr>
              <p:spPr bwMode="auto">
                <a:xfrm>
                  <a:off x="4455" y="2569"/>
                  <a:ext cx="21" cy="21"/>
                </a:xfrm>
                <a:custGeom>
                  <a:avLst/>
                  <a:gdLst/>
                  <a:ahLst/>
                  <a:cxnLst>
                    <a:cxn ang="0">
                      <a:pos x="13" y="0"/>
                    </a:cxn>
                    <a:cxn ang="0">
                      <a:pos x="0" y="35"/>
                    </a:cxn>
                    <a:cxn ang="0">
                      <a:pos x="16" y="62"/>
                    </a:cxn>
                    <a:cxn ang="0">
                      <a:pos x="62" y="47"/>
                    </a:cxn>
                    <a:cxn ang="0">
                      <a:pos x="51" y="11"/>
                    </a:cxn>
                    <a:cxn ang="0">
                      <a:pos x="13" y="0"/>
                    </a:cxn>
                  </a:cxnLst>
                  <a:rect l="0" t="0" r="r" b="b"/>
                  <a:pathLst>
                    <a:path w="62" h="62">
                      <a:moveTo>
                        <a:pt x="13" y="0"/>
                      </a:moveTo>
                      <a:lnTo>
                        <a:pt x="0" y="35"/>
                      </a:lnTo>
                      <a:lnTo>
                        <a:pt x="16" y="62"/>
                      </a:lnTo>
                      <a:lnTo>
                        <a:pt x="62" y="47"/>
                      </a:lnTo>
                      <a:lnTo>
                        <a:pt x="51" y="11"/>
                      </a:lnTo>
                      <a:lnTo>
                        <a:pt x="13" y="0"/>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719" name="Freeform 190"/>
                <p:cNvSpPr>
                  <a:spLocks/>
                </p:cNvSpPr>
                <p:nvPr/>
              </p:nvSpPr>
              <p:spPr bwMode="auto">
                <a:xfrm>
                  <a:off x="4455" y="2569"/>
                  <a:ext cx="21" cy="21"/>
                </a:xfrm>
                <a:custGeom>
                  <a:avLst/>
                  <a:gdLst/>
                  <a:ahLst/>
                  <a:cxnLst>
                    <a:cxn ang="0">
                      <a:pos x="13" y="0"/>
                    </a:cxn>
                    <a:cxn ang="0">
                      <a:pos x="0" y="35"/>
                    </a:cxn>
                    <a:cxn ang="0">
                      <a:pos x="16" y="62"/>
                    </a:cxn>
                    <a:cxn ang="0">
                      <a:pos x="62" y="47"/>
                    </a:cxn>
                    <a:cxn ang="0">
                      <a:pos x="51" y="11"/>
                    </a:cxn>
                    <a:cxn ang="0">
                      <a:pos x="13" y="0"/>
                    </a:cxn>
                  </a:cxnLst>
                  <a:rect l="0" t="0" r="r" b="b"/>
                  <a:pathLst>
                    <a:path w="62" h="62">
                      <a:moveTo>
                        <a:pt x="13" y="0"/>
                      </a:moveTo>
                      <a:lnTo>
                        <a:pt x="0" y="35"/>
                      </a:lnTo>
                      <a:lnTo>
                        <a:pt x="16" y="62"/>
                      </a:lnTo>
                      <a:lnTo>
                        <a:pt x="62" y="47"/>
                      </a:lnTo>
                      <a:lnTo>
                        <a:pt x="51" y="11"/>
                      </a:lnTo>
                      <a:lnTo>
                        <a:pt x="13" y="0"/>
                      </a:lnTo>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720" name="Freeform 191"/>
                <p:cNvSpPr>
                  <a:spLocks/>
                </p:cNvSpPr>
                <p:nvPr/>
              </p:nvSpPr>
              <p:spPr bwMode="auto">
                <a:xfrm>
                  <a:off x="4494" y="2565"/>
                  <a:ext cx="19" cy="13"/>
                </a:xfrm>
                <a:custGeom>
                  <a:avLst/>
                  <a:gdLst/>
                  <a:ahLst/>
                  <a:cxnLst>
                    <a:cxn ang="0">
                      <a:pos x="0" y="12"/>
                    </a:cxn>
                    <a:cxn ang="0">
                      <a:pos x="8" y="39"/>
                    </a:cxn>
                    <a:cxn ang="0">
                      <a:pos x="32" y="39"/>
                    </a:cxn>
                    <a:cxn ang="0">
                      <a:pos x="51" y="28"/>
                    </a:cxn>
                    <a:cxn ang="0">
                      <a:pos x="55" y="0"/>
                    </a:cxn>
                    <a:cxn ang="0">
                      <a:pos x="23" y="0"/>
                    </a:cxn>
                    <a:cxn ang="0">
                      <a:pos x="0" y="12"/>
                    </a:cxn>
                  </a:cxnLst>
                  <a:rect l="0" t="0" r="r" b="b"/>
                  <a:pathLst>
                    <a:path w="55" h="39">
                      <a:moveTo>
                        <a:pt x="0" y="12"/>
                      </a:moveTo>
                      <a:lnTo>
                        <a:pt x="8" y="39"/>
                      </a:lnTo>
                      <a:lnTo>
                        <a:pt x="32" y="39"/>
                      </a:lnTo>
                      <a:lnTo>
                        <a:pt x="51" y="28"/>
                      </a:lnTo>
                      <a:lnTo>
                        <a:pt x="55" y="0"/>
                      </a:lnTo>
                      <a:lnTo>
                        <a:pt x="23" y="0"/>
                      </a:lnTo>
                      <a:lnTo>
                        <a:pt x="0" y="12"/>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721" name="Freeform 192"/>
                <p:cNvSpPr>
                  <a:spLocks/>
                </p:cNvSpPr>
                <p:nvPr/>
              </p:nvSpPr>
              <p:spPr bwMode="auto">
                <a:xfrm>
                  <a:off x="4477" y="2606"/>
                  <a:ext cx="50" cy="68"/>
                </a:xfrm>
                <a:custGeom>
                  <a:avLst/>
                  <a:gdLst/>
                  <a:ahLst/>
                  <a:cxnLst>
                    <a:cxn ang="0">
                      <a:pos x="91" y="0"/>
                    </a:cxn>
                    <a:cxn ang="0">
                      <a:pos x="47" y="32"/>
                    </a:cxn>
                    <a:cxn ang="0">
                      <a:pos x="0" y="83"/>
                    </a:cxn>
                    <a:cxn ang="0">
                      <a:pos x="23" y="119"/>
                    </a:cxn>
                    <a:cxn ang="0">
                      <a:pos x="59" y="166"/>
                    </a:cxn>
                    <a:cxn ang="0">
                      <a:pos x="95" y="206"/>
                    </a:cxn>
                    <a:cxn ang="0">
                      <a:pos x="122" y="166"/>
                    </a:cxn>
                    <a:cxn ang="0">
                      <a:pos x="150" y="142"/>
                    </a:cxn>
                    <a:cxn ang="0">
                      <a:pos x="150" y="55"/>
                    </a:cxn>
                    <a:cxn ang="0">
                      <a:pos x="130" y="20"/>
                    </a:cxn>
                    <a:cxn ang="0">
                      <a:pos x="91" y="0"/>
                    </a:cxn>
                  </a:cxnLst>
                  <a:rect l="0" t="0" r="r" b="b"/>
                  <a:pathLst>
                    <a:path w="150" h="206">
                      <a:moveTo>
                        <a:pt x="91" y="0"/>
                      </a:moveTo>
                      <a:lnTo>
                        <a:pt x="47" y="32"/>
                      </a:lnTo>
                      <a:lnTo>
                        <a:pt x="0" y="83"/>
                      </a:lnTo>
                      <a:lnTo>
                        <a:pt x="23" y="119"/>
                      </a:lnTo>
                      <a:lnTo>
                        <a:pt x="59" y="166"/>
                      </a:lnTo>
                      <a:lnTo>
                        <a:pt x="95" y="206"/>
                      </a:lnTo>
                      <a:lnTo>
                        <a:pt x="122" y="166"/>
                      </a:lnTo>
                      <a:lnTo>
                        <a:pt x="150" y="142"/>
                      </a:lnTo>
                      <a:lnTo>
                        <a:pt x="150" y="55"/>
                      </a:lnTo>
                      <a:lnTo>
                        <a:pt x="130" y="20"/>
                      </a:lnTo>
                      <a:lnTo>
                        <a:pt x="91" y="0"/>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722" name="Freeform 193"/>
                <p:cNvSpPr>
                  <a:spLocks/>
                </p:cNvSpPr>
                <p:nvPr/>
              </p:nvSpPr>
              <p:spPr bwMode="auto">
                <a:xfrm>
                  <a:off x="4449" y="2610"/>
                  <a:ext cx="28" cy="38"/>
                </a:xfrm>
                <a:custGeom>
                  <a:avLst/>
                  <a:gdLst/>
                  <a:ahLst/>
                  <a:cxnLst>
                    <a:cxn ang="0">
                      <a:pos x="58" y="0"/>
                    </a:cxn>
                    <a:cxn ang="0">
                      <a:pos x="28" y="34"/>
                    </a:cxn>
                    <a:cxn ang="0">
                      <a:pos x="9" y="82"/>
                    </a:cxn>
                    <a:cxn ang="0">
                      <a:pos x="0" y="113"/>
                    </a:cxn>
                    <a:cxn ang="0">
                      <a:pos x="44" y="97"/>
                    </a:cxn>
                    <a:cxn ang="0">
                      <a:pos x="68" y="58"/>
                    </a:cxn>
                    <a:cxn ang="0">
                      <a:pos x="84" y="14"/>
                    </a:cxn>
                    <a:cxn ang="0">
                      <a:pos x="58" y="0"/>
                    </a:cxn>
                  </a:cxnLst>
                  <a:rect l="0" t="0" r="r" b="b"/>
                  <a:pathLst>
                    <a:path w="84" h="113">
                      <a:moveTo>
                        <a:pt x="58" y="0"/>
                      </a:moveTo>
                      <a:lnTo>
                        <a:pt x="28" y="34"/>
                      </a:lnTo>
                      <a:lnTo>
                        <a:pt x="9" y="82"/>
                      </a:lnTo>
                      <a:lnTo>
                        <a:pt x="0" y="113"/>
                      </a:lnTo>
                      <a:lnTo>
                        <a:pt x="44" y="97"/>
                      </a:lnTo>
                      <a:lnTo>
                        <a:pt x="68" y="58"/>
                      </a:lnTo>
                      <a:lnTo>
                        <a:pt x="84" y="14"/>
                      </a:lnTo>
                      <a:lnTo>
                        <a:pt x="58" y="0"/>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723" name="Freeform 194"/>
                <p:cNvSpPr>
                  <a:spLocks/>
                </p:cNvSpPr>
                <p:nvPr/>
              </p:nvSpPr>
              <p:spPr bwMode="auto">
                <a:xfrm>
                  <a:off x="4449" y="2610"/>
                  <a:ext cx="28" cy="38"/>
                </a:xfrm>
                <a:custGeom>
                  <a:avLst/>
                  <a:gdLst/>
                  <a:ahLst/>
                  <a:cxnLst>
                    <a:cxn ang="0">
                      <a:pos x="58" y="0"/>
                    </a:cxn>
                    <a:cxn ang="0">
                      <a:pos x="28" y="34"/>
                    </a:cxn>
                    <a:cxn ang="0">
                      <a:pos x="9" y="82"/>
                    </a:cxn>
                    <a:cxn ang="0">
                      <a:pos x="0" y="113"/>
                    </a:cxn>
                    <a:cxn ang="0">
                      <a:pos x="44" y="97"/>
                    </a:cxn>
                    <a:cxn ang="0">
                      <a:pos x="68" y="58"/>
                    </a:cxn>
                    <a:cxn ang="0">
                      <a:pos x="84" y="14"/>
                    </a:cxn>
                    <a:cxn ang="0">
                      <a:pos x="58" y="0"/>
                    </a:cxn>
                  </a:cxnLst>
                  <a:rect l="0" t="0" r="r" b="b"/>
                  <a:pathLst>
                    <a:path w="84" h="113">
                      <a:moveTo>
                        <a:pt x="58" y="0"/>
                      </a:moveTo>
                      <a:lnTo>
                        <a:pt x="28" y="34"/>
                      </a:lnTo>
                      <a:lnTo>
                        <a:pt x="9" y="82"/>
                      </a:lnTo>
                      <a:lnTo>
                        <a:pt x="0" y="113"/>
                      </a:lnTo>
                      <a:lnTo>
                        <a:pt x="44" y="97"/>
                      </a:lnTo>
                      <a:lnTo>
                        <a:pt x="68" y="58"/>
                      </a:lnTo>
                      <a:lnTo>
                        <a:pt x="84" y="14"/>
                      </a:lnTo>
                      <a:lnTo>
                        <a:pt x="58" y="0"/>
                      </a:lnTo>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724" name="Freeform 195"/>
                <p:cNvSpPr>
                  <a:spLocks/>
                </p:cNvSpPr>
                <p:nvPr/>
              </p:nvSpPr>
              <p:spPr bwMode="auto">
                <a:xfrm>
                  <a:off x="4480" y="2588"/>
                  <a:ext cx="11" cy="13"/>
                </a:xfrm>
                <a:custGeom>
                  <a:avLst/>
                  <a:gdLst/>
                  <a:ahLst/>
                  <a:cxnLst>
                    <a:cxn ang="0">
                      <a:pos x="16" y="39"/>
                    </a:cxn>
                    <a:cxn ang="0">
                      <a:pos x="16" y="39"/>
                    </a:cxn>
                    <a:cxn ang="0">
                      <a:pos x="13" y="39"/>
                    </a:cxn>
                    <a:cxn ang="0">
                      <a:pos x="10" y="38"/>
                    </a:cxn>
                    <a:cxn ang="0">
                      <a:pos x="5" y="33"/>
                    </a:cxn>
                    <a:cxn ang="0">
                      <a:pos x="1" y="27"/>
                    </a:cxn>
                    <a:cxn ang="0">
                      <a:pos x="0" y="19"/>
                    </a:cxn>
                    <a:cxn ang="0">
                      <a:pos x="0" y="19"/>
                    </a:cxn>
                    <a:cxn ang="0">
                      <a:pos x="1" y="12"/>
                    </a:cxn>
                    <a:cxn ang="0">
                      <a:pos x="5" y="5"/>
                    </a:cxn>
                    <a:cxn ang="0">
                      <a:pos x="10" y="2"/>
                    </a:cxn>
                    <a:cxn ang="0">
                      <a:pos x="13" y="0"/>
                    </a:cxn>
                    <a:cxn ang="0">
                      <a:pos x="16" y="0"/>
                    </a:cxn>
                    <a:cxn ang="0">
                      <a:pos x="16" y="0"/>
                    </a:cxn>
                    <a:cxn ang="0">
                      <a:pos x="20" y="0"/>
                    </a:cxn>
                    <a:cxn ang="0">
                      <a:pos x="23" y="2"/>
                    </a:cxn>
                    <a:cxn ang="0">
                      <a:pos x="29" y="5"/>
                    </a:cxn>
                    <a:cxn ang="0">
                      <a:pos x="32" y="12"/>
                    </a:cxn>
                    <a:cxn ang="0">
                      <a:pos x="34" y="19"/>
                    </a:cxn>
                    <a:cxn ang="0">
                      <a:pos x="34" y="19"/>
                    </a:cxn>
                    <a:cxn ang="0">
                      <a:pos x="32" y="27"/>
                    </a:cxn>
                    <a:cxn ang="0">
                      <a:pos x="29" y="33"/>
                    </a:cxn>
                    <a:cxn ang="0">
                      <a:pos x="23" y="38"/>
                    </a:cxn>
                    <a:cxn ang="0">
                      <a:pos x="20" y="39"/>
                    </a:cxn>
                    <a:cxn ang="0">
                      <a:pos x="16" y="39"/>
                    </a:cxn>
                    <a:cxn ang="0">
                      <a:pos x="16" y="39"/>
                    </a:cxn>
                  </a:cxnLst>
                  <a:rect l="0" t="0" r="r" b="b"/>
                  <a:pathLst>
                    <a:path w="34" h="39">
                      <a:moveTo>
                        <a:pt x="16" y="39"/>
                      </a:moveTo>
                      <a:lnTo>
                        <a:pt x="16" y="39"/>
                      </a:lnTo>
                      <a:lnTo>
                        <a:pt x="13" y="39"/>
                      </a:lnTo>
                      <a:lnTo>
                        <a:pt x="10" y="38"/>
                      </a:lnTo>
                      <a:lnTo>
                        <a:pt x="5" y="33"/>
                      </a:lnTo>
                      <a:lnTo>
                        <a:pt x="1" y="27"/>
                      </a:lnTo>
                      <a:lnTo>
                        <a:pt x="0" y="19"/>
                      </a:lnTo>
                      <a:lnTo>
                        <a:pt x="0" y="19"/>
                      </a:lnTo>
                      <a:lnTo>
                        <a:pt x="1" y="12"/>
                      </a:lnTo>
                      <a:lnTo>
                        <a:pt x="5" y="5"/>
                      </a:lnTo>
                      <a:lnTo>
                        <a:pt x="10" y="2"/>
                      </a:lnTo>
                      <a:lnTo>
                        <a:pt x="13" y="0"/>
                      </a:lnTo>
                      <a:lnTo>
                        <a:pt x="16" y="0"/>
                      </a:lnTo>
                      <a:lnTo>
                        <a:pt x="16" y="0"/>
                      </a:lnTo>
                      <a:lnTo>
                        <a:pt x="20" y="0"/>
                      </a:lnTo>
                      <a:lnTo>
                        <a:pt x="23" y="2"/>
                      </a:lnTo>
                      <a:lnTo>
                        <a:pt x="29" y="5"/>
                      </a:lnTo>
                      <a:lnTo>
                        <a:pt x="32" y="12"/>
                      </a:lnTo>
                      <a:lnTo>
                        <a:pt x="34" y="19"/>
                      </a:lnTo>
                      <a:lnTo>
                        <a:pt x="34" y="19"/>
                      </a:lnTo>
                      <a:lnTo>
                        <a:pt x="32" y="27"/>
                      </a:lnTo>
                      <a:lnTo>
                        <a:pt x="29" y="33"/>
                      </a:lnTo>
                      <a:lnTo>
                        <a:pt x="23" y="38"/>
                      </a:lnTo>
                      <a:lnTo>
                        <a:pt x="20" y="39"/>
                      </a:lnTo>
                      <a:lnTo>
                        <a:pt x="16" y="39"/>
                      </a:lnTo>
                      <a:lnTo>
                        <a:pt x="16" y="39"/>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725" name="Freeform 196"/>
                <p:cNvSpPr>
                  <a:spLocks/>
                </p:cNvSpPr>
                <p:nvPr/>
              </p:nvSpPr>
              <p:spPr bwMode="auto">
                <a:xfrm>
                  <a:off x="2473" y="2598"/>
                  <a:ext cx="98" cy="98"/>
                </a:xfrm>
                <a:custGeom>
                  <a:avLst/>
                  <a:gdLst/>
                  <a:ahLst/>
                  <a:cxnLst>
                    <a:cxn ang="0">
                      <a:pos x="99" y="292"/>
                    </a:cxn>
                    <a:cxn ang="0">
                      <a:pos x="48" y="272"/>
                    </a:cxn>
                    <a:cxn ang="0">
                      <a:pos x="40" y="221"/>
                    </a:cxn>
                    <a:cxn ang="0">
                      <a:pos x="12" y="213"/>
                    </a:cxn>
                    <a:cxn ang="0">
                      <a:pos x="0" y="170"/>
                    </a:cxn>
                    <a:cxn ang="0">
                      <a:pos x="12" y="110"/>
                    </a:cxn>
                    <a:cxn ang="0">
                      <a:pos x="64" y="75"/>
                    </a:cxn>
                    <a:cxn ang="0">
                      <a:pos x="31" y="47"/>
                    </a:cxn>
                    <a:cxn ang="0">
                      <a:pos x="48" y="12"/>
                    </a:cxn>
                    <a:cxn ang="0">
                      <a:pos x="86" y="7"/>
                    </a:cxn>
                    <a:cxn ang="0">
                      <a:pos x="142" y="0"/>
                    </a:cxn>
                    <a:cxn ang="0">
                      <a:pos x="171" y="20"/>
                    </a:cxn>
                    <a:cxn ang="0">
                      <a:pos x="261" y="23"/>
                    </a:cxn>
                    <a:cxn ang="0">
                      <a:pos x="265" y="67"/>
                    </a:cxn>
                    <a:cxn ang="0">
                      <a:pos x="292" y="82"/>
                    </a:cxn>
                    <a:cxn ang="0">
                      <a:pos x="289" y="119"/>
                    </a:cxn>
                    <a:cxn ang="0">
                      <a:pos x="265" y="123"/>
                    </a:cxn>
                    <a:cxn ang="0">
                      <a:pos x="257" y="193"/>
                    </a:cxn>
                    <a:cxn ang="0">
                      <a:pos x="265" y="268"/>
                    </a:cxn>
                    <a:cxn ang="0">
                      <a:pos x="152" y="271"/>
                    </a:cxn>
                    <a:cxn ang="0">
                      <a:pos x="99" y="292"/>
                    </a:cxn>
                  </a:cxnLst>
                  <a:rect l="0" t="0" r="r" b="b"/>
                  <a:pathLst>
                    <a:path w="292" h="292">
                      <a:moveTo>
                        <a:pt x="99" y="292"/>
                      </a:moveTo>
                      <a:lnTo>
                        <a:pt x="48" y="272"/>
                      </a:lnTo>
                      <a:lnTo>
                        <a:pt x="40" y="221"/>
                      </a:lnTo>
                      <a:lnTo>
                        <a:pt x="12" y="213"/>
                      </a:lnTo>
                      <a:lnTo>
                        <a:pt x="0" y="170"/>
                      </a:lnTo>
                      <a:lnTo>
                        <a:pt x="12" y="110"/>
                      </a:lnTo>
                      <a:lnTo>
                        <a:pt x="64" y="75"/>
                      </a:lnTo>
                      <a:lnTo>
                        <a:pt x="31" y="47"/>
                      </a:lnTo>
                      <a:lnTo>
                        <a:pt x="48" y="12"/>
                      </a:lnTo>
                      <a:lnTo>
                        <a:pt x="86" y="7"/>
                      </a:lnTo>
                      <a:lnTo>
                        <a:pt x="142" y="0"/>
                      </a:lnTo>
                      <a:lnTo>
                        <a:pt x="171" y="20"/>
                      </a:lnTo>
                      <a:lnTo>
                        <a:pt x="261" y="23"/>
                      </a:lnTo>
                      <a:lnTo>
                        <a:pt x="265" y="67"/>
                      </a:lnTo>
                      <a:lnTo>
                        <a:pt x="292" y="82"/>
                      </a:lnTo>
                      <a:lnTo>
                        <a:pt x="289" y="119"/>
                      </a:lnTo>
                      <a:lnTo>
                        <a:pt x="265" y="123"/>
                      </a:lnTo>
                      <a:lnTo>
                        <a:pt x="257" y="193"/>
                      </a:lnTo>
                      <a:lnTo>
                        <a:pt x="265" y="268"/>
                      </a:lnTo>
                      <a:lnTo>
                        <a:pt x="152" y="271"/>
                      </a:lnTo>
                      <a:lnTo>
                        <a:pt x="99" y="292"/>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726" name="Freeform 197"/>
                <p:cNvSpPr>
                  <a:spLocks/>
                </p:cNvSpPr>
                <p:nvPr/>
              </p:nvSpPr>
              <p:spPr bwMode="auto">
                <a:xfrm>
                  <a:off x="1495" y="2708"/>
                  <a:ext cx="603" cy="677"/>
                </a:xfrm>
                <a:custGeom>
                  <a:avLst/>
                  <a:gdLst/>
                  <a:ahLst/>
                  <a:cxnLst>
                    <a:cxn ang="0">
                      <a:pos x="186" y="184"/>
                    </a:cxn>
                    <a:cxn ang="0">
                      <a:pos x="199" y="315"/>
                    </a:cxn>
                    <a:cxn ang="0">
                      <a:pos x="183" y="419"/>
                    </a:cxn>
                    <a:cxn ang="0">
                      <a:pos x="93" y="471"/>
                    </a:cxn>
                    <a:cxn ang="0">
                      <a:pos x="58" y="565"/>
                    </a:cxn>
                    <a:cxn ang="0">
                      <a:pos x="0" y="636"/>
                    </a:cxn>
                    <a:cxn ang="0">
                      <a:pos x="56" y="726"/>
                    </a:cxn>
                    <a:cxn ang="0">
                      <a:pos x="135" y="763"/>
                    </a:cxn>
                    <a:cxn ang="0">
                      <a:pos x="228" y="820"/>
                    </a:cxn>
                    <a:cxn ang="0">
                      <a:pos x="306" y="798"/>
                    </a:cxn>
                    <a:cxn ang="0">
                      <a:pos x="347" y="747"/>
                    </a:cxn>
                    <a:cxn ang="0">
                      <a:pos x="430" y="881"/>
                    </a:cxn>
                    <a:cxn ang="0">
                      <a:pos x="519" y="908"/>
                    </a:cxn>
                    <a:cxn ang="0">
                      <a:pos x="602" y="949"/>
                    </a:cxn>
                    <a:cxn ang="0">
                      <a:pos x="657" y="1004"/>
                    </a:cxn>
                    <a:cxn ang="0">
                      <a:pos x="648" y="1091"/>
                    </a:cxn>
                    <a:cxn ang="0">
                      <a:pos x="730" y="1140"/>
                    </a:cxn>
                    <a:cxn ang="0">
                      <a:pos x="778" y="1191"/>
                    </a:cxn>
                    <a:cxn ang="0">
                      <a:pos x="732" y="1284"/>
                    </a:cxn>
                    <a:cxn ang="0">
                      <a:pos x="771" y="1370"/>
                    </a:cxn>
                    <a:cxn ang="0">
                      <a:pos x="848" y="1411"/>
                    </a:cxn>
                    <a:cxn ang="0">
                      <a:pos x="936" y="1470"/>
                    </a:cxn>
                    <a:cxn ang="0">
                      <a:pos x="957" y="1649"/>
                    </a:cxn>
                    <a:cxn ang="0">
                      <a:pos x="950" y="1690"/>
                    </a:cxn>
                    <a:cxn ang="0">
                      <a:pos x="881" y="1765"/>
                    </a:cxn>
                    <a:cxn ang="0">
                      <a:pos x="854" y="1849"/>
                    </a:cxn>
                    <a:cxn ang="0">
                      <a:pos x="1016" y="1994"/>
                    </a:cxn>
                    <a:cxn ang="0">
                      <a:pos x="1051" y="1937"/>
                    </a:cxn>
                    <a:cxn ang="0">
                      <a:pos x="1081" y="1841"/>
                    </a:cxn>
                    <a:cxn ang="0">
                      <a:pos x="1075" y="1910"/>
                    </a:cxn>
                    <a:cxn ang="0">
                      <a:pos x="1153" y="1834"/>
                    </a:cxn>
                    <a:cxn ang="0">
                      <a:pos x="1213" y="1586"/>
                    </a:cxn>
                    <a:cxn ang="0">
                      <a:pos x="1275" y="1508"/>
                    </a:cxn>
                    <a:cxn ang="0">
                      <a:pos x="1443" y="1443"/>
                    </a:cxn>
                    <a:cxn ang="0">
                      <a:pos x="1538" y="1331"/>
                    </a:cxn>
                    <a:cxn ang="0">
                      <a:pos x="1587" y="1159"/>
                    </a:cxn>
                    <a:cxn ang="0">
                      <a:pos x="1663" y="888"/>
                    </a:cxn>
                    <a:cxn ang="0">
                      <a:pos x="1695" y="783"/>
                    </a:cxn>
                    <a:cxn ang="0">
                      <a:pos x="1766" y="718"/>
                    </a:cxn>
                    <a:cxn ang="0">
                      <a:pos x="1783" y="630"/>
                    </a:cxn>
                    <a:cxn ang="0">
                      <a:pos x="1781" y="585"/>
                    </a:cxn>
                    <a:cxn ang="0">
                      <a:pos x="1718" y="473"/>
                    </a:cxn>
                    <a:cxn ang="0">
                      <a:pos x="1625" y="413"/>
                    </a:cxn>
                    <a:cxn ang="0">
                      <a:pos x="1540" y="364"/>
                    </a:cxn>
                    <a:cxn ang="0">
                      <a:pos x="1443" y="350"/>
                    </a:cxn>
                    <a:cxn ang="0">
                      <a:pos x="1350" y="291"/>
                    </a:cxn>
                    <a:cxn ang="0">
                      <a:pos x="1220" y="267"/>
                    </a:cxn>
                    <a:cxn ang="0">
                      <a:pos x="1133" y="325"/>
                    </a:cxn>
                    <a:cxn ang="0">
                      <a:pos x="1147" y="236"/>
                    </a:cxn>
                    <a:cxn ang="0">
                      <a:pos x="1058" y="287"/>
                    </a:cxn>
                    <a:cxn ang="0">
                      <a:pos x="1048" y="260"/>
                    </a:cxn>
                    <a:cxn ang="0">
                      <a:pos x="1105" y="157"/>
                    </a:cxn>
                    <a:cxn ang="0">
                      <a:pos x="1009" y="48"/>
                    </a:cxn>
                    <a:cxn ang="0">
                      <a:pos x="955" y="127"/>
                    </a:cxn>
                    <a:cxn ang="0">
                      <a:pos x="823" y="105"/>
                    </a:cxn>
                    <a:cxn ang="0">
                      <a:pos x="727" y="151"/>
                    </a:cxn>
                    <a:cxn ang="0">
                      <a:pos x="662" y="147"/>
                    </a:cxn>
                    <a:cxn ang="0">
                      <a:pos x="645" y="14"/>
                    </a:cxn>
                    <a:cxn ang="0">
                      <a:pos x="514" y="36"/>
                    </a:cxn>
                    <a:cxn ang="0">
                      <a:pos x="430" y="26"/>
                    </a:cxn>
                    <a:cxn ang="0">
                      <a:pos x="457" y="115"/>
                    </a:cxn>
                    <a:cxn ang="0">
                      <a:pos x="372" y="186"/>
                    </a:cxn>
                    <a:cxn ang="0">
                      <a:pos x="285" y="125"/>
                    </a:cxn>
                  </a:cxnLst>
                  <a:rect l="0" t="0" r="r" b="b"/>
                  <a:pathLst>
                    <a:path w="1811" h="2030">
                      <a:moveTo>
                        <a:pt x="285" y="125"/>
                      </a:moveTo>
                      <a:lnTo>
                        <a:pt x="206" y="153"/>
                      </a:lnTo>
                      <a:lnTo>
                        <a:pt x="186" y="184"/>
                      </a:lnTo>
                      <a:lnTo>
                        <a:pt x="210" y="208"/>
                      </a:lnTo>
                      <a:lnTo>
                        <a:pt x="186" y="223"/>
                      </a:lnTo>
                      <a:lnTo>
                        <a:pt x="199" y="315"/>
                      </a:lnTo>
                      <a:lnTo>
                        <a:pt x="199" y="354"/>
                      </a:lnTo>
                      <a:lnTo>
                        <a:pt x="151" y="358"/>
                      </a:lnTo>
                      <a:lnTo>
                        <a:pt x="183" y="419"/>
                      </a:lnTo>
                      <a:lnTo>
                        <a:pt x="170" y="461"/>
                      </a:lnTo>
                      <a:lnTo>
                        <a:pt x="135" y="481"/>
                      </a:lnTo>
                      <a:lnTo>
                        <a:pt x="93" y="471"/>
                      </a:lnTo>
                      <a:lnTo>
                        <a:pt x="62" y="492"/>
                      </a:lnTo>
                      <a:lnTo>
                        <a:pt x="49" y="534"/>
                      </a:lnTo>
                      <a:lnTo>
                        <a:pt x="58" y="565"/>
                      </a:lnTo>
                      <a:lnTo>
                        <a:pt x="38" y="582"/>
                      </a:lnTo>
                      <a:lnTo>
                        <a:pt x="11" y="595"/>
                      </a:lnTo>
                      <a:lnTo>
                        <a:pt x="0" y="636"/>
                      </a:lnTo>
                      <a:lnTo>
                        <a:pt x="12" y="668"/>
                      </a:lnTo>
                      <a:lnTo>
                        <a:pt x="44" y="694"/>
                      </a:lnTo>
                      <a:lnTo>
                        <a:pt x="56" y="726"/>
                      </a:lnTo>
                      <a:lnTo>
                        <a:pt x="87" y="731"/>
                      </a:lnTo>
                      <a:lnTo>
                        <a:pt x="93" y="757"/>
                      </a:lnTo>
                      <a:lnTo>
                        <a:pt x="135" y="763"/>
                      </a:lnTo>
                      <a:lnTo>
                        <a:pt x="170" y="741"/>
                      </a:lnTo>
                      <a:lnTo>
                        <a:pt x="189" y="801"/>
                      </a:lnTo>
                      <a:lnTo>
                        <a:pt x="228" y="820"/>
                      </a:lnTo>
                      <a:lnTo>
                        <a:pt x="262" y="825"/>
                      </a:lnTo>
                      <a:lnTo>
                        <a:pt x="289" y="812"/>
                      </a:lnTo>
                      <a:lnTo>
                        <a:pt x="306" y="798"/>
                      </a:lnTo>
                      <a:lnTo>
                        <a:pt x="317" y="777"/>
                      </a:lnTo>
                      <a:lnTo>
                        <a:pt x="341" y="781"/>
                      </a:lnTo>
                      <a:lnTo>
                        <a:pt x="347" y="747"/>
                      </a:lnTo>
                      <a:lnTo>
                        <a:pt x="406" y="753"/>
                      </a:lnTo>
                      <a:lnTo>
                        <a:pt x="414" y="846"/>
                      </a:lnTo>
                      <a:lnTo>
                        <a:pt x="430" y="881"/>
                      </a:lnTo>
                      <a:lnTo>
                        <a:pt x="440" y="895"/>
                      </a:lnTo>
                      <a:lnTo>
                        <a:pt x="510" y="898"/>
                      </a:lnTo>
                      <a:lnTo>
                        <a:pt x="519" y="908"/>
                      </a:lnTo>
                      <a:lnTo>
                        <a:pt x="550" y="915"/>
                      </a:lnTo>
                      <a:lnTo>
                        <a:pt x="555" y="943"/>
                      </a:lnTo>
                      <a:lnTo>
                        <a:pt x="602" y="949"/>
                      </a:lnTo>
                      <a:lnTo>
                        <a:pt x="627" y="955"/>
                      </a:lnTo>
                      <a:lnTo>
                        <a:pt x="633" y="1001"/>
                      </a:lnTo>
                      <a:lnTo>
                        <a:pt x="657" y="1004"/>
                      </a:lnTo>
                      <a:lnTo>
                        <a:pt x="633" y="1022"/>
                      </a:lnTo>
                      <a:lnTo>
                        <a:pt x="635" y="1085"/>
                      </a:lnTo>
                      <a:lnTo>
                        <a:pt x="648" y="1091"/>
                      </a:lnTo>
                      <a:lnTo>
                        <a:pt x="662" y="1107"/>
                      </a:lnTo>
                      <a:lnTo>
                        <a:pt x="726" y="1105"/>
                      </a:lnTo>
                      <a:lnTo>
                        <a:pt x="730" y="1140"/>
                      </a:lnTo>
                      <a:lnTo>
                        <a:pt x="755" y="1145"/>
                      </a:lnTo>
                      <a:lnTo>
                        <a:pt x="761" y="1180"/>
                      </a:lnTo>
                      <a:lnTo>
                        <a:pt x="778" y="1191"/>
                      </a:lnTo>
                      <a:lnTo>
                        <a:pt x="774" y="1252"/>
                      </a:lnTo>
                      <a:lnTo>
                        <a:pt x="755" y="1279"/>
                      </a:lnTo>
                      <a:lnTo>
                        <a:pt x="732" y="1284"/>
                      </a:lnTo>
                      <a:lnTo>
                        <a:pt x="736" y="1318"/>
                      </a:lnTo>
                      <a:lnTo>
                        <a:pt x="768" y="1331"/>
                      </a:lnTo>
                      <a:lnTo>
                        <a:pt x="771" y="1370"/>
                      </a:lnTo>
                      <a:lnTo>
                        <a:pt x="813" y="1377"/>
                      </a:lnTo>
                      <a:lnTo>
                        <a:pt x="824" y="1401"/>
                      </a:lnTo>
                      <a:lnTo>
                        <a:pt x="848" y="1411"/>
                      </a:lnTo>
                      <a:lnTo>
                        <a:pt x="892" y="1414"/>
                      </a:lnTo>
                      <a:lnTo>
                        <a:pt x="896" y="1466"/>
                      </a:lnTo>
                      <a:lnTo>
                        <a:pt x="936" y="1470"/>
                      </a:lnTo>
                      <a:lnTo>
                        <a:pt x="945" y="1590"/>
                      </a:lnTo>
                      <a:lnTo>
                        <a:pt x="951" y="1600"/>
                      </a:lnTo>
                      <a:lnTo>
                        <a:pt x="957" y="1649"/>
                      </a:lnTo>
                      <a:lnTo>
                        <a:pt x="981" y="1649"/>
                      </a:lnTo>
                      <a:lnTo>
                        <a:pt x="982" y="1686"/>
                      </a:lnTo>
                      <a:lnTo>
                        <a:pt x="950" y="1690"/>
                      </a:lnTo>
                      <a:lnTo>
                        <a:pt x="926" y="1721"/>
                      </a:lnTo>
                      <a:lnTo>
                        <a:pt x="903" y="1731"/>
                      </a:lnTo>
                      <a:lnTo>
                        <a:pt x="881" y="1765"/>
                      </a:lnTo>
                      <a:lnTo>
                        <a:pt x="854" y="1793"/>
                      </a:lnTo>
                      <a:lnTo>
                        <a:pt x="834" y="1827"/>
                      </a:lnTo>
                      <a:lnTo>
                        <a:pt x="854" y="1849"/>
                      </a:lnTo>
                      <a:lnTo>
                        <a:pt x="898" y="1868"/>
                      </a:lnTo>
                      <a:lnTo>
                        <a:pt x="995" y="1959"/>
                      </a:lnTo>
                      <a:lnTo>
                        <a:pt x="1016" y="1994"/>
                      </a:lnTo>
                      <a:lnTo>
                        <a:pt x="1022" y="2030"/>
                      </a:lnTo>
                      <a:lnTo>
                        <a:pt x="1050" y="1993"/>
                      </a:lnTo>
                      <a:lnTo>
                        <a:pt x="1051" y="1937"/>
                      </a:lnTo>
                      <a:lnTo>
                        <a:pt x="1061" y="1900"/>
                      </a:lnTo>
                      <a:lnTo>
                        <a:pt x="1064" y="1838"/>
                      </a:lnTo>
                      <a:lnTo>
                        <a:pt x="1081" y="1841"/>
                      </a:lnTo>
                      <a:lnTo>
                        <a:pt x="1093" y="1852"/>
                      </a:lnTo>
                      <a:lnTo>
                        <a:pt x="1088" y="1886"/>
                      </a:lnTo>
                      <a:lnTo>
                        <a:pt x="1075" y="1910"/>
                      </a:lnTo>
                      <a:lnTo>
                        <a:pt x="1117" y="1893"/>
                      </a:lnTo>
                      <a:lnTo>
                        <a:pt x="1127" y="1852"/>
                      </a:lnTo>
                      <a:lnTo>
                        <a:pt x="1153" y="1834"/>
                      </a:lnTo>
                      <a:lnTo>
                        <a:pt x="1147" y="1767"/>
                      </a:lnTo>
                      <a:lnTo>
                        <a:pt x="1196" y="1739"/>
                      </a:lnTo>
                      <a:lnTo>
                        <a:pt x="1213" y="1586"/>
                      </a:lnTo>
                      <a:lnTo>
                        <a:pt x="1226" y="1549"/>
                      </a:lnTo>
                      <a:lnTo>
                        <a:pt x="1264" y="1534"/>
                      </a:lnTo>
                      <a:lnTo>
                        <a:pt x="1275" y="1508"/>
                      </a:lnTo>
                      <a:lnTo>
                        <a:pt x="1301" y="1488"/>
                      </a:lnTo>
                      <a:lnTo>
                        <a:pt x="1350" y="1456"/>
                      </a:lnTo>
                      <a:lnTo>
                        <a:pt x="1443" y="1443"/>
                      </a:lnTo>
                      <a:lnTo>
                        <a:pt x="1457" y="1418"/>
                      </a:lnTo>
                      <a:lnTo>
                        <a:pt x="1528" y="1414"/>
                      </a:lnTo>
                      <a:lnTo>
                        <a:pt x="1538" y="1331"/>
                      </a:lnTo>
                      <a:lnTo>
                        <a:pt x="1564" y="1293"/>
                      </a:lnTo>
                      <a:lnTo>
                        <a:pt x="1581" y="1245"/>
                      </a:lnTo>
                      <a:lnTo>
                        <a:pt x="1587" y="1159"/>
                      </a:lnTo>
                      <a:lnTo>
                        <a:pt x="1611" y="1145"/>
                      </a:lnTo>
                      <a:lnTo>
                        <a:pt x="1621" y="904"/>
                      </a:lnTo>
                      <a:lnTo>
                        <a:pt x="1663" y="888"/>
                      </a:lnTo>
                      <a:lnTo>
                        <a:pt x="1667" y="842"/>
                      </a:lnTo>
                      <a:lnTo>
                        <a:pt x="1684" y="829"/>
                      </a:lnTo>
                      <a:lnTo>
                        <a:pt x="1695" y="783"/>
                      </a:lnTo>
                      <a:lnTo>
                        <a:pt x="1719" y="775"/>
                      </a:lnTo>
                      <a:lnTo>
                        <a:pt x="1732" y="729"/>
                      </a:lnTo>
                      <a:lnTo>
                        <a:pt x="1766" y="718"/>
                      </a:lnTo>
                      <a:lnTo>
                        <a:pt x="1767" y="678"/>
                      </a:lnTo>
                      <a:lnTo>
                        <a:pt x="1787" y="674"/>
                      </a:lnTo>
                      <a:lnTo>
                        <a:pt x="1783" y="630"/>
                      </a:lnTo>
                      <a:lnTo>
                        <a:pt x="1805" y="626"/>
                      </a:lnTo>
                      <a:lnTo>
                        <a:pt x="1811" y="588"/>
                      </a:lnTo>
                      <a:lnTo>
                        <a:pt x="1781" y="585"/>
                      </a:lnTo>
                      <a:lnTo>
                        <a:pt x="1773" y="496"/>
                      </a:lnTo>
                      <a:lnTo>
                        <a:pt x="1749" y="477"/>
                      </a:lnTo>
                      <a:lnTo>
                        <a:pt x="1718" y="473"/>
                      </a:lnTo>
                      <a:lnTo>
                        <a:pt x="1688" y="451"/>
                      </a:lnTo>
                      <a:lnTo>
                        <a:pt x="1667" y="413"/>
                      </a:lnTo>
                      <a:lnTo>
                        <a:pt x="1625" y="413"/>
                      </a:lnTo>
                      <a:lnTo>
                        <a:pt x="1615" y="378"/>
                      </a:lnTo>
                      <a:lnTo>
                        <a:pt x="1585" y="361"/>
                      </a:lnTo>
                      <a:lnTo>
                        <a:pt x="1540" y="364"/>
                      </a:lnTo>
                      <a:lnTo>
                        <a:pt x="1495" y="354"/>
                      </a:lnTo>
                      <a:lnTo>
                        <a:pt x="1473" y="333"/>
                      </a:lnTo>
                      <a:lnTo>
                        <a:pt x="1443" y="350"/>
                      </a:lnTo>
                      <a:lnTo>
                        <a:pt x="1418" y="353"/>
                      </a:lnTo>
                      <a:lnTo>
                        <a:pt x="1378" y="329"/>
                      </a:lnTo>
                      <a:lnTo>
                        <a:pt x="1350" y="291"/>
                      </a:lnTo>
                      <a:lnTo>
                        <a:pt x="1311" y="269"/>
                      </a:lnTo>
                      <a:lnTo>
                        <a:pt x="1271" y="264"/>
                      </a:lnTo>
                      <a:lnTo>
                        <a:pt x="1220" y="267"/>
                      </a:lnTo>
                      <a:lnTo>
                        <a:pt x="1186" y="279"/>
                      </a:lnTo>
                      <a:lnTo>
                        <a:pt x="1177" y="302"/>
                      </a:lnTo>
                      <a:lnTo>
                        <a:pt x="1133" y="325"/>
                      </a:lnTo>
                      <a:lnTo>
                        <a:pt x="1151" y="291"/>
                      </a:lnTo>
                      <a:lnTo>
                        <a:pt x="1172" y="253"/>
                      </a:lnTo>
                      <a:lnTo>
                        <a:pt x="1147" y="236"/>
                      </a:lnTo>
                      <a:lnTo>
                        <a:pt x="1113" y="236"/>
                      </a:lnTo>
                      <a:lnTo>
                        <a:pt x="1084" y="260"/>
                      </a:lnTo>
                      <a:lnTo>
                        <a:pt x="1058" y="287"/>
                      </a:lnTo>
                      <a:lnTo>
                        <a:pt x="1036" y="316"/>
                      </a:lnTo>
                      <a:lnTo>
                        <a:pt x="1006" y="330"/>
                      </a:lnTo>
                      <a:lnTo>
                        <a:pt x="1048" y="260"/>
                      </a:lnTo>
                      <a:lnTo>
                        <a:pt x="1074" y="223"/>
                      </a:lnTo>
                      <a:lnTo>
                        <a:pt x="1093" y="181"/>
                      </a:lnTo>
                      <a:lnTo>
                        <a:pt x="1105" y="157"/>
                      </a:lnTo>
                      <a:lnTo>
                        <a:pt x="1070" y="75"/>
                      </a:lnTo>
                      <a:lnTo>
                        <a:pt x="1044" y="50"/>
                      </a:lnTo>
                      <a:lnTo>
                        <a:pt x="1009" y="48"/>
                      </a:lnTo>
                      <a:lnTo>
                        <a:pt x="982" y="74"/>
                      </a:lnTo>
                      <a:lnTo>
                        <a:pt x="968" y="99"/>
                      </a:lnTo>
                      <a:lnTo>
                        <a:pt x="955" y="127"/>
                      </a:lnTo>
                      <a:lnTo>
                        <a:pt x="909" y="123"/>
                      </a:lnTo>
                      <a:lnTo>
                        <a:pt x="889" y="102"/>
                      </a:lnTo>
                      <a:lnTo>
                        <a:pt x="823" y="105"/>
                      </a:lnTo>
                      <a:lnTo>
                        <a:pt x="820" y="147"/>
                      </a:lnTo>
                      <a:lnTo>
                        <a:pt x="765" y="148"/>
                      </a:lnTo>
                      <a:lnTo>
                        <a:pt x="727" y="151"/>
                      </a:lnTo>
                      <a:lnTo>
                        <a:pt x="716" y="171"/>
                      </a:lnTo>
                      <a:lnTo>
                        <a:pt x="685" y="172"/>
                      </a:lnTo>
                      <a:lnTo>
                        <a:pt x="662" y="147"/>
                      </a:lnTo>
                      <a:lnTo>
                        <a:pt x="641" y="102"/>
                      </a:lnTo>
                      <a:lnTo>
                        <a:pt x="653" y="65"/>
                      </a:lnTo>
                      <a:lnTo>
                        <a:pt x="645" y="14"/>
                      </a:lnTo>
                      <a:lnTo>
                        <a:pt x="607" y="0"/>
                      </a:lnTo>
                      <a:lnTo>
                        <a:pt x="593" y="32"/>
                      </a:lnTo>
                      <a:lnTo>
                        <a:pt x="514" y="36"/>
                      </a:lnTo>
                      <a:lnTo>
                        <a:pt x="489" y="54"/>
                      </a:lnTo>
                      <a:lnTo>
                        <a:pt x="449" y="19"/>
                      </a:lnTo>
                      <a:lnTo>
                        <a:pt x="430" y="26"/>
                      </a:lnTo>
                      <a:lnTo>
                        <a:pt x="421" y="68"/>
                      </a:lnTo>
                      <a:lnTo>
                        <a:pt x="426" y="95"/>
                      </a:lnTo>
                      <a:lnTo>
                        <a:pt x="457" y="115"/>
                      </a:lnTo>
                      <a:lnTo>
                        <a:pt x="459" y="148"/>
                      </a:lnTo>
                      <a:lnTo>
                        <a:pt x="420" y="181"/>
                      </a:lnTo>
                      <a:lnTo>
                        <a:pt x="372" y="186"/>
                      </a:lnTo>
                      <a:lnTo>
                        <a:pt x="337" y="168"/>
                      </a:lnTo>
                      <a:lnTo>
                        <a:pt x="313" y="137"/>
                      </a:lnTo>
                      <a:lnTo>
                        <a:pt x="285" y="125"/>
                      </a:lnTo>
                      <a:close/>
                    </a:path>
                  </a:pathLst>
                </a:custGeom>
                <a:grpFill/>
                <a:ln w="9525">
                  <a:solidFill>
                    <a:srgbClr val="FFFFFF"/>
                  </a:solidFill>
                  <a:prstDash val="solid"/>
                  <a:round/>
                  <a:headEnd/>
                  <a:tailEnd/>
                </a:ln>
              </p:spPr>
              <p:txBody>
                <a:bodyPr/>
                <a:lstStyle/>
                <a:p>
                  <a:endParaRPr lang="ru-RU" kern="0">
                    <a:ln w="28575">
                      <a:solidFill>
                        <a:srgbClr val="1E1E1E"/>
                      </a:solidFill>
                    </a:ln>
                    <a:solidFill>
                      <a:sysClr val="windowText" lastClr="000000"/>
                    </a:solidFill>
                  </a:endParaRPr>
                </a:p>
              </p:txBody>
            </p:sp>
            <p:sp>
              <p:nvSpPr>
                <p:cNvPr id="728" name="Freeform 199"/>
                <p:cNvSpPr>
                  <a:spLocks/>
                </p:cNvSpPr>
                <p:nvPr/>
              </p:nvSpPr>
              <p:spPr bwMode="auto">
                <a:xfrm>
                  <a:off x="3871" y="1799"/>
                  <a:ext cx="446" cy="223"/>
                </a:xfrm>
                <a:custGeom>
                  <a:avLst/>
                  <a:gdLst/>
                  <a:ahLst/>
                  <a:cxnLst>
                    <a:cxn ang="0">
                      <a:pos x="0" y="253"/>
                    </a:cxn>
                    <a:cxn ang="0">
                      <a:pos x="28" y="229"/>
                    </a:cxn>
                    <a:cxn ang="0">
                      <a:pos x="87" y="214"/>
                    </a:cxn>
                    <a:cxn ang="0">
                      <a:pos x="221" y="202"/>
                    </a:cxn>
                    <a:cxn ang="0">
                      <a:pos x="237" y="222"/>
                    </a:cxn>
                    <a:cxn ang="0">
                      <a:pos x="284" y="229"/>
                    </a:cxn>
                    <a:cxn ang="0">
                      <a:pos x="304" y="249"/>
                    </a:cxn>
                    <a:cxn ang="0">
                      <a:pos x="399" y="238"/>
                    </a:cxn>
                    <a:cxn ang="0">
                      <a:pos x="375" y="187"/>
                    </a:cxn>
                    <a:cxn ang="0">
                      <a:pos x="359" y="163"/>
                    </a:cxn>
                    <a:cxn ang="0">
                      <a:pos x="399" y="159"/>
                    </a:cxn>
                    <a:cxn ang="0">
                      <a:pos x="399" y="80"/>
                    </a:cxn>
                    <a:cxn ang="0">
                      <a:pos x="399" y="0"/>
                    </a:cxn>
                    <a:cxn ang="0">
                      <a:pos x="482" y="31"/>
                    </a:cxn>
                    <a:cxn ang="0">
                      <a:pos x="537" y="35"/>
                    </a:cxn>
                    <a:cxn ang="0">
                      <a:pos x="576" y="74"/>
                    </a:cxn>
                    <a:cxn ang="0">
                      <a:pos x="596" y="114"/>
                    </a:cxn>
                    <a:cxn ang="0">
                      <a:pos x="663" y="114"/>
                    </a:cxn>
                    <a:cxn ang="0">
                      <a:pos x="762" y="121"/>
                    </a:cxn>
                    <a:cxn ang="0">
                      <a:pos x="817" y="153"/>
                    </a:cxn>
                    <a:cxn ang="0">
                      <a:pos x="861" y="165"/>
                    </a:cxn>
                    <a:cxn ang="0">
                      <a:pos x="872" y="200"/>
                    </a:cxn>
                    <a:cxn ang="0">
                      <a:pos x="992" y="185"/>
                    </a:cxn>
                    <a:cxn ang="0">
                      <a:pos x="1011" y="153"/>
                    </a:cxn>
                    <a:cxn ang="0">
                      <a:pos x="1051" y="177"/>
                    </a:cxn>
                    <a:cxn ang="0">
                      <a:pos x="1106" y="129"/>
                    </a:cxn>
                    <a:cxn ang="0">
                      <a:pos x="1150" y="125"/>
                    </a:cxn>
                    <a:cxn ang="0">
                      <a:pos x="1189" y="149"/>
                    </a:cxn>
                    <a:cxn ang="0">
                      <a:pos x="1178" y="187"/>
                    </a:cxn>
                    <a:cxn ang="0">
                      <a:pos x="1183" y="287"/>
                    </a:cxn>
                    <a:cxn ang="0">
                      <a:pos x="1193" y="306"/>
                    </a:cxn>
                    <a:cxn ang="0">
                      <a:pos x="1230" y="296"/>
                    </a:cxn>
                    <a:cxn ang="0">
                      <a:pos x="1303" y="287"/>
                    </a:cxn>
                    <a:cxn ang="0">
                      <a:pos x="1340" y="335"/>
                    </a:cxn>
                    <a:cxn ang="0">
                      <a:pos x="1260" y="370"/>
                    </a:cxn>
                    <a:cxn ang="0">
                      <a:pos x="1193" y="410"/>
                    </a:cxn>
                    <a:cxn ang="0">
                      <a:pos x="1154" y="442"/>
                    </a:cxn>
                    <a:cxn ang="0">
                      <a:pos x="1110" y="485"/>
                    </a:cxn>
                    <a:cxn ang="0">
                      <a:pos x="1047" y="465"/>
                    </a:cxn>
                    <a:cxn ang="0">
                      <a:pos x="1051" y="517"/>
                    </a:cxn>
                    <a:cxn ang="0">
                      <a:pos x="1043" y="572"/>
                    </a:cxn>
                    <a:cxn ang="0">
                      <a:pos x="972" y="631"/>
                    </a:cxn>
                    <a:cxn ang="0">
                      <a:pos x="881" y="620"/>
                    </a:cxn>
                    <a:cxn ang="0">
                      <a:pos x="845" y="647"/>
                    </a:cxn>
                    <a:cxn ang="0">
                      <a:pos x="778" y="668"/>
                    </a:cxn>
                    <a:cxn ang="0">
                      <a:pos x="711" y="631"/>
                    </a:cxn>
                    <a:cxn ang="0">
                      <a:pos x="655" y="616"/>
                    </a:cxn>
                    <a:cxn ang="0">
                      <a:pos x="403" y="596"/>
                    </a:cxn>
                    <a:cxn ang="0">
                      <a:pos x="372" y="565"/>
                    </a:cxn>
                    <a:cxn ang="0">
                      <a:pos x="339" y="509"/>
                    </a:cxn>
                    <a:cxn ang="0">
                      <a:pos x="287" y="482"/>
                    </a:cxn>
                    <a:cxn ang="0">
                      <a:pos x="241" y="469"/>
                    </a:cxn>
                    <a:cxn ang="0">
                      <a:pos x="138" y="449"/>
                    </a:cxn>
                    <a:cxn ang="0">
                      <a:pos x="107" y="375"/>
                    </a:cxn>
                    <a:cxn ang="0">
                      <a:pos x="90" y="323"/>
                    </a:cxn>
                    <a:cxn ang="0">
                      <a:pos x="24" y="287"/>
                    </a:cxn>
                    <a:cxn ang="0">
                      <a:pos x="0" y="253"/>
                    </a:cxn>
                  </a:cxnLst>
                  <a:rect l="0" t="0" r="r" b="b"/>
                  <a:pathLst>
                    <a:path w="1340" h="668">
                      <a:moveTo>
                        <a:pt x="0" y="253"/>
                      </a:moveTo>
                      <a:lnTo>
                        <a:pt x="28" y="229"/>
                      </a:lnTo>
                      <a:lnTo>
                        <a:pt x="87" y="214"/>
                      </a:lnTo>
                      <a:lnTo>
                        <a:pt x="221" y="202"/>
                      </a:lnTo>
                      <a:lnTo>
                        <a:pt x="237" y="222"/>
                      </a:lnTo>
                      <a:lnTo>
                        <a:pt x="284" y="229"/>
                      </a:lnTo>
                      <a:lnTo>
                        <a:pt x="304" y="249"/>
                      </a:lnTo>
                      <a:lnTo>
                        <a:pt x="399" y="238"/>
                      </a:lnTo>
                      <a:lnTo>
                        <a:pt x="375" y="187"/>
                      </a:lnTo>
                      <a:lnTo>
                        <a:pt x="359" y="163"/>
                      </a:lnTo>
                      <a:lnTo>
                        <a:pt x="399" y="159"/>
                      </a:lnTo>
                      <a:lnTo>
                        <a:pt x="399" y="80"/>
                      </a:lnTo>
                      <a:lnTo>
                        <a:pt x="399" y="0"/>
                      </a:lnTo>
                      <a:lnTo>
                        <a:pt x="482" y="31"/>
                      </a:lnTo>
                      <a:lnTo>
                        <a:pt x="537" y="35"/>
                      </a:lnTo>
                      <a:lnTo>
                        <a:pt x="576" y="74"/>
                      </a:lnTo>
                      <a:lnTo>
                        <a:pt x="596" y="114"/>
                      </a:lnTo>
                      <a:lnTo>
                        <a:pt x="663" y="114"/>
                      </a:lnTo>
                      <a:lnTo>
                        <a:pt x="762" y="121"/>
                      </a:lnTo>
                      <a:lnTo>
                        <a:pt x="817" y="153"/>
                      </a:lnTo>
                      <a:lnTo>
                        <a:pt x="861" y="165"/>
                      </a:lnTo>
                      <a:lnTo>
                        <a:pt x="872" y="200"/>
                      </a:lnTo>
                      <a:lnTo>
                        <a:pt x="992" y="185"/>
                      </a:lnTo>
                      <a:lnTo>
                        <a:pt x="1011" y="153"/>
                      </a:lnTo>
                      <a:lnTo>
                        <a:pt x="1051" y="177"/>
                      </a:lnTo>
                      <a:lnTo>
                        <a:pt x="1106" y="129"/>
                      </a:lnTo>
                      <a:lnTo>
                        <a:pt x="1150" y="125"/>
                      </a:lnTo>
                      <a:lnTo>
                        <a:pt x="1189" y="149"/>
                      </a:lnTo>
                      <a:lnTo>
                        <a:pt x="1178" y="187"/>
                      </a:lnTo>
                      <a:lnTo>
                        <a:pt x="1183" y="287"/>
                      </a:lnTo>
                      <a:lnTo>
                        <a:pt x="1193" y="306"/>
                      </a:lnTo>
                      <a:lnTo>
                        <a:pt x="1230" y="296"/>
                      </a:lnTo>
                      <a:lnTo>
                        <a:pt x="1303" y="287"/>
                      </a:lnTo>
                      <a:lnTo>
                        <a:pt x="1340" y="335"/>
                      </a:lnTo>
                      <a:lnTo>
                        <a:pt x="1260" y="370"/>
                      </a:lnTo>
                      <a:lnTo>
                        <a:pt x="1193" y="410"/>
                      </a:lnTo>
                      <a:lnTo>
                        <a:pt x="1154" y="442"/>
                      </a:lnTo>
                      <a:lnTo>
                        <a:pt x="1110" y="485"/>
                      </a:lnTo>
                      <a:lnTo>
                        <a:pt x="1047" y="465"/>
                      </a:lnTo>
                      <a:lnTo>
                        <a:pt x="1051" y="517"/>
                      </a:lnTo>
                      <a:lnTo>
                        <a:pt x="1043" y="572"/>
                      </a:lnTo>
                      <a:lnTo>
                        <a:pt x="972" y="631"/>
                      </a:lnTo>
                      <a:lnTo>
                        <a:pt x="881" y="620"/>
                      </a:lnTo>
                      <a:lnTo>
                        <a:pt x="845" y="647"/>
                      </a:lnTo>
                      <a:lnTo>
                        <a:pt x="778" y="668"/>
                      </a:lnTo>
                      <a:lnTo>
                        <a:pt x="711" y="631"/>
                      </a:lnTo>
                      <a:lnTo>
                        <a:pt x="655" y="616"/>
                      </a:lnTo>
                      <a:lnTo>
                        <a:pt x="403" y="596"/>
                      </a:lnTo>
                      <a:lnTo>
                        <a:pt x="372" y="565"/>
                      </a:lnTo>
                      <a:lnTo>
                        <a:pt x="339" y="509"/>
                      </a:lnTo>
                      <a:lnTo>
                        <a:pt x="287" y="482"/>
                      </a:lnTo>
                      <a:lnTo>
                        <a:pt x="241" y="469"/>
                      </a:lnTo>
                      <a:lnTo>
                        <a:pt x="138" y="449"/>
                      </a:lnTo>
                      <a:lnTo>
                        <a:pt x="107" y="375"/>
                      </a:lnTo>
                      <a:lnTo>
                        <a:pt x="90" y="323"/>
                      </a:lnTo>
                      <a:lnTo>
                        <a:pt x="24" y="287"/>
                      </a:lnTo>
                      <a:lnTo>
                        <a:pt x="0" y="253"/>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729" name="Freeform 200"/>
                <p:cNvSpPr>
                  <a:spLocks/>
                </p:cNvSpPr>
                <p:nvPr/>
              </p:nvSpPr>
              <p:spPr bwMode="auto">
                <a:xfrm>
                  <a:off x="1224" y="1774"/>
                  <a:ext cx="43" cy="80"/>
                </a:xfrm>
                <a:custGeom>
                  <a:avLst/>
                  <a:gdLst/>
                  <a:ahLst/>
                  <a:cxnLst>
                    <a:cxn ang="0">
                      <a:pos x="8" y="0"/>
                    </a:cxn>
                    <a:cxn ang="0">
                      <a:pos x="48" y="9"/>
                    </a:cxn>
                    <a:cxn ang="0">
                      <a:pos x="48" y="68"/>
                    </a:cxn>
                    <a:cxn ang="0">
                      <a:pos x="64" y="127"/>
                    </a:cxn>
                    <a:cxn ang="0">
                      <a:pos x="72" y="159"/>
                    </a:cxn>
                    <a:cxn ang="0">
                      <a:pos x="92" y="182"/>
                    </a:cxn>
                    <a:cxn ang="0">
                      <a:pos x="127" y="230"/>
                    </a:cxn>
                    <a:cxn ang="0">
                      <a:pos x="103" y="238"/>
                    </a:cxn>
                    <a:cxn ang="0">
                      <a:pos x="72" y="234"/>
                    </a:cxn>
                    <a:cxn ang="0">
                      <a:pos x="44" y="223"/>
                    </a:cxn>
                    <a:cxn ang="0">
                      <a:pos x="44" y="147"/>
                    </a:cxn>
                    <a:cxn ang="0">
                      <a:pos x="0" y="139"/>
                    </a:cxn>
                    <a:cxn ang="0">
                      <a:pos x="8" y="0"/>
                    </a:cxn>
                  </a:cxnLst>
                  <a:rect l="0" t="0" r="r" b="b"/>
                  <a:pathLst>
                    <a:path w="127" h="238">
                      <a:moveTo>
                        <a:pt x="8" y="0"/>
                      </a:moveTo>
                      <a:lnTo>
                        <a:pt x="48" y="9"/>
                      </a:lnTo>
                      <a:lnTo>
                        <a:pt x="48" y="68"/>
                      </a:lnTo>
                      <a:lnTo>
                        <a:pt x="64" y="127"/>
                      </a:lnTo>
                      <a:lnTo>
                        <a:pt x="72" y="159"/>
                      </a:lnTo>
                      <a:lnTo>
                        <a:pt x="92" y="182"/>
                      </a:lnTo>
                      <a:lnTo>
                        <a:pt x="127" y="230"/>
                      </a:lnTo>
                      <a:lnTo>
                        <a:pt x="103" y="238"/>
                      </a:lnTo>
                      <a:lnTo>
                        <a:pt x="72" y="234"/>
                      </a:lnTo>
                      <a:lnTo>
                        <a:pt x="44" y="223"/>
                      </a:lnTo>
                      <a:lnTo>
                        <a:pt x="44" y="147"/>
                      </a:lnTo>
                      <a:lnTo>
                        <a:pt x="0" y="139"/>
                      </a:lnTo>
                      <a:lnTo>
                        <a:pt x="8" y="0"/>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730" name="Freeform 201"/>
                <p:cNvSpPr>
                  <a:spLocks/>
                </p:cNvSpPr>
                <p:nvPr/>
              </p:nvSpPr>
              <p:spPr bwMode="auto">
                <a:xfrm>
                  <a:off x="1301" y="1882"/>
                  <a:ext cx="153" cy="116"/>
                </a:xfrm>
                <a:custGeom>
                  <a:avLst/>
                  <a:gdLst/>
                  <a:ahLst/>
                  <a:cxnLst>
                    <a:cxn ang="0">
                      <a:pos x="146" y="9"/>
                    </a:cxn>
                    <a:cxn ang="0">
                      <a:pos x="91" y="20"/>
                    </a:cxn>
                    <a:cxn ang="0">
                      <a:pos x="114" y="33"/>
                    </a:cxn>
                    <a:cxn ang="0">
                      <a:pos x="0" y="111"/>
                    </a:cxn>
                    <a:cxn ang="0">
                      <a:pos x="4" y="139"/>
                    </a:cxn>
                    <a:cxn ang="0">
                      <a:pos x="71" y="167"/>
                    </a:cxn>
                    <a:cxn ang="0">
                      <a:pos x="150" y="76"/>
                    </a:cxn>
                    <a:cxn ang="0">
                      <a:pos x="153" y="92"/>
                    </a:cxn>
                    <a:cxn ang="0">
                      <a:pos x="225" y="111"/>
                    </a:cxn>
                    <a:cxn ang="0">
                      <a:pos x="280" y="171"/>
                    </a:cxn>
                    <a:cxn ang="0">
                      <a:pos x="328" y="241"/>
                    </a:cxn>
                    <a:cxn ang="0">
                      <a:pos x="312" y="329"/>
                    </a:cxn>
                    <a:cxn ang="0">
                      <a:pos x="352" y="309"/>
                    </a:cxn>
                    <a:cxn ang="0">
                      <a:pos x="394" y="348"/>
                    </a:cxn>
                    <a:cxn ang="0">
                      <a:pos x="418" y="250"/>
                    </a:cxn>
                    <a:cxn ang="0">
                      <a:pos x="458" y="258"/>
                    </a:cxn>
                    <a:cxn ang="0">
                      <a:pos x="418" y="182"/>
                    </a:cxn>
                    <a:cxn ang="0">
                      <a:pos x="339" y="144"/>
                    </a:cxn>
                    <a:cxn ang="0">
                      <a:pos x="304" y="96"/>
                    </a:cxn>
                    <a:cxn ang="0">
                      <a:pos x="232" y="0"/>
                    </a:cxn>
                    <a:cxn ang="0">
                      <a:pos x="146" y="9"/>
                    </a:cxn>
                  </a:cxnLst>
                  <a:rect l="0" t="0" r="r" b="b"/>
                  <a:pathLst>
                    <a:path w="458" h="348">
                      <a:moveTo>
                        <a:pt x="146" y="9"/>
                      </a:moveTo>
                      <a:lnTo>
                        <a:pt x="91" y="20"/>
                      </a:lnTo>
                      <a:lnTo>
                        <a:pt x="114" y="33"/>
                      </a:lnTo>
                      <a:lnTo>
                        <a:pt x="0" y="111"/>
                      </a:lnTo>
                      <a:lnTo>
                        <a:pt x="4" y="139"/>
                      </a:lnTo>
                      <a:lnTo>
                        <a:pt x="71" y="167"/>
                      </a:lnTo>
                      <a:lnTo>
                        <a:pt x="150" y="76"/>
                      </a:lnTo>
                      <a:lnTo>
                        <a:pt x="153" y="92"/>
                      </a:lnTo>
                      <a:lnTo>
                        <a:pt x="225" y="111"/>
                      </a:lnTo>
                      <a:lnTo>
                        <a:pt x="280" y="171"/>
                      </a:lnTo>
                      <a:lnTo>
                        <a:pt x="328" y="241"/>
                      </a:lnTo>
                      <a:lnTo>
                        <a:pt x="312" y="329"/>
                      </a:lnTo>
                      <a:lnTo>
                        <a:pt x="352" y="309"/>
                      </a:lnTo>
                      <a:lnTo>
                        <a:pt x="394" y="348"/>
                      </a:lnTo>
                      <a:lnTo>
                        <a:pt x="418" y="250"/>
                      </a:lnTo>
                      <a:lnTo>
                        <a:pt x="458" y="258"/>
                      </a:lnTo>
                      <a:lnTo>
                        <a:pt x="418" y="182"/>
                      </a:lnTo>
                      <a:lnTo>
                        <a:pt x="339" y="144"/>
                      </a:lnTo>
                      <a:lnTo>
                        <a:pt x="304" y="96"/>
                      </a:lnTo>
                      <a:lnTo>
                        <a:pt x="232" y="0"/>
                      </a:lnTo>
                      <a:lnTo>
                        <a:pt x="146" y="9"/>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731" name="Freeform 202"/>
                <p:cNvSpPr>
                  <a:spLocks/>
                </p:cNvSpPr>
                <p:nvPr/>
              </p:nvSpPr>
              <p:spPr bwMode="auto">
                <a:xfrm>
                  <a:off x="1344" y="1931"/>
                  <a:ext cx="43" cy="106"/>
                </a:xfrm>
                <a:custGeom>
                  <a:avLst/>
                  <a:gdLst/>
                  <a:ahLst/>
                  <a:cxnLst>
                    <a:cxn ang="0">
                      <a:pos x="103" y="12"/>
                    </a:cxn>
                    <a:cxn ang="0">
                      <a:pos x="55" y="20"/>
                    </a:cxn>
                    <a:cxn ang="0">
                      <a:pos x="13" y="67"/>
                    </a:cxn>
                    <a:cxn ang="0">
                      <a:pos x="0" y="111"/>
                    </a:cxn>
                    <a:cxn ang="0">
                      <a:pos x="33" y="83"/>
                    </a:cxn>
                    <a:cxn ang="0">
                      <a:pos x="20" y="142"/>
                    </a:cxn>
                    <a:cxn ang="0">
                      <a:pos x="13" y="182"/>
                    </a:cxn>
                    <a:cxn ang="0">
                      <a:pos x="9" y="269"/>
                    </a:cxn>
                    <a:cxn ang="0">
                      <a:pos x="48" y="317"/>
                    </a:cxn>
                    <a:cxn ang="0">
                      <a:pos x="99" y="277"/>
                    </a:cxn>
                    <a:cxn ang="0">
                      <a:pos x="72" y="150"/>
                    </a:cxn>
                    <a:cxn ang="0">
                      <a:pos x="76" y="98"/>
                    </a:cxn>
                    <a:cxn ang="0">
                      <a:pos x="120" y="76"/>
                    </a:cxn>
                    <a:cxn ang="0">
                      <a:pos x="131" y="48"/>
                    </a:cxn>
                    <a:cxn ang="0">
                      <a:pos x="103" y="0"/>
                    </a:cxn>
                    <a:cxn ang="0">
                      <a:pos x="103" y="12"/>
                    </a:cxn>
                  </a:cxnLst>
                  <a:rect l="0" t="0" r="r" b="b"/>
                  <a:pathLst>
                    <a:path w="131" h="317">
                      <a:moveTo>
                        <a:pt x="103" y="12"/>
                      </a:moveTo>
                      <a:lnTo>
                        <a:pt x="55" y="20"/>
                      </a:lnTo>
                      <a:lnTo>
                        <a:pt x="13" y="67"/>
                      </a:lnTo>
                      <a:lnTo>
                        <a:pt x="0" y="111"/>
                      </a:lnTo>
                      <a:lnTo>
                        <a:pt x="33" y="83"/>
                      </a:lnTo>
                      <a:lnTo>
                        <a:pt x="20" y="142"/>
                      </a:lnTo>
                      <a:lnTo>
                        <a:pt x="13" y="182"/>
                      </a:lnTo>
                      <a:lnTo>
                        <a:pt x="9" y="269"/>
                      </a:lnTo>
                      <a:lnTo>
                        <a:pt x="48" y="317"/>
                      </a:lnTo>
                      <a:lnTo>
                        <a:pt x="99" y="277"/>
                      </a:lnTo>
                      <a:lnTo>
                        <a:pt x="72" y="150"/>
                      </a:lnTo>
                      <a:lnTo>
                        <a:pt x="76" y="98"/>
                      </a:lnTo>
                      <a:lnTo>
                        <a:pt x="120" y="76"/>
                      </a:lnTo>
                      <a:lnTo>
                        <a:pt x="131" y="48"/>
                      </a:lnTo>
                      <a:lnTo>
                        <a:pt x="103" y="0"/>
                      </a:lnTo>
                      <a:lnTo>
                        <a:pt x="103" y="12"/>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732" name="Freeform 203"/>
                <p:cNvSpPr>
                  <a:spLocks/>
                </p:cNvSpPr>
                <p:nvPr/>
              </p:nvSpPr>
              <p:spPr bwMode="auto">
                <a:xfrm>
                  <a:off x="1344" y="1931"/>
                  <a:ext cx="43" cy="106"/>
                </a:xfrm>
                <a:custGeom>
                  <a:avLst/>
                  <a:gdLst/>
                  <a:ahLst/>
                  <a:cxnLst>
                    <a:cxn ang="0">
                      <a:pos x="103" y="12"/>
                    </a:cxn>
                    <a:cxn ang="0">
                      <a:pos x="55" y="20"/>
                    </a:cxn>
                    <a:cxn ang="0">
                      <a:pos x="13" y="67"/>
                    </a:cxn>
                    <a:cxn ang="0">
                      <a:pos x="0" y="111"/>
                    </a:cxn>
                    <a:cxn ang="0">
                      <a:pos x="33" y="83"/>
                    </a:cxn>
                    <a:cxn ang="0">
                      <a:pos x="20" y="142"/>
                    </a:cxn>
                    <a:cxn ang="0">
                      <a:pos x="13" y="182"/>
                    </a:cxn>
                    <a:cxn ang="0">
                      <a:pos x="9" y="269"/>
                    </a:cxn>
                    <a:cxn ang="0">
                      <a:pos x="48" y="317"/>
                    </a:cxn>
                    <a:cxn ang="0">
                      <a:pos x="99" y="277"/>
                    </a:cxn>
                    <a:cxn ang="0">
                      <a:pos x="72" y="150"/>
                    </a:cxn>
                    <a:cxn ang="0">
                      <a:pos x="76" y="98"/>
                    </a:cxn>
                    <a:cxn ang="0">
                      <a:pos x="120" y="76"/>
                    </a:cxn>
                    <a:cxn ang="0">
                      <a:pos x="131" y="48"/>
                    </a:cxn>
                    <a:cxn ang="0">
                      <a:pos x="103" y="0"/>
                    </a:cxn>
                  </a:cxnLst>
                  <a:rect l="0" t="0" r="r" b="b"/>
                  <a:pathLst>
                    <a:path w="131" h="317">
                      <a:moveTo>
                        <a:pt x="103" y="12"/>
                      </a:moveTo>
                      <a:lnTo>
                        <a:pt x="55" y="20"/>
                      </a:lnTo>
                      <a:lnTo>
                        <a:pt x="13" y="67"/>
                      </a:lnTo>
                      <a:lnTo>
                        <a:pt x="0" y="111"/>
                      </a:lnTo>
                      <a:lnTo>
                        <a:pt x="33" y="83"/>
                      </a:lnTo>
                      <a:lnTo>
                        <a:pt x="20" y="142"/>
                      </a:lnTo>
                      <a:lnTo>
                        <a:pt x="13" y="182"/>
                      </a:lnTo>
                      <a:lnTo>
                        <a:pt x="9" y="269"/>
                      </a:lnTo>
                      <a:lnTo>
                        <a:pt x="48" y="317"/>
                      </a:lnTo>
                      <a:lnTo>
                        <a:pt x="99" y="277"/>
                      </a:lnTo>
                      <a:lnTo>
                        <a:pt x="72" y="150"/>
                      </a:lnTo>
                      <a:lnTo>
                        <a:pt x="76" y="98"/>
                      </a:lnTo>
                      <a:lnTo>
                        <a:pt x="120" y="76"/>
                      </a:lnTo>
                      <a:lnTo>
                        <a:pt x="131" y="48"/>
                      </a:lnTo>
                      <a:lnTo>
                        <a:pt x="103" y="0"/>
                      </a:lnTo>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733" name="Freeform 204"/>
                <p:cNvSpPr>
                  <a:spLocks/>
                </p:cNvSpPr>
                <p:nvPr/>
              </p:nvSpPr>
              <p:spPr bwMode="auto">
                <a:xfrm>
                  <a:off x="2748" y="2754"/>
                  <a:ext cx="24" cy="12"/>
                </a:xfrm>
                <a:custGeom>
                  <a:avLst/>
                  <a:gdLst/>
                  <a:ahLst/>
                  <a:cxnLst>
                    <a:cxn ang="0">
                      <a:pos x="71" y="0"/>
                    </a:cxn>
                    <a:cxn ang="0">
                      <a:pos x="6" y="5"/>
                    </a:cxn>
                    <a:cxn ang="0">
                      <a:pos x="0" y="23"/>
                    </a:cxn>
                    <a:cxn ang="0">
                      <a:pos x="11" y="36"/>
                    </a:cxn>
                    <a:cxn ang="0">
                      <a:pos x="59" y="33"/>
                    </a:cxn>
                    <a:cxn ang="0">
                      <a:pos x="71" y="0"/>
                    </a:cxn>
                  </a:cxnLst>
                  <a:rect l="0" t="0" r="r" b="b"/>
                  <a:pathLst>
                    <a:path w="71" h="36">
                      <a:moveTo>
                        <a:pt x="71" y="0"/>
                      </a:moveTo>
                      <a:lnTo>
                        <a:pt x="6" y="5"/>
                      </a:lnTo>
                      <a:lnTo>
                        <a:pt x="0" y="23"/>
                      </a:lnTo>
                      <a:lnTo>
                        <a:pt x="11" y="36"/>
                      </a:lnTo>
                      <a:lnTo>
                        <a:pt x="59" y="33"/>
                      </a:lnTo>
                      <a:lnTo>
                        <a:pt x="71" y="0"/>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734" name="Freeform 205"/>
                <p:cNvSpPr>
                  <a:spLocks/>
                </p:cNvSpPr>
                <p:nvPr/>
              </p:nvSpPr>
              <p:spPr bwMode="auto">
                <a:xfrm>
                  <a:off x="3040" y="2797"/>
                  <a:ext cx="28" cy="29"/>
                </a:xfrm>
                <a:custGeom>
                  <a:avLst/>
                  <a:gdLst/>
                  <a:ahLst/>
                  <a:cxnLst>
                    <a:cxn ang="0">
                      <a:pos x="40" y="0"/>
                    </a:cxn>
                    <a:cxn ang="0">
                      <a:pos x="12" y="14"/>
                    </a:cxn>
                    <a:cxn ang="0">
                      <a:pos x="17" y="43"/>
                    </a:cxn>
                    <a:cxn ang="0">
                      <a:pos x="0" y="59"/>
                    </a:cxn>
                    <a:cxn ang="0">
                      <a:pos x="2" y="87"/>
                    </a:cxn>
                    <a:cxn ang="0">
                      <a:pos x="30" y="83"/>
                    </a:cxn>
                    <a:cxn ang="0">
                      <a:pos x="68" y="83"/>
                    </a:cxn>
                    <a:cxn ang="0">
                      <a:pos x="83" y="63"/>
                    </a:cxn>
                    <a:cxn ang="0">
                      <a:pos x="73" y="11"/>
                    </a:cxn>
                    <a:cxn ang="0">
                      <a:pos x="40" y="0"/>
                    </a:cxn>
                  </a:cxnLst>
                  <a:rect l="0" t="0" r="r" b="b"/>
                  <a:pathLst>
                    <a:path w="83" h="87">
                      <a:moveTo>
                        <a:pt x="40" y="0"/>
                      </a:moveTo>
                      <a:lnTo>
                        <a:pt x="12" y="14"/>
                      </a:lnTo>
                      <a:lnTo>
                        <a:pt x="17" y="43"/>
                      </a:lnTo>
                      <a:lnTo>
                        <a:pt x="0" y="59"/>
                      </a:lnTo>
                      <a:lnTo>
                        <a:pt x="2" y="87"/>
                      </a:lnTo>
                      <a:lnTo>
                        <a:pt x="30" y="83"/>
                      </a:lnTo>
                      <a:lnTo>
                        <a:pt x="68" y="83"/>
                      </a:lnTo>
                      <a:lnTo>
                        <a:pt x="83" y="63"/>
                      </a:lnTo>
                      <a:lnTo>
                        <a:pt x="73" y="11"/>
                      </a:lnTo>
                      <a:lnTo>
                        <a:pt x="40" y="0"/>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grpSp>
          <p:sp>
            <p:nvSpPr>
              <p:cNvPr id="453" name="Freeform 206"/>
              <p:cNvSpPr>
                <a:spLocks/>
              </p:cNvSpPr>
              <p:nvPr/>
            </p:nvSpPr>
            <p:spPr bwMode="auto">
              <a:xfrm>
                <a:off x="4972698" y="4782503"/>
                <a:ext cx="320000" cy="323042"/>
              </a:xfrm>
              <a:custGeom>
                <a:avLst/>
                <a:gdLst/>
                <a:ahLst/>
                <a:cxnLst>
                  <a:cxn ang="0">
                    <a:pos x="395" y="2"/>
                  </a:cxn>
                  <a:cxn ang="0">
                    <a:pos x="388" y="29"/>
                  </a:cxn>
                  <a:cxn ang="0">
                    <a:pos x="352" y="45"/>
                  </a:cxn>
                  <a:cxn ang="0">
                    <a:pos x="334" y="77"/>
                  </a:cxn>
                  <a:cxn ang="0">
                    <a:pos x="322" y="215"/>
                  </a:cxn>
                  <a:cxn ang="0">
                    <a:pos x="342" y="235"/>
                  </a:cxn>
                  <a:cxn ang="0">
                    <a:pos x="374" y="239"/>
                  </a:cxn>
                  <a:cxn ang="0">
                    <a:pos x="381" y="294"/>
                  </a:cxn>
                  <a:cxn ang="0">
                    <a:pos x="370" y="324"/>
                  </a:cxn>
                  <a:cxn ang="0">
                    <a:pos x="320" y="326"/>
                  </a:cxn>
                  <a:cxn ang="0">
                    <a:pos x="301" y="302"/>
                  </a:cxn>
                  <a:cxn ang="0">
                    <a:pos x="291" y="253"/>
                  </a:cxn>
                  <a:cxn ang="0">
                    <a:pos x="254" y="233"/>
                  </a:cxn>
                  <a:cxn ang="0">
                    <a:pos x="249" y="215"/>
                  </a:cxn>
                  <a:cxn ang="0">
                    <a:pos x="213" y="224"/>
                  </a:cxn>
                  <a:cxn ang="0">
                    <a:pos x="199" y="251"/>
                  </a:cxn>
                  <a:cxn ang="0">
                    <a:pos x="178" y="243"/>
                  </a:cxn>
                  <a:cxn ang="0">
                    <a:pos x="164" y="195"/>
                  </a:cxn>
                  <a:cxn ang="0">
                    <a:pos x="115" y="190"/>
                  </a:cxn>
                  <a:cxn ang="0">
                    <a:pos x="109" y="297"/>
                  </a:cxn>
                  <a:cxn ang="0">
                    <a:pos x="67" y="297"/>
                  </a:cxn>
                  <a:cxn ang="0">
                    <a:pos x="51" y="269"/>
                  </a:cxn>
                  <a:cxn ang="0">
                    <a:pos x="33" y="270"/>
                  </a:cxn>
                  <a:cxn ang="0">
                    <a:pos x="32" y="297"/>
                  </a:cxn>
                  <a:cxn ang="0">
                    <a:pos x="2" y="300"/>
                  </a:cxn>
                  <a:cxn ang="0">
                    <a:pos x="0" y="422"/>
                  </a:cxn>
                  <a:cxn ang="0">
                    <a:pos x="5" y="462"/>
                  </a:cxn>
                  <a:cxn ang="0">
                    <a:pos x="40" y="508"/>
                  </a:cxn>
                  <a:cxn ang="0">
                    <a:pos x="41" y="531"/>
                  </a:cxn>
                  <a:cxn ang="0">
                    <a:pos x="65" y="538"/>
                  </a:cxn>
                  <a:cxn ang="0">
                    <a:pos x="185" y="545"/>
                  </a:cxn>
                  <a:cxn ang="0">
                    <a:pos x="213" y="535"/>
                  </a:cxn>
                  <a:cxn ang="0">
                    <a:pos x="254" y="535"/>
                  </a:cxn>
                  <a:cxn ang="0">
                    <a:pos x="281" y="525"/>
                  </a:cxn>
                  <a:cxn ang="0">
                    <a:pos x="287" y="493"/>
                  </a:cxn>
                  <a:cxn ang="0">
                    <a:pos x="310" y="486"/>
                  </a:cxn>
                  <a:cxn ang="0">
                    <a:pos x="328" y="474"/>
                  </a:cxn>
                  <a:cxn ang="0">
                    <a:pos x="332" y="442"/>
                  </a:cxn>
                  <a:cxn ang="0">
                    <a:pos x="374" y="436"/>
                  </a:cxn>
                  <a:cxn ang="0">
                    <a:pos x="391" y="411"/>
                  </a:cxn>
                  <a:cxn ang="0">
                    <a:pos x="464" y="395"/>
                  </a:cxn>
                  <a:cxn ang="0">
                    <a:pos x="477" y="366"/>
                  </a:cxn>
                  <a:cxn ang="0">
                    <a:pos x="514" y="348"/>
                  </a:cxn>
                  <a:cxn ang="0">
                    <a:pos x="519" y="263"/>
                  </a:cxn>
                  <a:cxn ang="0">
                    <a:pos x="546" y="241"/>
                  </a:cxn>
                  <a:cxn ang="0">
                    <a:pos x="533" y="187"/>
                  </a:cxn>
                  <a:cxn ang="0">
                    <a:pos x="537" y="125"/>
                  </a:cxn>
                  <a:cxn ang="0">
                    <a:pos x="508" y="81"/>
                  </a:cxn>
                  <a:cxn ang="0">
                    <a:pos x="467" y="59"/>
                  </a:cxn>
                  <a:cxn ang="0">
                    <a:pos x="436" y="25"/>
                  </a:cxn>
                  <a:cxn ang="0">
                    <a:pos x="429" y="0"/>
                  </a:cxn>
                  <a:cxn ang="0">
                    <a:pos x="395" y="2"/>
                  </a:cxn>
                </a:cxnLst>
                <a:rect l="0" t="0" r="r" b="b"/>
                <a:pathLst>
                  <a:path w="546" h="545">
                    <a:moveTo>
                      <a:pt x="395" y="2"/>
                    </a:moveTo>
                    <a:lnTo>
                      <a:pt x="388" y="29"/>
                    </a:lnTo>
                    <a:lnTo>
                      <a:pt x="352" y="45"/>
                    </a:lnTo>
                    <a:lnTo>
                      <a:pt x="334" y="77"/>
                    </a:lnTo>
                    <a:lnTo>
                      <a:pt x="322" y="215"/>
                    </a:lnTo>
                    <a:lnTo>
                      <a:pt x="342" y="235"/>
                    </a:lnTo>
                    <a:lnTo>
                      <a:pt x="374" y="239"/>
                    </a:lnTo>
                    <a:lnTo>
                      <a:pt x="381" y="294"/>
                    </a:lnTo>
                    <a:lnTo>
                      <a:pt x="370" y="324"/>
                    </a:lnTo>
                    <a:lnTo>
                      <a:pt x="320" y="326"/>
                    </a:lnTo>
                    <a:lnTo>
                      <a:pt x="301" y="302"/>
                    </a:lnTo>
                    <a:lnTo>
                      <a:pt x="291" y="253"/>
                    </a:lnTo>
                    <a:lnTo>
                      <a:pt x="254" y="233"/>
                    </a:lnTo>
                    <a:lnTo>
                      <a:pt x="249" y="215"/>
                    </a:lnTo>
                    <a:lnTo>
                      <a:pt x="213" y="224"/>
                    </a:lnTo>
                    <a:lnTo>
                      <a:pt x="199" y="251"/>
                    </a:lnTo>
                    <a:lnTo>
                      <a:pt x="178" y="243"/>
                    </a:lnTo>
                    <a:lnTo>
                      <a:pt x="164" y="195"/>
                    </a:lnTo>
                    <a:lnTo>
                      <a:pt x="115" y="190"/>
                    </a:lnTo>
                    <a:lnTo>
                      <a:pt x="109" y="297"/>
                    </a:lnTo>
                    <a:lnTo>
                      <a:pt x="67" y="297"/>
                    </a:lnTo>
                    <a:lnTo>
                      <a:pt x="51" y="269"/>
                    </a:lnTo>
                    <a:lnTo>
                      <a:pt x="33" y="270"/>
                    </a:lnTo>
                    <a:lnTo>
                      <a:pt x="32" y="297"/>
                    </a:lnTo>
                    <a:lnTo>
                      <a:pt x="2" y="300"/>
                    </a:lnTo>
                    <a:lnTo>
                      <a:pt x="0" y="422"/>
                    </a:lnTo>
                    <a:lnTo>
                      <a:pt x="5" y="462"/>
                    </a:lnTo>
                    <a:lnTo>
                      <a:pt x="40" y="508"/>
                    </a:lnTo>
                    <a:lnTo>
                      <a:pt x="41" y="531"/>
                    </a:lnTo>
                    <a:lnTo>
                      <a:pt x="65" y="538"/>
                    </a:lnTo>
                    <a:lnTo>
                      <a:pt x="185" y="545"/>
                    </a:lnTo>
                    <a:lnTo>
                      <a:pt x="213" y="535"/>
                    </a:lnTo>
                    <a:lnTo>
                      <a:pt x="254" y="535"/>
                    </a:lnTo>
                    <a:lnTo>
                      <a:pt x="281" y="525"/>
                    </a:lnTo>
                    <a:lnTo>
                      <a:pt x="287" y="493"/>
                    </a:lnTo>
                    <a:lnTo>
                      <a:pt x="310" y="486"/>
                    </a:lnTo>
                    <a:lnTo>
                      <a:pt x="328" y="474"/>
                    </a:lnTo>
                    <a:lnTo>
                      <a:pt x="332" y="442"/>
                    </a:lnTo>
                    <a:lnTo>
                      <a:pt x="374" y="436"/>
                    </a:lnTo>
                    <a:lnTo>
                      <a:pt x="391" y="411"/>
                    </a:lnTo>
                    <a:lnTo>
                      <a:pt x="464" y="395"/>
                    </a:lnTo>
                    <a:lnTo>
                      <a:pt x="477" y="366"/>
                    </a:lnTo>
                    <a:lnTo>
                      <a:pt x="514" y="348"/>
                    </a:lnTo>
                    <a:lnTo>
                      <a:pt x="519" y="263"/>
                    </a:lnTo>
                    <a:lnTo>
                      <a:pt x="546" y="241"/>
                    </a:lnTo>
                    <a:lnTo>
                      <a:pt x="533" y="187"/>
                    </a:lnTo>
                    <a:lnTo>
                      <a:pt x="537" y="125"/>
                    </a:lnTo>
                    <a:lnTo>
                      <a:pt x="508" y="81"/>
                    </a:lnTo>
                    <a:lnTo>
                      <a:pt x="467" y="59"/>
                    </a:lnTo>
                    <a:lnTo>
                      <a:pt x="436" y="25"/>
                    </a:lnTo>
                    <a:lnTo>
                      <a:pt x="429" y="0"/>
                    </a:lnTo>
                    <a:lnTo>
                      <a:pt x="395" y="2"/>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54" name="Freeform 207"/>
              <p:cNvSpPr>
                <a:spLocks/>
              </p:cNvSpPr>
              <p:nvPr/>
            </p:nvSpPr>
            <p:spPr bwMode="auto">
              <a:xfrm>
                <a:off x="6518194" y="4251792"/>
                <a:ext cx="52747" cy="111822"/>
              </a:xfrm>
              <a:custGeom>
                <a:avLst/>
                <a:gdLst/>
                <a:ahLst/>
                <a:cxnLst>
                  <a:cxn ang="0">
                    <a:pos x="31" y="0"/>
                  </a:cxn>
                  <a:cxn ang="0">
                    <a:pos x="4" y="56"/>
                  </a:cxn>
                  <a:cxn ang="0">
                    <a:pos x="0" y="127"/>
                  </a:cxn>
                  <a:cxn ang="0">
                    <a:pos x="28" y="190"/>
                  </a:cxn>
                  <a:cxn ang="0">
                    <a:pos x="90" y="179"/>
                  </a:cxn>
                  <a:cxn ang="0">
                    <a:pos x="90" y="63"/>
                  </a:cxn>
                  <a:cxn ang="0">
                    <a:pos x="70" y="36"/>
                  </a:cxn>
                  <a:cxn ang="0">
                    <a:pos x="31" y="0"/>
                  </a:cxn>
                </a:cxnLst>
                <a:rect l="0" t="0" r="r" b="b"/>
                <a:pathLst>
                  <a:path w="90" h="190">
                    <a:moveTo>
                      <a:pt x="31" y="0"/>
                    </a:moveTo>
                    <a:lnTo>
                      <a:pt x="4" y="56"/>
                    </a:lnTo>
                    <a:lnTo>
                      <a:pt x="0" y="127"/>
                    </a:lnTo>
                    <a:lnTo>
                      <a:pt x="28" y="190"/>
                    </a:lnTo>
                    <a:lnTo>
                      <a:pt x="90" y="179"/>
                    </a:lnTo>
                    <a:lnTo>
                      <a:pt x="90" y="63"/>
                    </a:lnTo>
                    <a:lnTo>
                      <a:pt x="70" y="36"/>
                    </a:lnTo>
                    <a:lnTo>
                      <a:pt x="31" y="0"/>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55" name="Freeform 208"/>
              <p:cNvSpPr>
                <a:spLocks/>
              </p:cNvSpPr>
              <p:nvPr/>
            </p:nvSpPr>
            <p:spPr bwMode="auto">
              <a:xfrm>
                <a:off x="4253576" y="4092046"/>
                <a:ext cx="210989" cy="156196"/>
              </a:xfrm>
              <a:custGeom>
                <a:avLst/>
                <a:gdLst/>
                <a:ahLst/>
                <a:cxnLst>
                  <a:cxn ang="0">
                    <a:pos x="360" y="133"/>
                  </a:cxn>
                  <a:cxn ang="0">
                    <a:pos x="347" y="181"/>
                  </a:cxn>
                  <a:cxn ang="0">
                    <a:pos x="297" y="197"/>
                  </a:cxn>
                  <a:cxn ang="0">
                    <a:pos x="261" y="245"/>
                  </a:cxn>
                  <a:cxn ang="0">
                    <a:pos x="239" y="248"/>
                  </a:cxn>
                  <a:cxn ang="0">
                    <a:pos x="201" y="241"/>
                  </a:cxn>
                  <a:cxn ang="0">
                    <a:pos x="169" y="221"/>
                  </a:cxn>
                  <a:cxn ang="0">
                    <a:pos x="142" y="221"/>
                  </a:cxn>
                  <a:cxn ang="0">
                    <a:pos x="119" y="263"/>
                  </a:cxn>
                  <a:cxn ang="0">
                    <a:pos x="29" y="260"/>
                  </a:cxn>
                  <a:cxn ang="0">
                    <a:pos x="0" y="240"/>
                  </a:cxn>
                  <a:cxn ang="0">
                    <a:pos x="15" y="178"/>
                  </a:cxn>
                  <a:cxn ang="0">
                    <a:pos x="46" y="134"/>
                  </a:cxn>
                  <a:cxn ang="0">
                    <a:pos x="62" y="99"/>
                  </a:cxn>
                  <a:cxn ang="0">
                    <a:pos x="74" y="75"/>
                  </a:cxn>
                  <a:cxn ang="0">
                    <a:pos x="134" y="55"/>
                  </a:cxn>
                  <a:cxn ang="0">
                    <a:pos x="157" y="31"/>
                  </a:cxn>
                  <a:cxn ang="0">
                    <a:pos x="180" y="0"/>
                  </a:cxn>
                  <a:cxn ang="0">
                    <a:pos x="257" y="4"/>
                  </a:cxn>
                  <a:cxn ang="0">
                    <a:pos x="273" y="30"/>
                  </a:cxn>
                  <a:cxn ang="0">
                    <a:pos x="301" y="46"/>
                  </a:cxn>
                  <a:cxn ang="0">
                    <a:pos x="305" y="94"/>
                  </a:cxn>
                  <a:cxn ang="0">
                    <a:pos x="336" y="98"/>
                  </a:cxn>
                  <a:cxn ang="0">
                    <a:pos x="360" y="133"/>
                  </a:cxn>
                </a:cxnLst>
                <a:rect l="0" t="0" r="r" b="b"/>
                <a:pathLst>
                  <a:path w="360" h="263">
                    <a:moveTo>
                      <a:pt x="360" y="133"/>
                    </a:moveTo>
                    <a:lnTo>
                      <a:pt x="347" y="181"/>
                    </a:lnTo>
                    <a:lnTo>
                      <a:pt x="297" y="197"/>
                    </a:lnTo>
                    <a:lnTo>
                      <a:pt x="261" y="245"/>
                    </a:lnTo>
                    <a:lnTo>
                      <a:pt x="239" y="248"/>
                    </a:lnTo>
                    <a:lnTo>
                      <a:pt x="201" y="241"/>
                    </a:lnTo>
                    <a:lnTo>
                      <a:pt x="169" y="221"/>
                    </a:lnTo>
                    <a:lnTo>
                      <a:pt x="142" y="221"/>
                    </a:lnTo>
                    <a:lnTo>
                      <a:pt x="119" y="263"/>
                    </a:lnTo>
                    <a:lnTo>
                      <a:pt x="29" y="260"/>
                    </a:lnTo>
                    <a:lnTo>
                      <a:pt x="0" y="240"/>
                    </a:lnTo>
                    <a:lnTo>
                      <a:pt x="15" y="178"/>
                    </a:lnTo>
                    <a:lnTo>
                      <a:pt x="46" y="134"/>
                    </a:lnTo>
                    <a:lnTo>
                      <a:pt x="62" y="99"/>
                    </a:lnTo>
                    <a:lnTo>
                      <a:pt x="74" y="75"/>
                    </a:lnTo>
                    <a:lnTo>
                      <a:pt x="134" y="55"/>
                    </a:lnTo>
                    <a:lnTo>
                      <a:pt x="157" y="31"/>
                    </a:lnTo>
                    <a:lnTo>
                      <a:pt x="180" y="0"/>
                    </a:lnTo>
                    <a:lnTo>
                      <a:pt x="257" y="4"/>
                    </a:lnTo>
                    <a:lnTo>
                      <a:pt x="273" y="30"/>
                    </a:lnTo>
                    <a:lnTo>
                      <a:pt x="301" y="46"/>
                    </a:lnTo>
                    <a:lnTo>
                      <a:pt x="305" y="94"/>
                    </a:lnTo>
                    <a:lnTo>
                      <a:pt x="336" y="98"/>
                    </a:lnTo>
                    <a:lnTo>
                      <a:pt x="360" y="133"/>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56" name="Freeform 209"/>
              <p:cNvSpPr>
                <a:spLocks/>
              </p:cNvSpPr>
              <p:nvPr/>
            </p:nvSpPr>
            <p:spPr bwMode="auto">
              <a:xfrm>
                <a:off x="3998630" y="4163044"/>
                <a:ext cx="209231" cy="172171"/>
              </a:xfrm>
              <a:custGeom>
                <a:avLst/>
                <a:gdLst/>
                <a:ahLst/>
                <a:cxnLst>
                  <a:cxn ang="0">
                    <a:pos x="0" y="51"/>
                  </a:cxn>
                  <a:cxn ang="0">
                    <a:pos x="24" y="19"/>
                  </a:cxn>
                  <a:cxn ang="0">
                    <a:pos x="79" y="0"/>
                  </a:cxn>
                  <a:cxn ang="0">
                    <a:pos x="143" y="11"/>
                  </a:cxn>
                  <a:cxn ang="0">
                    <a:pos x="194" y="11"/>
                  </a:cxn>
                  <a:cxn ang="0">
                    <a:pos x="240" y="24"/>
                  </a:cxn>
                  <a:cxn ang="0">
                    <a:pos x="292" y="36"/>
                  </a:cxn>
                  <a:cxn ang="0">
                    <a:pos x="328" y="71"/>
                  </a:cxn>
                  <a:cxn ang="0">
                    <a:pos x="341" y="134"/>
                  </a:cxn>
                  <a:cxn ang="0">
                    <a:pos x="324" y="169"/>
                  </a:cxn>
                  <a:cxn ang="0">
                    <a:pos x="357" y="197"/>
                  </a:cxn>
                  <a:cxn ang="0">
                    <a:pos x="305" y="232"/>
                  </a:cxn>
                  <a:cxn ang="0">
                    <a:pos x="293" y="292"/>
                  </a:cxn>
                  <a:cxn ang="0">
                    <a:pos x="256" y="281"/>
                  </a:cxn>
                  <a:cxn ang="0">
                    <a:pos x="229" y="226"/>
                  </a:cxn>
                  <a:cxn ang="0">
                    <a:pos x="216" y="174"/>
                  </a:cxn>
                  <a:cxn ang="0">
                    <a:pos x="166" y="147"/>
                  </a:cxn>
                  <a:cxn ang="0">
                    <a:pos x="126" y="167"/>
                  </a:cxn>
                  <a:cxn ang="0">
                    <a:pos x="78" y="178"/>
                  </a:cxn>
                  <a:cxn ang="0">
                    <a:pos x="23" y="119"/>
                  </a:cxn>
                  <a:cxn ang="0">
                    <a:pos x="0" y="51"/>
                  </a:cxn>
                </a:cxnLst>
                <a:rect l="0" t="0" r="r" b="b"/>
                <a:pathLst>
                  <a:path w="357" h="292">
                    <a:moveTo>
                      <a:pt x="0" y="51"/>
                    </a:moveTo>
                    <a:lnTo>
                      <a:pt x="24" y="19"/>
                    </a:lnTo>
                    <a:lnTo>
                      <a:pt x="79" y="0"/>
                    </a:lnTo>
                    <a:lnTo>
                      <a:pt x="143" y="11"/>
                    </a:lnTo>
                    <a:lnTo>
                      <a:pt x="194" y="11"/>
                    </a:lnTo>
                    <a:lnTo>
                      <a:pt x="240" y="24"/>
                    </a:lnTo>
                    <a:lnTo>
                      <a:pt x="292" y="36"/>
                    </a:lnTo>
                    <a:lnTo>
                      <a:pt x="328" y="71"/>
                    </a:lnTo>
                    <a:lnTo>
                      <a:pt x="341" y="134"/>
                    </a:lnTo>
                    <a:lnTo>
                      <a:pt x="324" y="169"/>
                    </a:lnTo>
                    <a:lnTo>
                      <a:pt x="357" y="197"/>
                    </a:lnTo>
                    <a:lnTo>
                      <a:pt x="305" y="232"/>
                    </a:lnTo>
                    <a:lnTo>
                      <a:pt x="293" y="292"/>
                    </a:lnTo>
                    <a:lnTo>
                      <a:pt x="256" y="281"/>
                    </a:lnTo>
                    <a:lnTo>
                      <a:pt x="229" y="226"/>
                    </a:lnTo>
                    <a:lnTo>
                      <a:pt x="216" y="174"/>
                    </a:lnTo>
                    <a:lnTo>
                      <a:pt x="166" y="147"/>
                    </a:lnTo>
                    <a:lnTo>
                      <a:pt x="126" y="167"/>
                    </a:lnTo>
                    <a:lnTo>
                      <a:pt x="78" y="178"/>
                    </a:lnTo>
                    <a:lnTo>
                      <a:pt x="23" y="119"/>
                    </a:lnTo>
                    <a:lnTo>
                      <a:pt x="0" y="51"/>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57" name="Freeform 210"/>
              <p:cNvSpPr>
                <a:spLocks/>
              </p:cNvSpPr>
              <p:nvPr/>
            </p:nvSpPr>
            <p:spPr bwMode="auto">
              <a:xfrm>
                <a:off x="4320389" y="4223392"/>
                <a:ext cx="98462" cy="175721"/>
              </a:xfrm>
              <a:custGeom>
                <a:avLst/>
                <a:gdLst/>
                <a:ahLst/>
                <a:cxnLst>
                  <a:cxn ang="0">
                    <a:pos x="8" y="287"/>
                  </a:cxn>
                  <a:cxn ang="0">
                    <a:pos x="0" y="212"/>
                  </a:cxn>
                  <a:cxn ang="0">
                    <a:pos x="8" y="142"/>
                  </a:cxn>
                  <a:cxn ang="0">
                    <a:pos x="32" y="138"/>
                  </a:cxn>
                  <a:cxn ang="0">
                    <a:pos x="35" y="101"/>
                  </a:cxn>
                  <a:cxn ang="0">
                    <a:pos x="8" y="86"/>
                  </a:cxn>
                  <a:cxn ang="0">
                    <a:pos x="4" y="42"/>
                  </a:cxn>
                  <a:cxn ang="0">
                    <a:pos x="27" y="0"/>
                  </a:cxn>
                  <a:cxn ang="0">
                    <a:pos x="54" y="0"/>
                  </a:cxn>
                  <a:cxn ang="0">
                    <a:pos x="86" y="20"/>
                  </a:cxn>
                  <a:cxn ang="0">
                    <a:pos x="124" y="27"/>
                  </a:cxn>
                  <a:cxn ang="0">
                    <a:pos x="130" y="71"/>
                  </a:cxn>
                  <a:cxn ang="0">
                    <a:pos x="148" y="84"/>
                  </a:cxn>
                  <a:cxn ang="0">
                    <a:pos x="145" y="123"/>
                  </a:cxn>
                  <a:cxn ang="0">
                    <a:pos x="153" y="186"/>
                  </a:cxn>
                  <a:cxn ang="0">
                    <a:pos x="168" y="246"/>
                  </a:cxn>
                  <a:cxn ang="0">
                    <a:pos x="148" y="268"/>
                  </a:cxn>
                  <a:cxn ang="0">
                    <a:pos x="113" y="268"/>
                  </a:cxn>
                  <a:cxn ang="0">
                    <a:pos x="93" y="292"/>
                  </a:cxn>
                  <a:cxn ang="0">
                    <a:pos x="58" y="296"/>
                  </a:cxn>
                  <a:cxn ang="0">
                    <a:pos x="8" y="287"/>
                  </a:cxn>
                </a:cxnLst>
                <a:rect l="0" t="0" r="r" b="b"/>
                <a:pathLst>
                  <a:path w="168" h="296">
                    <a:moveTo>
                      <a:pt x="8" y="287"/>
                    </a:moveTo>
                    <a:lnTo>
                      <a:pt x="0" y="212"/>
                    </a:lnTo>
                    <a:lnTo>
                      <a:pt x="8" y="142"/>
                    </a:lnTo>
                    <a:lnTo>
                      <a:pt x="32" y="138"/>
                    </a:lnTo>
                    <a:lnTo>
                      <a:pt x="35" y="101"/>
                    </a:lnTo>
                    <a:lnTo>
                      <a:pt x="8" y="86"/>
                    </a:lnTo>
                    <a:lnTo>
                      <a:pt x="4" y="42"/>
                    </a:lnTo>
                    <a:lnTo>
                      <a:pt x="27" y="0"/>
                    </a:lnTo>
                    <a:lnTo>
                      <a:pt x="54" y="0"/>
                    </a:lnTo>
                    <a:lnTo>
                      <a:pt x="86" y="20"/>
                    </a:lnTo>
                    <a:lnTo>
                      <a:pt x="124" y="27"/>
                    </a:lnTo>
                    <a:lnTo>
                      <a:pt x="130" y="71"/>
                    </a:lnTo>
                    <a:lnTo>
                      <a:pt x="148" y="84"/>
                    </a:lnTo>
                    <a:lnTo>
                      <a:pt x="145" y="123"/>
                    </a:lnTo>
                    <a:lnTo>
                      <a:pt x="153" y="186"/>
                    </a:lnTo>
                    <a:lnTo>
                      <a:pt x="168" y="246"/>
                    </a:lnTo>
                    <a:lnTo>
                      <a:pt x="148" y="268"/>
                    </a:lnTo>
                    <a:lnTo>
                      <a:pt x="113" y="268"/>
                    </a:lnTo>
                    <a:lnTo>
                      <a:pt x="93" y="292"/>
                    </a:lnTo>
                    <a:lnTo>
                      <a:pt x="58" y="296"/>
                    </a:lnTo>
                    <a:lnTo>
                      <a:pt x="8" y="287"/>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58" name="Freeform 211"/>
              <p:cNvSpPr>
                <a:spLocks/>
              </p:cNvSpPr>
              <p:nvPr/>
            </p:nvSpPr>
            <p:spPr bwMode="auto">
              <a:xfrm>
                <a:off x="5178412" y="4624532"/>
                <a:ext cx="45714" cy="49699"/>
              </a:xfrm>
              <a:custGeom>
                <a:avLst/>
                <a:gdLst/>
                <a:ahLst/>
                <a:cxnLst>
                  <a:cxn ang="0">
                    <a:pos x="42" y="78"/>
                  </a:cxn>
                  <a:cxn ang="0">
                    <a:pos x="78" y="73"/>
                  </a:cxn>
                  <a:cxn ang="0">
                    <a:pos x="73" y="22"/>
                  </a:cxn>
                  <a:cxn ang="0">
                    <a:pos x="61" y="0"/>
                  </a:cxn>
                  <a:cxn ang="0">
                    <a:pos x="46" y="20"/>
                  </a:cxn>
                  <a:cxn ang="0">
                    <a:pos x="8" y="20"/>
                  </a:cxn>
                  <a:cxn ang="0">
                    <a:pos x="0" y="69"/>
                  </a:cxn>
                  <a:cxn ang="0">
                    <a:pos x="18" y="85"/>
                  </a:cxn>
                  <a:cxn ang="0">
                    <a:pos x="42" y="78"/>
                  </a:cxn>
                </a:cxnLst>
                <a:rect l="0" t="0" r="r" b="b"/>
                <a:pathLst>
                  <a:path w="78" h="85">
                    <a:moveTo>
                      <a:pt x="42" y="78"/>
                    </a:moveTo>
                    <a:lnTo>
                      <a:pt x="78" y="73"/>
                    </a:lnTo>
                    <a:lnTo>
                      <a:pt x="73" y="22"/>
                    </a:lnTo>
                    <a:lnTo>
                      <a:pt x="61" y="0"/>
                    </a:lnTo>
                    <a:lnTo>
                      <a:pt x="46" y="20"/>
                    </a:lnTo>
                    <a:lnTo>
                      <a:pt x="8" y="20"/>
                    </a:lnTo>
                    <a:lnTo>
                      <a:pt x="0" y="69"/>
                    </a:lnTo>
                    <a:lnTo>
                      <a:pt x="18" y="85"/>
                    </a:lnTo>
                    <a:lnTo>
                      <a:pt x="42" y="78"/>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59" name="Freeform 212"/>
              <p:cNvSpPr>
                <a:spLocks/>
              </p:cNvSpPr>
              <p:nvPr/>
            </p:nvSpPr>
            <p:spPr bwMode="auto">
              <a:xfrm>
                <a:off x="4830280" y="5240442"/>
                <a:ext cx="437803" cy="411790"/>
              </a:xfrm>
              <a:custGeom>
                <a:avLst/>
                <a:gdLst/>
                <a:ahLst/>
                <a:cxnLst>
                  <a:cxn ang="0">
                    <a:pos x="687" y="29"/>
                  </a:cxn>
                  <a:cxn ang="0">
                    <a:pos x="638" y="29"/>
                  </a:cxn>
                  <a:cxn ang="0">
                    <a:pos x="624" y="14"/>
                  </a:cxn>
                  <a:cxn ang="0">
                    <a:pos x="594" y="0"/>
                  </a:cxn>
                  <a:cxn ang="0">
                    <a:pos x="581" y="28"/>
                  </a:cxn>
                  <a:cxn ang="0">
                    <a:pos x="554" y="49"/>
                  </a:cxn>
                  <a:cxn ang="0">
                    <a:pos x="529" y="77"/>
                  </a:cxn>
                  <a:cxn ang="0">
                    <a:pos x="493" y="94"/>
                  </a:cxn>
                  <a:cxn ang="0">
                    <a:pos x="481" y="139"/>
                  </a:cxn>
                  <a:cxn ang="0">
                    <a:pos x="452" y="146"/>
                  </a:cxn>
                  <a:cxn ang="0">
                    <a:pos x="433" y="176"/>
                  </a:cxn>
                  <a:cxn ang="0">
                    <a:pos x="406" y="203"/>
                  </a:cxn>
                  <a:cxn ang="0">
                    <a:pos x="363" y="203"/>
                  </a:cxn>
                  <a:cxn ang="0">
                    <a:pos x="333" y="186"/>
                  </a:cxn>
                  <a:cxn ang="0">
                    <a:pos x="308" y="186"/>
                  </a:cxn>
                  <a:cxn ang="0">
                    <a:pos x="290" y="208"/>
                  </a:cxn>
                  <a:cxn ang="0">
                    <a:pos x="280" y="239"/>
                  </a:cxn>
                  <a:cxn ang="0">
                    <a:pos x="254" y="255"/>
                  </a:cxn>
                  <a:cxn ang="0">
                    <a:pos x="192" y="241"/>
                  </a:cxn>
                  <a:cxn ang="0">
                    <a:pos x="181" y="193"/>
                  </a:cxn>
                  <a:cxn ang="0">
                    <a:pos x="164" y="172"/>
                  </a:cxn>
                  <a:cxn ang="0">
                    <a:pos x="152" y="350"/>
                  </a:cxn>
                  <a:cxn ang="0">
                    <a:pos x="124" y="378"/>
                  </a:cxn>
                  <a:cxn ang="0">
                    <a:pos x="65" y="372"/>
                  </a:cxn>
                  <a:cxn ang="0">
                    <a:pos x="44" y="334"/>
                  </a:cxn>
                  <a:cxn ang="0">
                    <a:pos x="34" y="348"/>
                  </a:cxn>
                  <a:cxn ang="0">
                    <a:pos x="0" y="352"/>
                  </a:cxn>
                  <a:cxn ang="0">
                    <a:pos x="8" y="373"/>
                  </a:cxn>
                  <a:cxn ang="0">
                    <a:pos x="8" y="422"/>
                  </a:cxn>
                  <a:cxn ang="0">
                    <a:pos x="40" y="435"/>
                  </a:cxn>
                  <a:cxn ang="0">
                    <a:pos x="43" y="497"/>
                  </a:cxn>
                  <a:cxn ang="0">
                    <a:pos x="64" y="505"/>
                  </a:cxn>
                  <a:cxn ang="0">
                    <a:pos x="64" y="524"/>
                  </a:cxn>
                  <a:cxn ang="0">
                    <a:pos x="85" y="525"/>
                  </a:cxn>
                  <a:cxn ang="0">
                    <a:pos x="78" y="565"/>
                  </a:cxn>
                  <a:cxn ang="0">
                    <a:pos x="54" y="583"/>
                  </a:cxn>
                  <a:cxn ang="0">
                    <a:pos x="139" y="689"/>
                  </a:cxn>
                  <a:cxn ang="0">
                    <a:pos x="192" y="696"/>
                  </a:cxn>
                  <a:cxn ang="0">
                    <a:pos x="225" y="676"/>
                  </a:cxn>
                  <a:cxn ang="0">
                    <a:pos x="249" y="640"/>
                  </a:cxn>
                  <a:cxn ang="0">
                    <a:pos x="343" y="644"/>
                  </a:cxn>
                  <a:cxn ang="0">
                    <a:pos x="353" y="662"/>
                  </a:cxn>
                  <a:cxn ang="0">
                    <a:pos x="404" y="638"/>
                  </a:cxn>
                  <a:cxn ang="0">
                    <a:pos x="428" y="620"/>
                  </a:cxn>
                  <a:cxn ang="0">
                    <a:pos x="495" y="610"/>
                  </a:cxn>
                  <a:cxn ang="0">
                    <a:pos x="531" y="589"/>
                  </a:cxn>
                  <a:cxn ang="0">
                    <a:pos x="562" y="527"/>
                  </a:cxn>
                  <a:cxn ang="0">
                    <a:pos x="605" y="500"/>
                  </a:cxn>
                  <a:cxn ang="0">
                    <a:pos x="663" y="446"/>
                  </a:cxn>
                  <a:cxn ang="0">
                    <a:pos x="673" y="394"/>
                  </a:cxn>
                  <a:cxn ang="0">
                    <a:pos x="687" y="349"/>
                  </a:cxn>
                  <a:cxn ang="0">
                    <a:pos x="722" y="343"/>
                  </a:cxn>
                  <a:cxn ang="0">
                    <a:pos x="748" y="293"/>
                  </a:cxn>
                  <a:cxn ang="0">
                    <a:pos x="712" y="280"/>
                  </a:cxn>
                  <a:cxn ang="0">
                    <a:pos x="702" y="242"/>
                  </a:cxn>
                  <a:cxn ang="0">
                    <a:pos x="684" y="208"/>
                  </a:cxn>
                  <a:cxn ang="0">
                    <a:pos x="687" y="163"/>
                  </a:cxn>
                  <a:cxn ang="0">
                    <a:pos x="687" y="108"/>
                  </a:cxn>
                  <a:cxn ang="0">
                    <a:pos x="687" y="29"/>
                  </a:cxn>
                </a:cxnLst>
                <a:rect l="0" t="0" r="r" b="b"/>
                <a:pathLst>
                  <a:path w="748" h="696">
                    <a:moveTo>
                      <a:pt x="687" y="29"/>
                    </a:moveTo>
                    <a:lnTo>
                      <a:pt x="638" y="29"/>
                    </a:lnTo>
                    <a:lnTo>
                      <a:pt x="624" y="14"/>
                    </a:lnTo>
                    <a:lnTo>
                      <a:pt x="594" y="0"/>
                    </a:lnTo>
                    <a:lnTo>
                      <a:pt x="581" y="28"/>
                    </a:lnTo>
                    <a:lnTo>
                      <a:pt x="554" y="49"/>
                    </a:lnTo>
                    <a:lnTo>
                      <a:pt x="529" y="77"/>
                    </a:lnTo>
                    <a:lnTo>
                      <a:pt x="493" y="94"/>
                    </a:lnTo>
                    <a:lnTo>
                      <a:pt x="481" y="139"/>
                    </a:lnTo>
                    <a:lnTo>
                      <a:pt x="452" y="146"/>
                    </a:lnTo>
                    <a:lnTo>
                      <a:pt x="433" y="176"/>
                    </a:lnTo>
                    <a:lnTo>
                      <a:pt x="406" y="203"/>
                    </a:lnTo>
                    <a:lnTo>
                      <a:pt x="363" y="203"/>
                    </a:lnTo>
                    <a:lnTo>
                      <a:pt x="333" y="186"/>
                    </a:lnTo>
                    <a:lnTo>
                      <a:pt x="308" y="186"/>
                    </a:lnTo>
                    <a:lnTo>
                      <a:pt x="290" y="208"/>
                    </a:lnTo>
                    <a:lnTo>
                      <a:pt x="280" y="239"/>
                    </a:lnTo>
                    <a:lnTo>
                      <a:pt x="254" y="255"/>
                    </a:lnTo>
                    <a:lnTo>
                      <a:pt x="192" y="241"/>
                    </a:lnTo>
                    <a:lnTo>
                      <a:pt x="181" y="193"/>
                    </a:lnTo>
                    <a:lnTo>
                      <a:pt x="164" y="172"/>
                    </a:lnTo>
                    <a:lnTo>
                      <a:pt x="152" y="350"/>
                    </a:lnTo>
                    <a:lnTo>
                      <a:pt x="124" y="378"/>
                    </a:lnTo>
                    <a:lnTo>
                      <a:pt x="65" y="372"/>
                    </a:lnTo>
                    <a:lnTo>
                      <a:pt x="44" y="334"/>
                    </a:lnTo>
                    <a:lnTo>
                      <a:pt x="34" y="348"/>
                    </a:lnTo>
                    <a:lnTo>
                      <a:pt x="0" y="352"/>
                    </a:lnTo>
                    <a:lnTo>
                      <a:pt x="8" y="373"/>
                    </a:lnTo>
                    <a:lnTo>
                      <a:pt x="8" y="422"/>
                    </a:lnTo>
                    <a:lnTo>
                      <a:pt x="40" y="435"/>
                    </a:lnTo>
                    <a:lnTo>
                      <a:pt x="43" y="497"/>
                    </a:lnTo>
                    <a:lnTo>
                      <a:pt x="64" y="505"/>
                    </a:lnTo>
                    <a:lnTo>
                      <a:pt x="64" y="524"/>
                    </a:lnTo>
                    <a:lnTo>
                      <a:pt x="85" y="525"/>
                    </a:lnTo>
                    <a:lnTo>
                      <a:pt x="78" y="565"/>
                    </a:lnTo>
                    <a:lnTo>
                      <a:pt x="54" y="583"/>
                    </a:lnTo>
                    <a:lnTo>
                      <a:pt x="139" y="689"/>
                    </a:lnTo>
                    <a:lnTo>
                      <a:pt x="192" y="696"/>
                    </a:lnTo>
                    <a:lnTo>
                      <a:pt x="225" y="676"/>
                    </a:lnTo>
                    <a:lnTo>
                      <a:pt x="249" y="640"/>
                    </a:lnTo>
                    <a:lnTo>
                      <a:pt x="343" y="644"/>
                    </a:lnTo>
                    <a:lnTo>
                      <a:pt x="353" y="662"/>
                    </a:lnTo>
                    <a:lnTo>
                      <a:pt x="404" y="638"/>
                    </a:lnTo>
                    <a:lnTo>
                      <a:pt x="428" y="620"/>
                    </a:lnTo>
                    <a:lnTo>
                      <a:pt x="495" y="610"/>
                    </a:lnTo>
                    <a:lnTo>
                      <a:pt x="531" y="589"/>
                    </a:lnTo>
                    <a:lnTo>
                      <a:pt x="562" y="527"/>
                    </a:lnTo>
                    <a:lnTo>
                      <a:pt x="605" y="500"/>
                    </a:lnTo>
                    <a:lnTo>
                      <a:pt x="663" y="446"/>
                    </a:lnTo>
                    <a:lnTo>
                      <a:pt x="673" y="394"/>
                    </a:lnTo>
                    <a:lnTo>
                      <a:pt x="687" y="349"/>
                    </a:lnTo>
                    <a:lnTo>
                      <a:pt x="722" y="343"/>
                    </a:lnTo>
                    <a:lnTo>
                      <a:pt x="748" y="293"/>
                    </a:lnTo>
                    <a:lnTo>
                      <a:pt x="712" y="280"/>
                    </a:lnTo>
                    <a:lnTo>
                      <a:pt x="702" y="242"/>
                    </a:lnTo>
                    <a:lnTo>
                      <a:pt x="684" y="208"/>
                    </a:lnTo>
                    <a:lnTo>
                      <a:pt x="687" y="163"/>
                    </a:lnTo>
                    <a:lnTo>
                      <a:pt x="687" y="108"/>
                    </a:lnTo>
                    <a:lnTo>
                      <a:pt x="687" y="29"/>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60" name="Freeform 213"/>
              <p:cNvSpPr>
                <a:spLocks/>
              </p:cNvSpPr>
              <p:nvPr/>
            </p:nvSpPr>
            <p:spPr bwMode="auto">
              <a:xfrm>
                <a:off x="5201269" y="4874801"/>
                <a:ext cx="277803" cy="539587"/>
              </a:xfrm>
              <a:custGeom>
                <a:avLst/>
                <a:gdLst/>
                <a:ahLst/>
                <a:cxnLst>
                  <a:cxn ang="0">
                    <a:pos x="77" y="899"/>
                  </a:cxn>
                  <a:cxn ang="0">
                    <a:pos x="49" y="827"/>
                  </a:cxn>
                  <a:cxn ang="0">
                    <a:pos x="52" y="727"/>
                  </a:cxn>
                  <a:cxn ang="0">
                    <a:pos x="62" y="613"/>
                  </a:cxn>
                  <a:cxn ang="0">
                    <a:pos x="86" y="535"/>
                  </a:cxn>
                  <a:cxn ang="0">
                    <a:pos x="131" y="492"/>
                  </a:cxn>
                  <a:cxn ang="0">
                    <a:pos x="111" y="417"/>
                  </a:cxn>
                  <a:cxn ang="0">
                    <a:pos x="103" y="309"/>
                  </a:cxn>
                  <a:cxn ang="0">
                    <a:pos x="18" y="261"/>
                  </a:cxn>
                  <a:cxn ang="0">
                    <a:pos x="73" y="239"/>
                  </a:cxn>
                  <a:cxn ang="0">
                    <a:pos x="123" y="192"/>
                  </a:cxn>
                  <a:cxn ang="0">
                    <a:pos x="192" y="217"/>
                  </a:cxn>
                  <a:cxn ang="0">
                    <a:pos x="174" y="299"/>
                  </a:cxn>
                  <a:cxn ang="0">
                    <a:pos x="225" y="314"/>
                  </a:cxn>
                  <a:cxn ang="0">
                    <a:pos x="269" y="259"/>
                  </a:cxn>
                  <a:cxn ang="0">
                    <a:pos x="249" y="186"/>
                  </a:cxn>
                  <a:cxn ang="0">
                    <a:pos x="217" y="142"/>
                  </a:cxn>
                  <a:cxn ang="0">
                    <a:pos x="204" y="85"/>
                  </a:cxn>
                  <a:cxn ang="0">
                    <a:pos x="206" y="0"/>
                  </a:cxn>
                  <a:cxn ang="0">
                    <a:pos x="253" y="58"/>
                  </a:cxn>
                  <a:cxn ang="0">
                    <a:pos x="356" y="35"/>
                  </a:cxn>
                  <a:cxn ang="0">
                    <a:pos x="420" y="16"/>
                  </a:cxn>
                  <a:cxn ang="0">
                    <a:pos x="472" y="95"/>
                  </a:cxn>
                  <a:cxn ang="0">
                    <a:pos x="442" y="296"/>
                  </a:cxn>
                  <a:cxn ang="0">
                    <a:pos x="358" y="338"/>
                  </a:cxn>
                  <a:cxn ang="0">
                    <a:pos x="320" y="372"/>
                  </a:cxn>
                  <a:cxn ang="0">
                    <a:pos x="297" y="443"/>
                  </a:cxn>
                  <a:cxn ang="0">
                    <a:pos x="231" y="472"/>
                  </a:cxn>
                  <a:cxn ang="0">
                    <a:pos x="216" y="596"/>
                  </a:cxn>
                  <a:cxn ang="0">
                    <a:pos x="228" y="696"/>
                  </a:cxn>
                  <a:cxn ang="0">
                    <a:pos x="216" y="743"/>
                  </a:cxn>
                  <a:cxn ang="0">
                    <a:pos x="176" y="767"/>
                  </a:cxn>
                  <a:cxn ang="0">
                    <a:pos x="125" y="785"/>
                  </a:cxn>
                  <a:cxn ang="0">
                    <a:pos x="121" y="851"/>
                  </a:cxn>
                  <a:cxn ang="0">
                    <a:pos x="113" y="912"/>
                  </a:cxn>
                </a:cxnLst>
                <a:rect l="0" t="0" r="r" b="b"/>
                <a:pathLst>
                  <a:path w="472" h="912">
                    <a:moveTo>
                      <a:pt x="113" y="912"/>
                    </a:moveTo>
                    <a:lnTo>
                      <a:pt x="77" y="899"/>
                    </a:lnTo>
                    <a:lnTo>
                      <a:pt x="67" y="861"/>
                    </a:lnTo>
                    <a:lnTo>
                      <a:pt x="49" y="827"/>
                    </a:lnTo>
                    <a:lnTo>
                      <a:pt x="52" y="782"/>
                    </a:lnTo>
                    <a:lnTo>
                      <a:pt x="52" y="727"/>
                    </a:lnTo>
                    <a:lnTo>
                      <a:pt x="52" y="648"/>
                    </a:lnTo>
                    <a:lnTo>
                      <a:pt x="62" y="613"/>
                    </a:lnTo>
                    <a:lnTo>
                      <a:pt x="87" y="596"/>
                    </a:lnTo>
                    <a:lnTo>
                      <a:pt x="86" y="535"/>
                    </a:lnTo>
                    <a:lnTo>
                      <a:pt x="115" y="516"/>
                    </a:lnTo>
                    <a:lnTo>
                      <a:pt x="131" y="492"/>
                    </a:lnTo>
                    <a:lnTo>
                      <a:pt x="113" y="451"/>
                    </a:lnTo>
                    <a:lnTo>
                      <a:pt x="111" y="417"/>
                    </a:lnTo>
                    <a:lnTo>
                      <a:pt x="127" y="354"/>
                    </a:lnTo>
                    <a:lnTo>
                      <a:pt x="103" y="309"/>
                    </a:lnTo>
                    <a:lnTo>
                      <a:pt x="38" y="296"/>
                    </a:lnTo>
                    <a:lnTo>
                      <a:pt x="18" y="261"/>
                    </a:lnTo>
                    <a:lnTo>
                      <a:pt x="0" y="255"/>
                    </a:lnTo>
                    <a:lnTo>
                      <a:pt x="73" y="239"/>
                    </a:lnTo>
                    <a:lnTo>
                      <a:pt x="86" y="210"/>
                    </a:lnTo>
                    <a:lnTo>
                      <a:pt x="123" y="192"/>
                    </a:lnTo>
                    <a:lnTo>
                      <a:pt x="156" y="207"/>
                    </a:lnTo>
                    <a:lnTo>
                      <a:pt x="192" y="217"/>
                    </a:lnTo>
                    <a:lnTo>
                      <a:pt x="190" y="252"/>
                    </a:lnTo>
                    <a:lnTo>
                      <a:pt x="174" y="299"/>
                    </a:lnTo>
                    <a:lnTo>
                      <a:pt x="194" y="320"/>
                    </a:lnTo>
                    <a:lnTo>
                      <a:pt x="225" y="314"/>
                    </a:lnTo>
                    <a:lnTo>
                      <a:pt x="239" y="280"/>
                    </a:lnTo>
                    <a:lnTo>
                      <a:pt x="269" y="259"/>
                    </a:lnTo>
                    <a:lnTo>
                      <a:pt x="261" y="217"/>
                    </a:lnTo>
                    <a:lnTo>
                      <a:pt x="249" y="186"/>
                    </a:lnTo>
                    <a:lnTo>
                      <a:pt x="230" y="158"/>
                    </a:lnTo>
                    <a:lnTo>
                      <a:pt x="217" y="142"/>
                    </a:lnTo>
                    <a:lnTo>
                      <a:pt x="197" y="118"/>
                    </a:lnTo>
                    <a:lnTo>
                      <a:pt x="204" y="85"/>
                    </a:lnTo>
                    <a:lnTo>
                      <a:pt x="214" y="45"/>
                    </a:lnTo>
                    <a:lnTo>
                      <a:pt x="206" y="0"/>
                    </a:lnTo>
                    <a:lnTo>
                      <a:pt x="244" y="31"/>
                    </a:lnTo>
                    <a:lnTo>
                      <a:pt x="253" y="58"/>
                    </a:lnTo>
                    <a:lnTo>
                      <a:pt x="346" y="65"/>
                    </a:lnTo>
                    <a:lnTo>
                      <a:pt x="356" y="35"/>
                    </a:lnTo>
                    <a:lnTo>
                      <a:pt x="407" y="35"/>
                    </a:lnTo>
                    <a:lnTo>
                      <a:pt x="420" y="16"/>
                    </a:lnTo>
                    <a:lnTo>
                      <a:pt x="472" y="4"/>
                    </a:lnTo>
                    <a:lnTo>
                      <a:pt x="472" y="95"/>
                    </a:lnTo>
                    <a:lnTo>
                      <a:pt x="472" y="265"/>
                    </a:lnTo>
                    <a:lnTo>
                      <a:pt x="442" y="296"/>
                    </a:lnTo>
                    <a:lnTo>
                      <a:pt x="433" y="326"/>
                    </a:lnTo>
                    <a:lnTo>
                      <a:pt x="358" y="338"/>
                    </a:lnTo>
                    <a:lnTo>
                      <a:pt x="354" y="359"/>
                    </a:lnTo>
                    <a:lnTo>
                      <a:pt x="320" y="372"/>
                    </a:lnTo>
                    <a:lnTo>
                      <a:pt x="304" y="385"/>
                    </a:lnTo>
                    <a:lnTo>
                      <a:pt x="297" y="443"/>
                    </a:lnTo>
                    <a:lnTo>
                      <a:pt x="258" y="452"/>
                    </a:lnTo>
                    <a:lnTo>
                      <a:pt x="231" y="472"/>
                    </a:lnTo>
                    <a:lnTo>
                      <a:pt x="220" y="499"/>
                    </a:lnTo>
                    <a:lnTo>
                      <a:pt x="216" y="596"/>
                    </a:lnTo>
                    <a:lnTo>
                      <a:pt x="228" y="605"/>
                    </a:lnTo>
                    <a:lnTo>
                      <a:pt x="228" y="696"/>
                    </a:lnTo>
                    <a:lnTo>
                      <a:pt x="231" y="737"/>
                    </a:lnTo>
                    <a:lnTo>
                      <a:pt x="216" y="743"/>
                    </a:lnTo>
                    <a:lnTo>
                      <a:pt x="211" y="765"/>
                    </a:lnTo>
                    <a:lnTo>
                      <a:pt x="176" y="767"/>
                    </a:lnTo>
                    <a:lnTo>
                      <a:pt x="169" y="781"/>
                    </a:lnTo>
                    <a:lnTo>
                      <a:pt x="125" y="785"/>
                    </a:lnTo>
                    <a:lnTo>
                      <a:pt x="121" y="820"/>
                    </a:lnTo>
                    <a:lnTo>
                      <a:pt x="121" y="851"/>
                    </a:lnTo>
                    <a:lnTo>
                      <a:pt x="121" y="885"/>
                    </a:lnTo>
                    <a:lnTo>
                      <a:pt x="113" y="912"/>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61" name="Freeform 214"/>
              <p:cNvSpPr>
                <a:spLocks/>
              </p:cNvSpPr>
              <p:nvPr/>
            </p:nvSpPr>
            <p:spPr bwMode="auto">
              <a:xfrm>
                <a:off x="5188962" y="4585483"/>
                <a:ext cx="290110" cy="328367"/>
              </a:xfrm>
              <a:custGeom>
                <a:avLst/>
                <a:gdLst/>
                <a:ahLst/>
                <a:cxnLst>
                  <a:cxn ang="0">
                    <a:pos x="493" y="492"/>
                  </a:cxn>
                  <a:cxn ang="0">
                    <a:pos x="441" y="504"/>
                  </a:cxn>
                  <a:cxn ang="0">
                    <a:pos x="428" y="523"/>
                  </a:cxn>
                  <a:cxn ang="0">
                    <a:pos x="377" y="523"/>
                  </a:cxn>
                  <a:cxn ang="0">
                    <a:pos x="367" y="553"/>
                  </a:cxn>
                  <a:cxn ang="0">
                    <a:pos x="274" y="546"/>
                  </a:cxn>
                  <a:cxn ang="0">
                    <a:pos x="265" y="519"/>
                  </a:cxn>
                  <a:cxn ang="0">
                    <a:pos x="227" y="488"/>
                  </a:cxn>
                  <a:cxn ang="0">
                    <a:pos x="191" y="467"/>
                  </a:cxn>
                  <a:cxn ang="0">
                    <a:pos x="167" y="457"/>
                  </a:cxn>
                  <a:cxn ang="0">
                    <a:pos x="138" y="413"/>
                  </a:cxn>
                  <a:cxn ang="0">
                    <a:pos x="97" y="391"/>
                  </a:cxn>
                  <a:cxn ang="0">
                    <a:pos x="66" y="357"/>
                  </a:cxn>
                  <a:cxn ang="0">
                    <a:pos x="59" y="332"/>
                  </a:cxn>
                  <a:cxn ang="0">
                    <a:pos x="25" y="334"/>
                  </a:cxn>
                  <a:cxn ang="0">
                    <a:pos x="29" y="310"/>
                  </a:cxn>
                  <a:cxn ang="0">
                    <a:pos x="25" y="278"/>
                  </a:cxn>
                  <a:cxn ang="0">
                    <a:pos x="15" y="249"/>
                  </a:cxn>
                  <a:cxn ang="0">
                    <a:pos x="7" y="226"/>
                  </a:cxn>
                  <a:cxn ang="0">
                    <a:pos x="11" y="182"/>
                  </a:cxn>
                  <a:cxn ang="0">
                    <a:pos x="0" y="150"/>
                  </a:cxn>
                  <a:cxn ang="0">
                    <a:pos x="24" y="143"/>
                  </a:cxn>
                  <a:cxn ang="0">
                    <a:pos x="60" y="138"/>
                  </a:cxn>
                  <a:cxn ang="0">
                    <a:pos x="55" y="87"/>
                  </a:cxn>
                  <a:cxn ang="0">
                    <a:pos x="43" y="65"/>
                  </a:cxn>
                  <a:cxn ang="0">
                    <a:pos x="33" y="13"/>
                  </a:cxn>
                  <a:cxn ang="0">
                    <a:pos x="56" y="0"/>
                  </a:cxn>
                  <a:cxn ang="0">
                    <a:pos x="107" y="3"/>
                  </a:cxn>
                  <a:cxn ang="0">
                    <a:pos x="197" y="0"/>
                  </a:cxn>
                  <a:cxn ang="0">
                    <a:pos x="232" y="0"/>
                  </a:cxn>
                  <a:cxn ang="0">
                    <a:pos x="324" y="77"/>
                  </a:cxn>
                  <a:cxn ang="0">
                    <a:pos x="372" y="91"/>
                  </a:cxn>
                  <a:cxn ang="0">
                    <a:pos x="377" y="129"/>
                  </a:cxn>
                  <a:cxn ang="0">
                    <a:pos x="446" y="168"/>
                  </a:cxn>
                  <a:cxn ang="0">
                    <a:pos x="448" y="194"/>
                  </a:cxn>
                  <a:cxn ang="0">
                    <a:pos x="449" y="227"/>
                  </a:cxn>
                  <a:cxn ang="0">
                    <a:pos x="431" y="247"/>
                  </a:cxn>
                  <a:cxn ang="0">
                    <a:pos x="427" y="281"/>
                  </a:cxn>
                  <a:cxn ang="0">
                    <a:pos x="452" y="286"/>
                  </a:cxn>
                  <a:cxn ang="0">
                    <a:pos x="448" y="337"/>
                  </a:cxn>
                  <a:cxn ang="0">
                    <a:pos x="459" y="391"/>
                  </a:cxn>
                  <a:cxn ang="0">
                    <a:pos x="462" y="449"/>
                  </a:cxn>
                  <a:cxn ang="0">
                    <a:pos x="482" y="467"/>
                  </a:cxn>
                  <a:cxn ang="0">
                    <a:pos x="493" y="492"/>
                  </a:cxn>
                </a:cxnLst>
                <a:rect l="0" t="0" r="r" b="b"/>
                <a:pathLst>
                  <a:path w="493" h="553">
                    <a:moveTo>
                      <a:pt x="493" y="492"/>
                    </a:moveTo>
                    <a:lnTo>
                      <a:pt x="441" y="504"/>
                    </a:lnTo>
                    <a:lnTo>
                      <a:pt x="428" y="523"/>
                    </a:lnTo>
                    <a:lnTo>
                      <a:pt x="377" y="523"/>
                    </a:lnTo>
                    <a:lnTo>
                      <a:pt x="367" y="553"/>
                    </a:lnTo>
                    <a:lnTo>
                      <a:pt x="274" y="546"/>
                    </a:lnTo>
                    <a:lnTo>
                      <a:pt x="265" y="519"/>
                    </a:lnTo>
                    <a:lnTo>
                      <a:pt x="227" y="488"/>
                    </a:lnTo>
                    <a:lnTo>
                      <a:pt x="191" y="467"/>
                    </a:lnTo>
                    <a:lnTo>
                      <a:pt x="167" y="457"/>
                    </a:lnTo>
                    <a:lnTo>
                      <a:pt x="138" y="413"/>
                    </a:lnTo>
                    <a:lnTo>
                      <a:pt x="97" y="391"/>
                    </a:lnTo>
                    <a:lnTo>
                      <a:pt x="66" y="357"/>
                    </a:lnTo>
                    <a:lnTo>
                      <a:pt x="59" y="332"/>
                    </a:lnTo>
                    <a:lnTo>
                      <a:pt x="25" y="334"/>
                    </a:lnTo>
                    <a:lnTo>
                      <a:pt x="29" y="310"/>
                    </a:lnTo>
                    <a:lnTo>
                      <a:pt x="25" y="278"/>
                    </a:lnTo>
                    <a:lnTo>
                      <a:pt x="15" y="249"/>
                    </a:lnTo>
                    <a:lnTo>
                      <a:pt x="7" y="226"/>
                    </a:lnTo>
                    <a:lnTo>
                      <a:pt x="11" y="182"/>
                    </a:lnTo>
                    <a:lnTo>
                      <a:pt x="0" y="150"/>
                    </a:lnTo>
                    <a:lnTo>
                      <a:pt x="24" y="143"/>
                    </a:lnTo>
                    <a:lnTo>
                      <a:pt x="60" y="138"/>
                    </a:lnTo>
                    <a:lnTo>
                      <a:pt x="55" y="87"/>
                    </a:lnTo>
                    <a:lnTo>
                      <a:pt x="43" y="65"/>
                    </a:lnTo>
                    <a:lnTo>
                      <a:pt x="33" y="13"/>
                    </a:lnTo>
                    <a:lnTo>
                      <a:pt x="56" y="0"/>
                    </a:lnTo>
                    <a:lnTo>
                      <a:pt x="107" y="3"/>
                    </a:lnTo>
                    <a:lnTo>
                      <a:pt x="197" y="0"/>
                    </a:lnTo>
                    <a:lnTo>
                      <a:pt x="232" y="0"/>
                    </a:lnTo>
                    <a:lnTo>
                      <a:pt x="324" y="77"/>
                    </a:lnTo>
                    <a:lnTo>
                      <a:pt x="372" y="91"/>
                    </a:lnTo>
                    <a:lnTo>
                      <a:pt x="377" y="129"/>
                    </a:lnTo>
                    <a:lnTo>
                      <a:pt x="446" y="168"/>
                    </a:lnTo>
                    <a:lnTo>
                      <a:pt x="448" y="194"/>
                    </a:lnTo>
                    <a:lnTo>
                      <a:pt x="449" y="227"/>
                    </a:lnTo>
                    <a:lnTo>
                      <a:pt x="431" y="247"/>
                    </a:lnTo>
                    <a:lnTo>
                      <a:pt x="427" y="281"/>
                    </a:lnTo>
                    <a:lnTo>
                      <a:pt x="452" y="286"/>
                    </a:lnTo>
                    <a:lnTo>
                      <a:pt x="448" y="337"/>
                    </a:lnTo>
                    <a:lnTo>
                      <a:pt x="459" y="391"/>
                    </a:lnTo>
                    <a:lnTo>
                      <a:pt x="462" y="449"/>
                    </a:lnTo>
                    <a:lnTo>
                      <a:pt x="482" y="467"/>
                    </a:lnTo>
                    <a:lnTo>
                      <a:pt x="493" y="492"/>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62" name="Freeform 215"/>
              <p:cNvSpPr>
                <a:spLocks/>
              </p:cNvSpPr>
              <p:nvPr/>
            </p:nvSpPr>
            <p:spPr bwMode="auto">
              <a:xfrm>
                <a:off x="5500171" y="4177243"/>
                <a:ext cx="58022" cy="55024"/>
              </a:xfrm>
              <a:custGeom>
                <a:avLst/>
                <a:gdLst/>
                <a:ahLst/>
                <a:cxnLst>
                  <a:cxn ang="0">
                    <a:pos x="51" y="95"/>
                  </a:cxn>
                  <a:cxn ang="0">
                    <a:pos x="0" y="88"/>
                  </a:cxn>
                  <a:cxn ang="0">
                    <a:pos x="8" y="0"/>
                  </a:cxn>
                  <a:cxn ang="0">
                    <a:pos x="97" y="56"/>
                  </a:cxn>
                  <a:cxn ang="0">
                    <a:pos x="51" y="95"/>
                  </a:cxn>
                </a:cxnLst>
                <a:rect l="0" t="0" r="r" b="b"/>
                <a:pathLst>
                  <a:path w="97" h="95">
                    <a:moveTo>
                      <a:pt x="51" y="95"/>
                    </a:moveTo>
                    <a:lnTo>
                      <a:pt x="0" y="88"/>
                    </a:lnTo>
                    <a:lnTo>
                      <a:pt x="8" y="0"/>
                    </a:lnTo>
                    <a:lnTo>
                      <a:pt x="97" y="56"/>
                    </a:lnTo>
                    <a:lnTo>
                      <a:pt x="51" y="95"/>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63" name="Freeform 216"/>
              <p:cNvSpPr>
                <a:spLocks/>
              </p:cNvSpPr>
              <p:nvPr/>
            </p:nvSpPr>
            <p:spPr bwMode="auto">
              <a:xfrm>
                <a:off x="5099291" y="5453437"/>
                <a:ext cx="68572" cy="69223"/>
              </a:xfrm>
              <a:custGeom>
                <a:avLst/>
                <a:gdLst/>
                <a:ahLst/>
                <a:cxnLst>
                  <a:cxn ang="0">
                    <a:pos x="40" y="6"/>
                  </a:cxn>
                  <a:cxn ang="0">
                    <a:pos x="30" y="32"/>
                  </a:cxn>
                  <a:cxn ang="0">
                    <a:pos x="0" y="35"/>
                  </a:cxn>
                  <a:cxn ang="0">
                    <a:pos x="2" y="107"/>
                  </a:cxn>
                  <a:cxn ang="0">
                    <a:pos x="42" y="103"/>
                  </a:cxn>
                  <a:cxn ang="0">
                    <a:pos x="51" y="117"/>
                  </a:cxn>
                  <a:cxn ang="0">
                    <a:pos x="71" y="114"/>
                  </a:cxn>
                  <a:cxn ang="0">
                    <a:pos x="88" y="96"/>
                  </a:cxn>
                  <a:cxn ang="0">
                    <a:pos x="95" y="72"/>
                  </a:cxn>
                  <a:cxn ang="0">
                    <a:pos x="115" y="72"/>
                  </a:cxn>
                  <a:cxn ang="0">
                    <a:pos x="115" y="3"/>
                  </a:cxn>
                  <a:cxn ang="0">
                    <a:pos x="74" y="0"/>
                  </a:cxn>
                  <a:cxn ang="0">
                    <a:pos x="40" y="6"/>
                  </a:cxn>
                </a:cxnLst>
                <a:rect l="0" t="0" r="r" b="b"/>
                <a:pathLst>
                  <a:path w="115" h="117">
                    <a:moveTo>
                      <a:pt x="40" y="6"/>
                    </a:moveTo>
                    <a:lnTo>
                      <a:pt x="30" y="32"/>
                    </a:lnTo>
                    <a:lnTo>
                      <a:pt x="0" y="35"/>
                    </a:lnTo>
                    <a:lnTo>
                      <a:pt x="2" y="107"/>
                    </a:lnTo>
                    <a:lnTo>
                      <a:pt x="42" y="103"/>
                    </a:lnTo>
                    <a:lnTo>
                      <a:pt x="51" y="117"/>
                    </a:lnTo>
                    <a:lnTo>
                      <a:pt x="71" y="114"/>
                    </a:lnTo>
                    <a:lnTo>
                      <a:pt x="88" y="96"/>
                    </a:lnTo>
                    <a:lnTo>
                      <a:pt x="95" y="72"/>
                    </a:lnTo>
                    <a:lnTo>
                      <a:pt x="115" y="72"/>
                    </a:lnTo>
                    <a:lnTo>
                      <a:pt x="115" y="3"/>
                    </a:lnTo>
                    <a:lnTo>
                      <a:pt x="74" y="0"/>
                    </a:lnTo>
                    <a:lnTo>
                      <a:pt x="40" y="6"/>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64" name="Freeform 217"/>
              <p:cNvSpPr>
                <a:spLocks/>
              </p:cNvSpPr>
              <p:nvPr/>
            </p:nvSpPr>
            <p:spPr bwMode="auto">
              <a:xfrm>
                <a:off x="5526544" y="3958924"/>
                <a:ext cx="269011" cy="204120"/>
              </a:xfrm>
              <a:custGeom>
                <a:avLst/>
                <a:gdLst/>
                <a:ahLst/>
                <a:cxnLst>
                  <a:cxn ang="0">
                    <a:pos x="162" y="186"/>
                  </a:cxn>
                  <a:cxn ang="0">
                    <a:pos x="162" y="146"/>
                  </a:cxn>
                  <a:cxn ang="0">
                    <a:pos x="162" y="114"/>
                  </a:cxn>
                  <a:cxn ang="0">
                    <a:pos x="142" y="107"/>
                  </a:cxn>
                  <a:cxn ang="0">
                    <a:pos x="87" y="103"/>
                  </a:cxn>
                  <a:cxn ang="0">
                    <a:pos x="35" y="107"/>
                  </a:cxn>
                  <a:cxn ang="0">
                    <a:pos x="0" y="126"/>
                  </a:cxn>
                  <a:cxn ang="0">
                    <a:pos x="4" y="229"/>
                  </a:cxn>
                  <a:cxn ang="0">
                    <a:pos x="4" y="289"/>
                  </a:cxn>
                  <a:cxn ang="0">
                    <a:pos x="24" y="320"/>
                  </a:cxn>
                  <a:cxn ang="0">
                    <a:pos x="70" y="344"/>
                  </a:cxn>
                  <a:cxn ang="0">
                    <a:pos x="107" y="308"/>
                  </a:cxn>
                  <a:cxn ang="0">
                    <a:pos x="149" y="267"/>
                  </a:cxn>
                  <a:cxn ang="0">
                    <a:pos x="168" y="249"/>
                  </a:cxn>
                  <a:cxn ang="0">
                    <a:pos x="284" y="245"/>
                  </a:cxn>
                  <a:cxn ang="0">
                    <a:pos x="320" y="213"/>
                  </a:cxn>
                  <a:cxn ang="0">
                    <a:pos x="422" y="193"/>
                  </a:cxn>
                  <a:cxn ang="0">
                    <a:pos x="422" y="158"/>
                  </a:cxn>
                  <a:cxn ang="0">
                    <a:pos x="458" y="126"/>
                  </a:cxn>
                  <a:cxn ang="0">
                    <a:pos x="431" y="55"/>
                  </a:cxn>
                  <a:cxn ang="0">
                    <a:pos x="410" y="0"/>
                  </a:cxn>
                  <a:cxn ang="0">
                    <a:pos x="276" y="24"/>
                  </a:cxn>
                  <a:cxn ang="0">
                    <a:pos x="236" y="70"/>
                  </a:cxn>
                  <a:cxn ang="0">
                    <a:pos x="221" y="138"/>
                  </a:cxn>
                  <a:cxn ang="0">
                    <a:pos x="162" y="186"/>
                  </a:cxn>
                </a:cxnLst>
                <a:rect l="0" t="0" r="r" b="b"/>
                <a:pathLst>
                  <a:path w="458" h="344">
                    <a:moveTo>
                      <a:pt x="162" y="186"/>
                    </a:moveTo>
                    <a:lnTo>
                      <a:pt x="162" y="146"/>
                    </a:lnTo>
                    <a:lnTo>
                      <a:pt x="162" y="114"/>
                    </a:lnTo>
                    <a:lnTo>
                      <a:pt x="142" y="107"/>
                    </a:lnTo>
                    <a:lnTo>
                      <a:pt x="87" y="103"/>
                    </a:lnTo>
                    <a:lnTo>
                      <a:pt x="35" y="107"/>
                    </a:lnTo>
                    <a:lnTo>
                      <a:pt x="0" y="126"/>
                    </a:lnTo>
                    <a:lnTo>
                      <a:pt x="4" y="229"/>
                    </a:lnTo>
                    <a:lnTo>
                      <a:pt x="4" y="289"/>
                    </a:lnTo>
                    <a:lnTo>
                      <a:pt x="24" y="320"/>
                    </a:lnTo>
                    <a:lnTo>
                      <a:pt x="70" y="344"/>
                    </a:lnTo>
                    <a:lnTo>
                      <a:pt x="107" y="308"/>
                    </a:lnTo>
                    <a:lnTo>
                      <a:pt x="149" y="267"/>
                    </a:lnTo>
                    <a:lnTo>
                      <a:pt x="168" y="249"/>
                    </a:lnTo>
                    <a:lnTo>
                      <a:pt x="284" y="245"/>
                    </a:lnTo>
                    <a:lnTo>
                      <a:pt x="320" y="213"/>
                    </a:lnTo>
                    <a:lnTo>
                      <a:pt x="422" y="193"/>
                    </a:lnTo>
                    <a:lnTo>
                      <a:pt x="422" y="158"/>
                    </a:lnTo>
                    <a:lnTo>
                      <a:pt x="458" y="126"/>
                    </a:lnTo>
                    <a:lnTo>
                      <a:pt x="431" y="55"/>
                    </a:lnTo>
                    <a:lnTo>
                      <a:pt x="410" y="0"/>
                    </a:lnTo>
                    <a:lnTo>
                      <a:pt x="276" y="24"/>
                    </a:lnTo>
                    <a:lnTo>
                      <a:pt x="236" y="70"/>
                    </a:lnTo>
                    <a:lnTo>
                      <a:pt x="221" y="138"/>
                    </a:lnTo>
                    <a:lnTo>
                      <a:pt x="162" y="186"/>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65" name="Freeform 218"/>
              <p:cNvSpPr>
                <a:spLocks/>
              </p:cNvSpPr>
              <p:nvPr/>
            </p:nvSpPr>
            <p:spPr bwMode="auto">
              <a:xfrm>
                <a:off x="5526544" y="3958924"/>
                <a:ext cx="269011" cy="204120"/>
              </a:xfrm>
              <a:custGeom>
                <a:avLst/>
                <a:gdLst/>
                <a:ahLst/>
                <a:cxnLst>
                  <a:cxn ang="0">
                    <a:pos x="162" y="186"/>
                  </a:cxn>
                  <a:cxn ang="0">
                    <a:pos x="162" y="146"/>
                  </a:cxn>
                  <a:cxn ang="0">
                    <a:pos x="162" y="114"/>
                  </a:cxn>
                  <a:cxn ang="0">
                    <a:pos x="142" y="107"/>
                  </a:cxn>
                  <a:cxn ang="0">
                    <a:pos x="87" y="103"/>
                  </a:cxn>
                  <a:cxn ang="0">
                    <a:pos x="35" y="107"/>
                  </a:cxn>
                  <a:cxn ang="0">
                    <a:pos x="0" y="126"/>
                  </a:cxn>
                  <a:cxn ang="0">
                    <a:pos x="4" y="229"/>
                  </a:cxn>
                  <a:cxn ang="0">
                    <a:pos x="4" y="289"/>
                  </a:cxn>
                  <a:cxn ang="0">
                    <a:pos x="24" y="320"/>
                  </a:cxn>
                  <a:cxn ang="0">
                    <a:pos x="70" y="344"/>
                  </a:cxn>
                  <a:cxn ang="0">
                    <a:pos x="107" y="308"/>
                  </a:cxn>
                  <a:cxn ang="0">
                    <a:pos x="149" y="267"/>
                  </a:cxn>
                  <a:cxn ang="0">
                    <a:pos x="168" y="249"/>
                  </a:cxn>
                  <a:cxn ang="0">
                    <a:pos x="284" y="245"/>
                  </a:cxn>
                  <a:cxn ang="0">
                    <a:pos x="320" y="213"/>
                  </a:cxn>
                  <a:cxn ang="0">
                    <a:pos x="422" y="193"/>
                  </a:cxn>
                  <a:cxn ang="0">
                    <a:pos x="422" y="158"/>
                  </a:cxn>
                  <a:cxn ang="0">
                    <a:pos x="458" y="126"/>
                  </a:cxn>
                  <a:cxn ang="0">
                    <a:pos x="431" y="55"/>
                  </a:cxn>
                  <a:cxn ang="0">
                    <a:pos x="410" y="0"/>
                  </a:cxn>
                  <a:cxn ang="0">
                    <a:pos x="276" y="24"/>
                  </a:cxn>
                  <a:cxn ang="0">
                    <a:pos x="236" y="70"/>
                  </a:cxn>
                  <a:cxn ang="0">
                    <a:pos x="221" y="138"/>
                  </a:cxn>
                  <a:cxn ang="0">
                    <a:pos x="162" y="186"/>
                  </a:cxn>
                </a:cxnLst>
                <a:rect l="0" t="0" r="r" b="b"/>
                <a:pathLst>
                  <a:path w="458" h="344">
                    <a:moveTo>
                      <a:pt x="162" y="186"/>
                    </a:moveTo>
                    <a:lnTo>
                      <a:pt x="162" y="146"/>
                    </a:lnTo>
                    <a:lnTo>
                      <a:pt x="162" y="114"/>
                    </a:lnTo>
                    <a:lnTo>
                      <a:pt x="142" y="107"/>
                    </a:lnTo>
                    <a:lnTo>
                      <a:pt x="87" y="103"/>
                    </a:lnTo>
                    <a:lnTo>
                      <a:pt x="35" y="107"/>
                    </a:lnTo>
                    <a:lnTo>
                      <a:pt x="0" y="126"/>
                    </a:lnTo>
                    <a:lnTo>
                      <a:pt x="4" y="229"/>
                    </a:lnTo>
                    <a:lnTo>
                      <a:pt x="4" y="289"/>
                    </a:lnTo>
                    <a:lnTo>
                      <a:pt x="24" y="320"/>
                    </a:lnTo>
                    <a:lnTo>
                      <a:pt x="70" y="344"/>
                    </a:lnTo>
                    <a:lnTo>
                      <a:pt x="107" y="308"/>
                    </a:lnTo>
                    <a:lnTo>
                      <a:pt x="149" y="267"/>
                    </a:lnTo>
                    <a:lnTo>
                      <a:pt x="168" y="249"/>
                    </a:lnTo>
                    <a:lnTo>
                      <a:pt x="284" y="245"/>
                    </a:lnTo>
                    <a:lnTo>
                      <a:pt x="320" y="213"/>
                    </a:lnTo>
                    <a:lnTo>
                      <a:pt x="422" y="193"/>
                    </a:lnTo>
                    <a:lnTo>
                      <a:pt x="422" y="158"/>
                    </a:lnTo>
                    <a:lnTo>
                      <a:pt x="458" y="126"/>
                    </a:lnTo>
                    <a:lnTo>
                      <a:pt x="431" y="55"/>
                    </a:lnTo>
                    <a:lnTo>
                      <a:pt x="410" y="0"/>
                    </a:lnTo>
                    <a:lnTo>
                      <a:pt x="276" y="24"/>
                    </a:lnTo>
                    <a:lnTo>
                      <a:pt x="236" y="70"/>
                    </a:lnTo>
                    <a:lnTo>
                      <a:pt x="221" y="138"/>
                    </a:lnTo>
                    <a:lnTo>
                      <a:pt x="162" y="186"/>
                    </a:lnTo>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66" name="Freeform 219"/>
              <p:cNvSpPr>
                <a:spLocks/>
              </p:cNvSpPr>
              <p:nvPr/>
            </p:nvSpPr>
            <p:spPr bwMode="auto">
              <a:xfrm>
                <a:off x="4972698" y="4782503"/>
                <a:ext cx="320000" cy="323042"/>
              </a:xfrm>
              <a:custGeom>
                <a:avLst/>
                <a:gdLst/>
                <a:ahLst/>
                <a:cxnLst>
                  <a:cxn ang="0">
                    <a:pos x="185" y="545"/>
                  </a:cxn>
                  <a:cxn ang="0">
                    <a:pos x="213" y="535"/>
                  </a:cxn>
                  <a:cxn ang="0">
                    <a:pos x="254" y="535"/>
                  </a:cxn>
                  <a:cxn ang="0">
                    <a:pos x="281" y="525"/>
                  </a:cxn>
                  <a:cxn ang="0">
                    <a:pos x="287" y="493"/>
                  </a:cxn>
                  <a:cxn ang="0">
                    <a:pos x="310" y="486"/>
                  </a:cxn>
                  <a:cxn ang="0">
                    <a:pos x="328" y="474"/>
                  </a:cxn>
                  <a:cxn ang="0">
                    <a:pos x="332" y="442"/>
                  </a:cxn>
                  <a:cxn ang="0">
                    <a:pos x="374" y="436"/>
                  </a:cxn>
                  <a:cxn ang="0">
                    <a:pos x="391" y="411"/>
                  </a:cxn>
                  <a:cxn ang="0">
                    <a:pos x="464" y="395"/>
                  </a:cxn>
                  <a:cxn ang="0">
                    <a:pos x="477" y="366"/>
                  </a:cxn>
                  <a:cxn ang="0">
                    <a:pos x="514" y="348"/>
                  </a:cxn>
                  <a:cxn ang="0">
                    <a:pos x="519" y="263"/>
                  </a:cxn>
                  <a:cxn ang="0">
                    <a:pos x="546" y="241"/>
                  </a:cxn>
                  <a:cxn ang="0">
                    <a:pos x="533" y="187"/>
                  </a:cxn>
                  <a:cxn ang="0">
                    <a:pos x="537" y="125"/>
                  </a:cxn>
                  <a:cxn ang="0">
                    <a:pos x="508" y="81"/>
                  </a:cxn>
                  <a:cxn ang="0">
                    <a:pos x="467" y="59"/>
                  </a:cxn>
                  <a:cxn ang="0">
                    <a:pos x="436" y="25"/>
                  </a:cxn>
                  <a:cxn ang="0">
                    <a:pos x="429" y="0"/>
                  </a:cxn>
                  <a:cxn ang="0">
                    <a:pos x="395" y="2"/>
                  </a:cxn>
                  <a:cxn ang="0">
                    <a:pos x="388" y="29"/>
                  </a:cxn>
                  <a:cxn ang="0">
                    <a:pos x="352" y="45"/>
                  </a:cxn>
                  <a:cxn ang="0">
                    <a:pos x="334" y="77"/>
                  </a:cxn>
                  <a:cxn ang="0">
                    <a:pos x="322" y="215"/>
                  </a:cxn>
                  <a:cxn ang="0">
                    <a:pos x="342" y="235"/>
                  </a:cxn>
                  <a:cxn ang="0">
                    <a:pos x="374" y="239"/>
                  </a:cxn>
                  <a:cxn ang="0">
                    <a:pos x="381" y="294"/>
                  </a:cxn>
                  <a:cxn ang="0">
                    <a:pos x="370" y="324"/>
                  </a:cxn>
                  <a:cxn ang="0">
                    <a:pos x="320" y="326"/>
                  </a:cxn>
                  <a:cxn ang="0">
                    <a:pos x="301" y="302"/>
                  </a:cxn>
                  <a:cxn ang="0">
                    <a:pos x="291" y="253"/>
                  </a:cxn>
                  <a:cxn ang="0">
                    <a:pos x="254" y="233"/>
                  </a:cxn>
                  <a:cxn ang="0">
                    <a:pos x="249" y="215"/>
                  </a:cxn>
                  <a:cxn ang="0">
                    <a:pos x="213" y="224"/>
                  </a:cxn>
                  <a:cxn ang="0">
                    <a:pos x="199" y="251"/>
                  </a:cxn>
                  <a:cxn ang="0">
                    <a:pos x="178" y="243"/>
                  </a:cxn>
                  <a:cxn ang="0">
                    <a:pos x="164" y="195"/>
                  </a:cxn>
                  <a:cxn ang="0">
                    <a:pos x="115" y="190"/>
                  </a:cxn>
                  <a:cxn ang="0">
                    <a:pos x="109" y="297"/>
                  </a:cxn>
                  <a:cxn ang="0">
                    <a:pos x="67" y="297"/>
                  </a:cxn>
                  <a:cxn ang="0">
                    <a:pos x="51" y="269"/>
                  </a:cxn>
                  <a:cxn ang="0">
                    <a:pos x="33" y="270"/>
                  </a:cxn>
                  <a:cxn ang="0">
                    <a:pos x="32" y="297"/>
                  </a:cxn>
                  <a:cxn ang="0">
                    <a:pos x="2" y="300"/>
                  </a:cxn>
                  <a:cxn ang="0">
                    <a:pos x="0" y="422"/>
                  </a:cxn>
                  <a:cxn ang="0">
                    <a:pos x="5" y="462"/>
                  </a:cxn>
                  <a:cxn ang="0">
                    <a:pos x="40" y="508"/>
                  </a:cxn>
                  <a:cxn ang="0">
                    <a:pos x="41" y="531"/>
                  </a:cxn>
                  <a:cxn ang="0">
                    <a:pos x="65" y="538"/>
                  </a:cxn>
                  <a:cxn ang="0">
                    <a:pos x="185" y="545"/>
                  </a:cxn>
                </a:cxnLst>
                <a:rect l="0" t="0" r="r" b="b"/>
                <a:pathLst>
                  <a:path w="546" h="545">
                    <a:moveTo>
                      <a:pt x="185" y="545"/>
                    </a:moveTo>
                    <a:lnTo>
                      <a:pt x="213" y="535"/>
                    </a:lnTo>
                    <a:lnTo>
                      <a:pt x="254" y="535"/>
                    </a:lnTo>
                    <a:lnTo>
                      <a:pt x="281" y="525"/>
                    </a:lnTo>
                    <a:lnTo>
                      <a:pt x="287" y="493"/>
                    </a:lnTo>
                    <a:lnTo>
                      <a:pt x="310" y="486"/>
                    </a:lnTo>
                    <a:lnTo>
                      <a:pt x="328" y="474"/>
                    </a:lnTo>
                    <a:lnTo>
                      <a:pt x="332" y="442"/>
                    </a:lnTo>
                    <a:lnTo>
                      <a:pt x="374" y="436"/>
                    </a:lnTo>
                    <a:lnTo>
                      <a:pt x="391" y="411"/>
                    </a:lnTo>
                    <a:lnTo>
                      <a:pt x="464" y="395"/>
                    </a:lnTo>
                    <a:lnTo>
                      <a:pt x="477" y="366"/>
                    </a:lnTo>
                    <a:lnTo>
                      <a:pt x="514" y="348"/>
                    </a:lnTo>
                    <a:lnTo>
                      <a:pt x="519" y="263"/>
                    </a:lnTo>
                    <a:lnTo>
                      <a:pt x="546" y="241"/>
                    </a:lnTo>
                    <a:lnTo>
                      <a:pt x="533" y="187"/>
                    </a:lnTo>
                    <a:lnTo>
                      <a:pt x="537" y="125"/>
                    </a:lnTo>
                    <a:lnTo>
                      <a:pt x="508" y="81"/>
                    </a:lnTo>
                    <a:lnTo>
                      <a:pt x="467" y="59"/>
                    </a:lnTo>
                    <a:lnTo>
                      <a:pt x="436" y="25"/>
                    </a:lnTo>
                    <a:lnTo>
                      <a:pt x="429" y="0"/>
                    </a:lnTo>
                    <a:lnTo>
                      <a:pt x="395" y="2"/>
                    </a:lnTo>
                    <a:lnTo>
                      <a:pt x="388" y="29"/>
                    </a:lnTo>
                    <a:lnTo>
                      <a:pt x="352" y="45"/>
                    </a:lnTo>
                    <a:lnTo>
                      <a:pt x="334" y="77"/>
                    </a:lnTo>
                    <a:lnTo>
                      <a:pt x="322" y="215"/>
                    </a:lnTo>
                    <a:lnTo>
                      <a:pt x="342" y="235"/>
                    </a:lnTo>
                    <a:lnTo>
                      <a:pt x="374" y="239"/>
                    </a:lnTo>
                    <a:lnTo>
                      <a:pt x="381" y="294"/>
                    </a:lnTo>
                    <a:lnTo>
                      <a:pt x="370" y="324"/>
                    </a:lnTo>
                    <a:lnTo>
                      <a:pt x="320" y="326"/>
                    </a:lnTo>
                    <a:lnTo>
                      <a:pt x="301" y="302"/>
                    </a:lnTo>
                    <a:lnTo>
                      <a:pt x="291" y="253"/>
                    </a:lnTo>
                    <a:lnTo>
                      <a:pt x="254" y="233"/>
                    </a:lnTo>
                    <a:lnTo>
                      <a:pt x="249" y="215"/>
                    </a:lnTo>
                    <a:lnTo>
                      <a:pt x="213" y="224"/>
                    </a:lnTo>
                    <a:lnTo>
                      <a:pt x="199" y="251"/>
                    </a:lnTo>
                    <a:lnTo>
                      <a:pt x="178" y="243"/>
                    </a:lnTo>
                    <a:lnTo>
                      <a:pt x="164" y="195"/>
                    </a:lnTo>
                    <a:lnTo>
                      <a:pt x="115" y="190"/>
                    </a:lnTo>
                    <a:lnTo>
                      <a:pt x="109" y="297"/>
                    </a:lnTo>
                    <a:lnTo>
                      <a:pt x="67" y="297"/>
                    </a:lnTo>
                    <a:lnTo>
                      <a:pt x="51" y="269"/>
                    </a:lnTo>
                    <a:lnTo>
                      <a:pt x="33" y="270"/>
                    </a:lnTo>
                    <a:lnTo>
                      <a:pt x="32" y="297"/>
                    </a:lnTo>
                    <a:lnTo>
                      <a:pt x="2" y="300"/>
                    </a:lnTo>
                    <a:lnTo>
                      <a:pt x="0" y="422"/>
                    </a:lnTo>
                    <a:lnTo>
                      <a:pt x="5" y="462"/>
                    </a:lnTo>
                    <a:lnTo>
                      <a:pt x="40" y="508"/>
                    </a:lnTo>
                    <a:lnTo>
                      <a:pt x="41" y="531"/>
                    </a:lnTo>
                    <a:lnTo>
                      <a:pt x="65" y="538"/>
                    </a:lnTo>
                    <a:lnTo>
                      <a:pt x="185" y="545"/>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67" name="Freeform 220"/>
              <p:cNvSpPr>
                <a:spLocks/>
              </p:cNvSpPr>
              <p:nvPr/>
            </p:nvSpPr>
            <p:spPr bwMode="auto">
              <a:xfrm>
                <a:off x="4751159" y="3845327"/>
                <a:ext cx="286594" cy="486338"/>
              </a:xfrm>
              <a:custGeom>
                <a:avLst/>
                <a:gdLst/>
                <a:ahLst/>
                <a:cxnLst>
                  <a:cxn ang="0">
                    <a:pos x="76" y="0"/>
                  </a:cxn>
                  <a:cxn ang="0">
                    <a:pos x="83" y="27"/>
                  </a:cxn>
                  <a:cxn ang="0">
                    <a:pos x="93" y="47"/>
                  </a:cxn>
                  <a:cxn ang="0">
                    <a:pos x="113" y="96"/>
                  </a:cxn>
                  <a:cxn ang="0">
                    <a:pos x="96" y="346"/>
                  </a:cxn>
                  <a:cxn ang="0">
                    <a:pos x="65" y="354"/>
                  </a:cxn>
                  <a:cxn ang="0">
                    <a:pos x="47" y="383"/>
                  </a:cxn>
                  <a:cxn ang="0">
                    <a:pos x="17" y="403"/>
                  </a:cxn>
                  <a:cxn ang="0">
                    <a:pos x="0" y="427"/>
                  </a:cxn>
                  <a:cxn ang="0">
                    <a:pos x="1" y="473"/>
                  </a:cxn>
                  <a:cxn ang="0">
                    <a:pos x="21" y="472"/>
                  </a:cxn>
                  <a:cxn ang="0">
                    <a:pos x="29" y="501"/>
                  </a:cxn>
                  <a:cxn ang="0">
                    <a:pos x="42" y="527"/>
                  </a:cxn>
                  <a:cxn ang="0">
                    <a:pos x="64" y="570"/>
                  </a:cxn>
                  <a:cxn ang="0">
                    <a:pos x="64" y="596"/>
                  </a:cxn>
                  <a:cxn ang="0">
                    <a:pos x="44" y="606"/>
                  </a:cxn>
                  <a:cxn ang="0">
                    <a:pos x="54" y="614"/>
                  </a:cxn>
                  <a:cxn ang="0">
                    <a:pos x="64" y="644"/>
                  </a:cxn>
                  <a:cxn ang="0">
                    <a:pos x="80" y="665"/>
                  </a:cxn>
                  <a:cxn ang="0">
                    <a:pos x="76" y="689"/>
                  </a:cxn>
                  <a:cxn ang="0">
                    <a:pos x="54" y="703"/>
                  </a:cxn>
                  <a:cxn ang="0">
                    <a:pos x="57" y="728"/>
                  </a:cxn>
                  <a:cxn ang="0">
                    <a:pos x="91" y="772"/>
                  </a:cxn>
                  <a:cxn ang="0">
                    <a:pos x="115" y="821"/>
                  </a:cxn>
                  <a:cxn ang="0">
                    <a:pos x="142" y="807"/>
                  </a:cxn>
                  <a:cxn ang="0">
                    <a:pos x="184" y="811"/>
                  </a:cxn>
                  <a:cxn ang="0">
                    <a:pos x="198" y="782"/>
                  </a:cxn>
                  <a:cxn ang="0">
                    <a:pos x="248" y="778"/>
                  </a:cxn>
                  <a:cxn ang="0">
                    <a:pos x="271" y="745"/>
                  </a:cxn>
                  <a:cxn ang="0">
                    <a:pos x="315" y="735"/>
                  </a:cxn>
                  <a:cxn ang="0">
                    <a:pos x="331" y="703"/>
                  </a:cxn>
                  <a:cxn ang="0">
                    <a:pos x="360" y="689"/>
                  </a:cxn>
                  <a:cxn ang="0">
                    <a:pos x="380" y="651"/>
                  </a:cxn>
                  <a:cxn ang="0">
                    <a:pos x="410" y="624"/>
                  </a:cxn>
                  <a:cxn ang="0">
                    <a:pos x="432" y="616"/>
                  </a:cxn>
                  <a:cxn ang="0">
                    <a:pos x="442" y="600"/>
                  </a:cxn>
                  <a:cxn ang="0">
                    <a:pos x="439" y="578"/>
                  </a:cxn>
                  <a:cxn ang="0">
                    <a:pos x="419" y="568"/>
                  </a:cxn>
                  <a:cxn ang="0">
                    <a:pos x="411" y="532"/>
                  </a:cxn>
                  <a:cxn ang="0">
                    <a:pos x="378" y="518"/>
                  </a:cxn>
                  <a:cxn ang="0">
                    <a:pos x="383" y="489"/>
                  </a:cxn>
                  <a:cxn ang="0">
                    <a:pos x="415" y="487"/>
                  </a:cxn>
                  <a:cxn ang="0">
                    <a:pos x="428" y="439"/>
                  </a:cxn>
                  <a:cxn ang="0">
                    <a:pos x="455" y="389"/>
                  </a:cxn>
                  <a:cxn ang="0">
                    <a:pos x="484" y="379"/>
                  </a:cxn>
                  <a:cxn ang="0">
                    <a:pos x="489" y="244"/>
                  </a:cxn>
                  <a:cxn ang="0">
                    <a:pos x="457" y="241"/>
                  </a:cxn>
                  <a:cxn ang="0">
                    <a:pos x="383" y="180"/>
                  </a:cxn>
                  <a:cxn ang="0">
                    <a:pos x="350" y="163"/>
                  </a:cxn>
                  <a:cxn ang="0">
                    <a:pos x="281" y="129"/>
                  </a:cxn>
                  <a:cxn ang="0">
                    <a:pos x="257" y="88"/>
                  </a:cxn>
                  <a:cxn ang="0">
                    <a:pos x="178" y="76"/>
                  </a:cxn>
                  <a:cxn ang="0">
                    <a:pos x="163" y="36"/>
                  </a:cxn>
                  <a:cxn ang="0">
                    <a:pos x="123" y="22"/>
                  </a:cxn>
                  <a:cxn ang="0">
                    <a:pos x="119" y="5"/>
                  </a:cxn>
                  <a:cxn ang="0">
                    <a:pos x="76" y="0"/>
                  </a:cxn>
                </a:cxnLst>
                <a:rect l="0" t="0" r="r" b="b"/>
                <a:pathLst>
                  <a:path w="489" h="821">
                    <a:moveTo>
                      <a:pt x="76" y="0"/>
                    </a:moveTo>
                    <a:lnTo>
                      <a:pt x="83" y="27"/>
                    </a:lnTo>
                    <a:lnTo>
                      <a:pt x="93" y="47"/>
                    </a:lnTo>
                    <a:lnTo>
                      <a:pt x="113" y="96"/>
                    </a:lnTo>
                    <a:lnTo>
                      <a:pt x="96" y="346"/>
                    </a:lnTo>
                    <a:lnTo>
                      <a:pt x="65" y="354"/>
                    </a:lnTo>
                    <a:lnTo>
                      <a:pt x="47" y="383"/>
                    </a:lnTo>
                    <a:lnTo>
                      <a:pt x="17" y="403"/>
                    </a:lnTo>
                    <a:lnTo>
                      <a:pt x="0" y="427"/>
                    </a:lnTo>
                    <a:lnTo>
                      <a:pt x="1" y="473"/>
                    </a:lnTo>
                    <a:lnTo>
                      <a:pt x="21" y="472"/>
                    </a:lnTo>
                    <a:lnTo>
                      <a:pt x="29" y="501"/>
                    </a:lnTo>
                    <a:lnTo>
                      <a:pt x="42" y="527"/>
                    </a:lnTo>
                    <a:lnTo>
                      <a:pt x="64" y="570"/>
                    </a:lnTo>
                    <a:lnTo>
                      <a:pt x="64" y="596"/>
                    </a:lnTo>
                    <a:lnTo>
                      <a:pt x="44" y="606"/>
                    </a:lnTo>
                    <a:lnTo>
                      <a:pt x="54" y="614"/>
                    </a:lnTo>
                    <a:lnTo>
                      <a:pt x="64" y="644"/>
                    </a:lnTo>
                    <a:lnTo>
                      <a:pt x="80" y="665"/>
                    </a:lnTo>
                    <a:lnTo>
                      <a:pt x="76" y="689"/>
                    </a:lnTo>
                    <a:lnTo>
                      <a:pt x="54" y="703"/>
                    </a:lnTo>
                    <a:lnTo>
                      <a:pt x="57" y="728"/>
                    </a:lnTo>
                    <a:lnTo>
                      <a:pt x="91" y="772"/>
                    </a:lnTo>
                    <a:lnTo>
                      <a:pt x="115" y="821"/>
                    </a:lnTo>
                    <a:lnTo>
                      <a:pt x="142" y="807"/>
                    </a:lnTo>
                    <a:lnTo>
                      <a:pt x="184" y="811"/>
                    </a:lnTo>
                    <a:lnTo>
                      <a:pt x="198" y="782"/>
                    </a:lnTo>
                    <a:lnTo>
                      <a:pt x="248" y="778"/>
                    </a:lnTo>
                    <a:lnTo>
                      <a:pt x="271" y="745"/>
                    </a:lnTo>
                    <a:lnTo>
                      <a:pt x="315" y="735"/>
                    </a:lnTo>
                    <a:lnTo>
                      <a:pt x="331" y="703"/>
                    </a:lnTo>
                    <a:lnTo>
                      <a:pt x="360" y="689"/>
                    </a:lnTo>
                    <a:lnTo>
                      <a:pt x="380" y="651"/>
                    </a:lnTo>
                    <a:lnTo>
                      <a:pt x="410" y="624"/>
                    </a:lnTo>
                    <a:lnTo>
                      <a:pt x="432" y="616"/>
                    </a:lnTo>
                    <a:lnTo>
                      <a:pt x="442" y="600"/>
                    </a:lnTo>
                    <a:lnTo>
                      <a:pt x="439" y="578"/>
                    </a:lnTo>
                    <a:lnTo>
                      <a:pt x="419" y="568"/>
                    </a:lnTo>
                    <a:lnTo>
                      <a:pt x="411" y="532"/>
                    </a:lnTo>
                    <a:lnTo>
                      <a:pt x="378" y="518"/>
                    </a:lnTo>
                    <a:lnTo>
                      <a:pt x="383" y="489"/>
                    </a:lnTo>
                    <a:lnTo>
                      <a:pt x="415" y="487"/>
                    </a:lnTo>
                    <a:lnTo>
                      <a:pt x="428" y="439"/>
                    </a:lnTo>
                    <a:lnTo>
                      <a:pt x="455" y="389"/>
                    </a:lnTo>
                    <a:lnTo>
                      <a:pt x="484" y="379"/>
                    </a:lnTo>
                    <a:lnTo>
                      <a:pt x="489" y="244"/>
                    </a:lnTo>
                    <a:lnTo>
                      <a:pt x="457" y="241"/>
                    </a:lnTo>
                    <a:lnTo>
                      <a:pt x="383" y="180"/>
                    </a:lnTo>
                    <a:lnTo>
                      <a:pt x="350" y="163"/>
                    </a:lnTo>
                    <a:lnTo>
                      <a:pt x="281" y="129"/>
                    </a:lnTo>
                    <a:lnTo>
                      <a:pt x="257" y="88"/>
                    </a:lnTo>
                    <a:lnTo>
                      <a:pt x="178" y="76"/>
                    </a:lnTo>
                    <a:lnTo>
                      <a:pt x="163" y="36"/>
                    </a:lnTo>
                    <a:lnTo>
                      <a:pt x="123" y="22"/>
                    </a:lnTo>
                    <a:lnTo>
                      <a:pt x="119" y="5"/>
                    </a:lnTo>
                    <a:lnTo>
                      <a:pt x="76" y="0"/>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68" name="Freeform 221"/>
              <p:cNvSpPr>
                <a:spLocks/>
              </p:cNvSpPr>
              <p:nvPr/>
            </p:nvSpPr>
            <p:spPr bwMode="auto">
              <a:xfrm>
                <a:off x="4403027" y="3822252"/>
                <a:ext cx="414946" cy="349666"/>
              </a:xfrm>
              <a:custGeom>
                <a:avLst/>
                <a:gdLst/>
                <a:ahLst/>
                <a:cxnLst>
                  <a:cxn ang="0">
                    <a:pos x="161" y="585"/>
                  </a:cxn>
                  <a:cxn ang="0">
                    <a:pos x="175" y="561"/>
                  </a:cxn>
                  <a:cxn ang="0">
                    <a:pos x="192" y="527"/>
                  </a:cxn>
                  <a:cxn ang="0">
                    <a:pos x="234" y="516"/>
                  </a:cxn>
                  <a:cxn ang="0">
                    <a:pos x="271" y="522"/>
                  </a:cxn>
                  <a:cxn ang="0">
                    <a:pos x="290" y="554"/>
                  </a:cxn>
                  <a:cxn ang="0">
                    <a:pos x="295" y="534"/>
                  </a:cxn>
                  <a:cxn ang="0">
                    <a:pos x="352" y="527"/>
                  </a:cxn>
                  <a:cxn ang="0">
                    <a:pos x="385" y="524"/>
                  </a:cxn>
                  <a:cxn ang="0">
                    <a:pos x="413" y="550"/>
                  </a:cxn>
                  <a:cxn ang="0">
                    <a:pos x="451" y="554"/>
                  </a:cxn>
                  <a:cxn ang="0">
                    <a:pos x="457" y="527"/>
                  </a:cxn>
                  <a:cxn ang="0">
                    <a:pos x="517" y="530"/>
                  </a:cxn>
                  <a:cxn ang="0">
                    <a:pos x="540" y="555"/>
                  </a:cxn>
                  <a:cxn ang="0">
                    <a:pos x="561" y="530"/>
                  </a:cxn>
                  <a:cxn ang="0">
                    <a:pos x="594" y="511"/>
                  </a:cxn>
                  <a:cxn ang="0">
                    <a:pos x="593" y="465"/>
                  </a:cxn>
                  <a:cxn ang="0">
                    <a:pos x="610" y="441"/>
                  </a:cxn>
                  <a:cxn ang="0">
                    <a:pos x="640" y="421"/>
                  </a:cxn>
                  <a:cxn ang="0">
                    <a:pos x="658" y="392"/>
                  </a:cxn>
                  <a:cxn ang="0">
                    <a:pos x="689" y="384"/>
                  </a:cxn>
                  <a:cxn ang="0">
                    <a:pos x="706" y="134"/>
                  </a:cxn>
                  <a:cxn ang="0">
                    <a:pos x="686" y="85"/>
                  </a:cxn>
                  <a:cxn ang="0">
                    <a:pos x="676" y="65"/>
                  </a:cxn>
                  <a:cxn ang="0">
                    <a:pos x="669" y="38"/>
                  </a:cxn>
                  <a:cxn ang="0">
                    <a:pos x="640" y="28"/>
                  </a:cxn>
                  <a:cxn ang="0">
                    <a:pos x="586" y="23"/>
                  </a:cxn>
                  <a:cxn ang="0">
                    <a:pos x="581" y="0"/>
                  </a:cxn>
                  <a:cxn ang="0">
                    <a:pos x="522" y="0"/>
                  </a:cxn>
                  <a:cxn ang="0">
                    <a:pos x="507" y="19"/>
                  </a:cxn>
                  <a:cxn ang="0">
                    <a:pos x="460" y="39"/>
                  </a:cxn>
                  <a:cxn ang="0">
                    <a:pos x="421" y="70"/>
                  </a:cxn>
                  <a:cxn ang="0">
                    <a:pos x="401" y="102"/>
                  </a:cxn>
                  <a:cxn ang="0">
                    <a:pos x="325" y="126"/>
                  </a:cxn>
                  <a:cxn ang="0">
                    <a:pos x="318" y="157"/>
                  </a:cxn>
                  <a:cxn ang="0">
                    <a:pos x="290" y="173"/>
                  </a:cxn>
                  <a:cxn ang="0">
                    <a:pos x="259" y="208"/>
                  </a:cxn>
                  <a:cxn ang="0">
                    <a:pos x="183" y="212"/>
                  </a:cxn>
                  <a:cxn ang="0">
                    <a:pos x="178" y="237"/>
                  </a:cxn>
                  <a:cxn ang="0">
                    <a:pos x="186" y="388"/>
                  </a:cxn>
                  <a:cxn ang="0">
                    <a:pos x="154" y="392"/>
                  </a:cxn>
                  <a:cxn ang="0">
                    <a:pos x="154" y="419"/>
                  </a:cxn>
                  <a:cxn ang="0">
                    <a:pos x="35" y="434"/>
                  </a:cxn>
                  <a:cxn ang="0">
                    <a:pos x="0" y="460"/>
                  </a:cxn>
                  <a:cxn ang="0">
                    <a:pos x="16" y="486"/>
                  </a:cxn>
                  <a:cxn ang="0">
                    <a:pos x="44" y="502"/>
                  </a:cxn>
                  <a:cxn ang="0">
                    <a:pos x="48" y="550"/>
                  </a:cxn>
                  <a:cxn ang="0">
                    <a:pos x="79" y="554"/>
                  </a:cxn>
                  <a:cxn ang="0">
                    <a:pos x="103" y="589"/>
                  </a:cxn>
                  <a:cxn ang="0">
                    <a:pos x="147" y="585"/>
                  </a:cxn>
                  <a:cxn ang="0">
                    <a:pos x="161" y="585"/>
                  </a:cxn>
                </a:cxnLst>
                <a:rect l="0" t="0" r="r" b="b"/>
                <a:pathLst>
                  <a:path w="706" h="589">
                    <a:moveTo>
                      <a:pt x="161" y="585"/>
                    </a:moveTo>
                    <a:lnTo>
                      <a:pt x="175" y="561"/>
                    </a:lnTo>
                    <a:lnTo>
                      <a:pt x="192" y="527"/>
                    </a:lnTo>
                    <a:lnTo>
                      <a:pt x="234" y="516"/>
                    </a:lnTo>
                    <a:lnTo>
                      <a:pt x="271" y="522"/>
                    </a:lnTo>
                    <a:lnTo>
                      <a:pt x="290" y="554"/>
                    </a:lnTo>
                    <a:lnTo>
                      <a:pt x="295" y="534"/>
                    </a:lnTo>
                    <a:lnTo>
                      <a:pt x="352" y="527"/>
                    </a:lnTo>
                    <a:lnTo>
                      <a:pt x="385" y="524"/>
                    </a:lnTo>
                    <a:lnTo>
                      <a:pt x="413" y="550"/>
                    </a:lnTo>
                    <a:lnTo>
                      <a:pt x="451" y="554"/>
                    </a:lnTo>
                    <a:lnTo>
                      <a:pt x="457" y="527"/>
                    </a:lnTo>
                    <a:lnTo>
                      <a:pt x="517" y="530"/>
                    </a:lnTo>
                    <a:lnTo>
                      <a:pt x="540" y="555"/>
                    </a:lnTo>
                    <a:lnTo>
                      <a:pt x="561" y="530"/>
                    </a:lnTo>
                    <a:lnTo>
                      <a:pt x="594" y="511"/>
                    </a:lnTo>
                    <a:lnTo>
                      <a:pt x="593" y="465"/>
                    </a:lnTo>
                    <a:lnTo>
                      <a:pt x="610" y="441"/>
                    </a:lnTo>
                    <a:lnTo>
                      <a:pt x="640" y="421"/>
                    </a:lnTo>
                    <a:lnTo>
                      <a:pt x="658" y="392"/>
                    </a:lnTo>
                    <a:lnTo>
                      <a:pt x="689" y="384"/>
                    </a:lnTo>
                    <a:lnTo>
                      <a:pt x="706" y="134"/>
                    </a:lnTo>
                    <a:lnTo>
                      <a:pt x="686" y="85"/>
                    </a:lnTo>
                    <a:lnTo>
                      <a:pt x="676" y="65"/>
                    </a:lnTo>
                    <a:lnTo>
                      <a:pt x="669" y="38"/>
                    </a:lnTo>
                    <a:lnTo>
                      <a:pt x="640" y="28"/>
                    </a:lnTo>
                    <a:lnTo>
                      <a:pt x="586" y="23"/>
                    </a:lnTo>
                    <a:lnTo>
                      <a:pt x="581" y="0"/>
                    </a:lnTo>
                    <a:lnTo>
                      <a:pt x="522" y="0"/>
                    </a:lnTo>
                    <a:lnTo>
                      <a:pt x="507" y="19"/>
                    </a:lnTo>
                    <a:lnTo>
                      <a:pt x="460" y="39"/>
                    </a:lnTo>
                    <a:lnTo>
                      <a:pt x="421" y="70"/>
                    </a:lnTo>
                    <a:lnTo>
                      <a:pt x="401" y="102"/>
                    </a:lnTo>
                    <a:lnTo>
                      <a:pt x="325" y="126"/>
                    </a:lnTo>
                    <a:lnTo>
                      <a:pt x="318" y="157"/>
                    </a:lnTo>
                    <a:lnTo>
                      <a:pt x="290" y="173"/>
                    </a:lnTo>
                    <a:lnTo>
                      <a:pt x="259" y="208"/>
                    </a:lnTo>
                    <a:lnTo>
                      <a:pt x="183" y="212"/>
                    </a:lnTo>
                    <a:lnTo>
                      <a:pt x="178" y="237"/>
                    </a:lnTo>
                    <a:lnTo>
                      <a:pt x="186" y="388"/>
                    </a:lnTo>
                    <a:lnTo>
                      <a:pt x="154" y="392"/>
                    </a:lnTo>
                    <a:lnTo>
                      <a:pt x="154" y="419"/>
                    </a:lnTo>
                    <a:lnTo>
                      <a:pt x="35" y="434"/>
                    </a:lnTo>
                    <a:lnTo>
                      <a:pt x="0" y="460"/>
                    </a:lnTo>
                    <a:lnTo>
                      <a:pt x="16" y="486"/>
                    </a:lnTo>
                    <a:lnTo>
                      <a:pt x="44" y="502"/>
                    </a:lnTo>
                    <a:lnTo>
                      <a:pt x="48" y="550"/>
                    </a:lnTo>
                    <a:lnTo>
                      <a:pt x="79" y="554"/>
                    </a:lnTo>
                    <a:lnTo>
                      <a:pt x="103" y="589"/>
                    </a:lnTo>
                    <a:lnTo>
                      <a:pt x="147" y="585"/>
                    </a:lnTo>
                    <a:lnTo>
                      <a:pt x="161" y="585"/>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69" name="Freeform 222"/>
              <p:cNvSpPr>
                <a:spLocks/>
              </p:cNvSpPr>
              <p:nvPr/>
            </p:nvSpPr>
            <p:spPr bwMode="auto">
              <a:xfrm>
                <a:off x="4884785" y="3172618"/>
                <a:ext cx="47473" cy="76323"/>
              </a:xfrm>
              <a:custGeom>
                <a:avLst/>
                <a:gdLst/>
                <a:ahLst/>
                <a:cxnLst>
                  <a:cxn ang="0">
                    <a:pos x="81" y="91"/>
                  </a:cxn>
                  <a:cxn ang="0">
                    <a:pos x="37" y="129"/>
                  </a:cxn>
                  <a:cxn ang="0">
                    <a:pos x="20" y="114"/>
                  </a:cxn>
                  <a:cxn ang="0">
                    <a:pos x="0" y="97"/>
                  </a:cxn>
                  <a:cxn ang="0">
                    <a:pos x="27" y="48"/>
                  </a:cxn>
                  <a:cxn ang="0">
                    <a:pos x="19" y="13"/>
                  </a:cxn>
                  <a:cxn ang="0">
                    <a:pos x="47" y="0"/>
                  </a:cxn>
                  <a:cxn ang="0">
                    <a:pos x="69" y="44"/>
                  </a:cxn>
                  <a:cxn ang="0">
                    <a:pos x="81" y="91"/>
                  </a:cxn>
                  <a:cxn ang="0">
                    <a:pos x="81" y="91"/>
                  </a:cxn>
                </a:cxnLst>
                <a:rect l="0" t="0" r="r" b="b"/>
                <a:pathLst>
                  <a:path w="81" h="129">
                    <a:moveTo>
                      <a:pt x="81" y="91"/>
                    </a:moveTo>
                    <a:lnTo>
                      <a:pt x="37" y="129"/>
                    </a:lnTo>
                    <a:lnTo>
                      <a:pt x="20" y="114"/>
                    </a:lnTo>
                    <a:lnTo>
                      <a:pt x="0" y="97"/>
                    </a:lnTo>
                    <a:lnTo>
                      <a:pt x="27" y="48"/>
                    </a:lnTo>
                    <a:lnTo>
                      <a:pt x="19" y="13"/>
                    </a:lnTo>
                    <a:lnTo>
                      <a:pt x="47" y="0"/>
                    </a:lnTo>
                    <a:lnTo>
                      <a:pt x="69" y="44"/>
                    </a:lnTo>
                    <a:lnTo>
                      <a:pt x="81" y="91"/>
                    </a:lnTo>
                    <a:lnTo>
                      <a:pt x="81" y="91"/>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70" name="Freeform 223"/>
              <p:cNvSpPr>
                <a:spLocks/>
              </p:cNvSpPr>
              <p:nvPr/>
            </p:nvSpPr>
            <p:spPr bwMode="auto">
              <a:xfrm>
                <a:off x="5224126" y="3417562"/>
                <a:ext cx="56264" cy="26624"/>
              </a:xfrm>
              <a:custGeom>
                <a:avLst/>
                <a:gdLst/>
                <a:ahLst/>
                <a:cxnLst>
                  <a:cxn ang="0">
                    <a:pos x="49" y="36"/>
                  </a:cxn>
                  <a:cxn ang="0">
                    <a:pos x="49" y="36"/>
                  </a:cxn>
                  <a:cxn ang="0">
                    <a:pos x="39" y="38"/>
                  </a:cxn>
                  <a:cxn ang="0">
                    <a:pos x="28" y="41"/>
                  </a:cxn>
                  <a:cxn ang="0">
                    <a:pos x="15" y="44"/>
                  </a:cxn>
                  <a:cxn ang="0">
                    <a:pos x="11" y="46"/>
                  </a:cxn>
                  <a:cxn ang="0">
                    <a:pos x="8" y="46"/>
                  </a:cxn>
                  <a:cxn ang="0">
                    <a:pos x="8" y="46"/>
                  </a:cxn>
                  <a:cxn ang="0">
                    <a:pos x="4" y="43"/>
                  </a:cxn>
                  <a:cxn ang="0">
                    <a:pos x="1" y="41"/>
                  </a:cxn>
                  <a:cxn ang="0">
                    <a:pos x="0" y="37"/>
                  </a:cxn>
                  <a:cxn ang="0">
                    <a:pos x="0" y="32"/>
                  </a:cxn>
                  <a:cxn ang="0">
                    <a:pos x="0" y="23"/>
                  </a:cxn>
                  <a:cxn ang="0">
                    <a:pos x="1" y="17"/>
                  </a:cxn>
                  <a:cxn ang="0">
                    <a:pos x="1" y="17"/>
                  </a:cxn>
                  <a:cxn ang="0">
                    <a:pos x="3" y="15"/>
                  </a:cxn>
                  <a:cxn ang="0">
                    <a:pos x="4" y="14"/>
                  </a:cxn>
                  <a:cxn ang="0">
                    <a:pos x="11" y="12"/>
                  </a:cxn>
                  <a:cxn ang="0">
                    <a:pos x="24" y="12"/>
                  </a:cxn>
                  <a:cxn ang="0">
                    <a:pos x="42" y="12"/>
                  </a:cxn>
                  <a:cxn ang="0">
                    <a:pos x="42" y="12"/>
                  </a:cxn>
                  <a:cxn ang="0">
                    <a:pos x="48" y="12"/>
                  </a:cxn>
                  <a:cxn ang="0">
                    <a:pos x="54" y="9"/>
                  </a:cxn>
                  <a:cxn ang="0">
                    <a:pos x="68" y="5"/>
                  </a:cxn>
                  <a:cxn ang="0">
                    <a:pos x="82" y="2"/>
                  </a:cxn>
                  <a:cxn ang="0">
                    <a:pos x="88" y="2"/>
                  </a:cxn>
                  <a:cxn ang="0">
                    <a:pos x="93" y="0"/>
                  </a:cxn>
                  <a:cxn ang="0">
                    <a:pos x="93" y="0"/>
                  </a:cxn>
                  <a:cxn ang="0">
                    <a:pos x="94" y="2"/>
                  </a:cxn>
                  <a:cxn ang="0">
                    <a:pos x="94" y="4"/>
                  </a:cxn>
                  <a:cxn ang="0">
                    <a:pos x="91" y="10"/>
                  </a:cxn>
                  <a:cxn ang="0">
                    <a:pos x="84" y="18"/>
                  </a:cxn>
                  <a:cxn ang="0">
                    <a:pos x="82" y="23"/>
                  </a:cxn>
                  <a:cxn ang="0">
                    <a:pos x="82" y="23"/>
                  </a:cxn>
                  <a:cxn ang="0">
                    <a:pos x="81" y="25"/>
                  </a:cxn>
                  <a:cxn ang="0">
                    <a:pos x="81" y="28"/>
                  </a:cxn>
                  <a:cxn ang="0">
                    <a:pos x="78" y="29"/>
                  </a:cxn>
                  <a:cxn ang="0">
                    <a:pos x="76" y="32"/>
                  </a:cxn>
                  <a:cxn ang="0">
                    <a:pos x="70" y="33"/>
                  </a:cxn>
                  <a:cxn ang="0">
                    <a:pos x="65" y="34"/>
                  </a:cxn>
                  <a:cxn ang="0">
                    <a:pos x="49" y="36"/>
                  </a:cxn>
                  <a:cxn ang="0">
                    <a:pos x="49" y="36"/>
                  </a:cxn>
                </a:cxnLst>
                <a:rect l="0" t="0" r="r" b="b"/>
                <a:pathLst>
                  <a:path w="94" h="46">
                    <a:moveTo>
                      <a:pt x="49" y="36"/>
                    </a:moveTo>
                    <a:lnTo>
                      <a:pt x="49" y="36"/>
                    </a:lnTo>
                    <a:lnTo>
                      <a:pt x="39" y="38"/>
                    </a:lnTo>
                    <a:lnTo>
                      <a:pt x="28" y="41"/>
                    </a:lnTo>
                    <a:lnTo>
                      <a:pt x="15" y="44"/>
                    </a:lnTo>
                    <a:lnTo>
                      <a:pt x="11" y="46"/>
                    </a:lnTo>
                    <a:lnTo>
                      <a:pt x="8" y="46"/>
                    </a:lnTo>
                    <a:lnTo>
                      <a:pt x="8" y="46"/>
                    </a:lnTo>
                    <a:lnTo>
                      <a:pt x="4" y="43"/>
                    </a:lnTo>
                    <a:lnTo>
                      <a:pt x="1" y="41"/>
                    </a:lnTo>
                    <a:lnTo>
                      <a:pt x="0" y="37"/>
                    </a:lnTo>
                    <a:lnTo>
                      <a:pt x="0" y="32"/>
                    </a:lnTo>
                    <a:lnTo>
                      <a:pt x="0" y="23"/>
                    </a:lnTo>
                    <a:lnTo>
                      <a:pt x="1" y="17"/>
                    </a:lnTo>
                    <a:lnTo>
                      <a:pt x="1" y="17"/>
                    </a:lnTo>
                    <a:lnTo>
                      <a:pt x="3" y="15"/>
                    </a:lnTo>
                    <a:lnTo>
                      <a:pt x="4" y="14"/>
                    </a:lnTo>
                    <a:lnTo>
                      <a:pt x="11" y="12"/>
                    </a:lnTo>
                    <a:lnTo>
                      <a:pt x="24" y="12"/>
                    </a:lnTo>
                    <a:lnTo>
                      <a:pt x="42" y="12"/>
                    </a:lnTo>
                    <a:lnTo>
                      <a:pt x="42" y="12"/>
                    </a:lnTo>
                    <a:lnTo>
                      <a:pt x="48" y="12"/>
                    </a:lnTo>
                    <a:lnTo>
                      <a:pt x="54" y="9"/>
                    </a:lnTo>
                    <a:lnTo>
                      <a:pt x="68" y="5"/>
                    </a:lnTo>
                    <a:lnTo>
                      <a:pt x="82" y="2"/>
                    </a:lnTo>
                    <a:lnTo>
                      <a:pt x="88" y="2"/>
                    </a:lnTo>
                    <a:lnTo>
                      <a:pt x="93" y="0"/>
                    </a:lnTo>
                    <a:lnTo>
                      <a:pt x="93" y="0"/>
                    </a:lnTo>
                    <a:lnTo>
                      <a:pt x="94" y="2"/>
                    </a:lnTo>
                    <a:lnTo>
                      <a:pt x="94" y="4"/>
                    </a:lnTo>
                    <a:lnTo>
                      <a:pt x="91" y="10"/>
                    </a:lnTo>
                    <a:lnTo>
                      <a:pt x="84" y="18"/>
                    </a:lnTo>
                    <a:lnTo>
                      <a:pt x="82" y="23"/>
                    </a:lnTo>
                    <a:lnTo>
                      <a:pt x="82" y="23"/>
                    </a:lnTo>
                    <a:lnTo>
                      <a:pt x="81" y="25"/>
                    </a:lnTo>
                    <a:lnTo>
                      <a:pt x="81" y="28"/>
                    </a:lnTo>
                    <a:lnTo>
                      <a:pt x="78" y="29"/>
                    </a:lnTo>
                    <a:lnTo>
                      <a:pt x="76" y="32"/>
                    </a:lnTo>
                    <a:lnTo>
                      <a:pt x="70" y="33"/>
                    </a:lnTo>
                    <a:lnTo>
                      <a:pt x="65" y="34"/>
                    </a:lnTo>
                    <a:lnTo>
                      <a:pt x="49" y="36"/>
                    </a:lnTo>
                    <a:lnTo>
                      <a:pt x="49" y="36"/>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71" name="Freeform 224"/>
              <p:cNvSpPr>
                <a:spLocks/>
              </p:cNvSpPr>
              <p:nvPr/>
            </p:nvSpPr>
            <p:spPr bwMode="auto">
              <a:xfrm>
                <a:off x="5301489" y="3502760"/>
                <a:ext cx="109011" cy="133122"/>
              </a:xfrm>
              <a:custGeom>
                <a:avLst/>
                <a:gdLst/>
                <a:ahLst/>
                <a:cxnLst>
                  <a:cxn ang="0">
                    <a:pos x="55" y="225"/>
                  </a:cxn>
                  <a:cxn ang="0">
                    <a:pos x="95" y="186"/>
                  </a:cxn>
                  <a:cxn ang="0">
                    <a:pos x="134" y="154"/>
                  </a:cxn>
                  <a:cxn ang="0">
                    <a:pos x="134" y="90"/>
                  </a:cxn>
                  <a:cxn ang="0">
                    <a:pos x="186" y="48"/>
                  </a:cxn>
                  <a:cxn ang="0">
                    <a:pos x="158" y="0"/>
                  </a:cxn>
                  <a:cxn ang="0">
                    <a:pos x="103" y="44"/>
                  </a:cxn>
                  <a:cxn ang="0">
                    <a:pos x="40" y="35"/>
                  </a:cxn>
                  <a:cxn ang="0">
                    <a:pos x="9" y="8"/>
                  </a:cxn>
                  <a:cxn ang="0">
                    <a:pos x="7" y="114"/>
                  </a:cxn>
                  <a:cxn ang="0">
                    <a:pos x="0" y="170"/>
                  </a:cxn>
                  <a:cxn ang="0">
                    <a:pos x="0" y="225"/>
                  </a:cxn>
                  <a:cxn ang="0">
                    <a:pos x="55" y="225"/>
                  </a:cxn>
                </a:cxnLst>
                <a:rect l="0" t="0" r="r" b="b"/>
                <a:pathLst>
                  <a:path w="186" h="225">
                    <a:moveTo>
                      <a:pt x="55" y="225"/>
                    </a:moveTo>
                    <a:lnTo>
                      <a:pt x="95" y="186"/>
                    </a:lnTo>
                    <a:lnTo>
                      <a:pt x="134" y="154"/>
                    </a:lnTo>
                    <a:lnTo>
                      <a:pt x="134" y="90"/>
                    </a:lnTo>
                    <a:lnTo>
                      <a:pt x="186" y="48"/>
                    </a:lnTo>
                    <a:lnTo>
                      <a:pt x="158" y="0"/>
                    </a:lnTo>
                    <a:lnTo>
                      <a:pt x="103" y="44"/>
                    </a:lnTo>
                    <a:lnTo>
                      <a:pt x="40" y="35"/>
                    </a:lnTo>
                    <a:lnTo>
                      <a:pt x="9" y="8"/>
                    </a:lnTo>
                    <a:lnTo>
                      <a:pt x="7" y="114"/>
                    </a:lnTo>
                    <a:lnTo>
                      <a:pt x="0" y="170"/>
                    </a:lnTo>
                    <a:lnTo>
                      <a:pt x="0" y="225"/>
                    </a:lnTo>
                    <a:lnTo>
                      <a:pt x="55" y="225"/>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72" name="Freeform 225"/>
              <p:cNvSpPr>
                <a:spLocks/>
              </p:cNvSpPr>
              <p:nvPr/>
            </p:nvSpPr>
            <p:spPr bwMode="auto">
              <a:xfrm>
                <a:off x="5306764" y="3374963"/>
                <a:ext cx="154725" cy="154421"/>
              </a:xfrm>
              <a:custGeom>
                <a:avLst/>
                <a:gdLst/>
                <a:ahLst/>
                <a:cxnLst>
                  <a:cxn ang="0">
                    <a:pos x="0" y="226"/>
                  </a:cxn>
                  <a:cxn ang="0">
                    <a:pos x="31" y="253"/>
                  </a:cxn>
                  <a:cxn ang="0">
                    <a:pos x="94" y="262"/>
                  </a:cxn>
                  <a:cxn ang="0">
                    <a:pos x="149" y="218"/>
                  </a:cxn>
                  <a:cxn ang="0">
                    <a:pos x="197" y="190"/>
                  </a:cxn>
                  <a:cxn ang="0">
                    <a:pos x="256" y="150"/>
                  </a:cxn>
                  <a:cxn ang="0">
                    <a:pos x="263" y="108"/>
                  </a:cxn>
                  <a:cxn ang="0">
                    <a:pos x="264" y="47"/>
                  </a:cxn>
                  <a:cxn ang="0">
                    <a:pos x="249" y="0"/>
                  </a:cxn>
                  <a:cxn ang="0">
                    <a:pos x="190" y="11"/>
                  </a:cxn>
                  <a:cxn ang="0">
                    <a:pos x="139" y="11"/>
                  </a:cxn>
                  <a:cxn ang="0">
                    <a:pos x="67" y="20"/>
                  </a:cxn>
                  <a:cxn ang="0">
                    <a:pos x="27" y="27"/>
                  </a:cxn>
                  <a:cxn ang="0">
                    <a:pos x="15" y="72"/>
                  </a:cxn>
                  <a:cxn ang="0">
                    <a:pos x="27" y="123"/>
                  </a:cxn>
                  <a:cxn ang="0">
                    <a:pos x="66" y="150"/>
                  </a:cxn>
                  <a:cxn ang="0">
                    <a:pos x="42" y="202"/>
                  </a:cxn>
                  <a:cxn ang="0">
                    <a:pos x="0" y="226"/>
                  </a:cxn>
                </a:cxnLst>
                <a:rect l="0" t="0" r="r" b="b"/>
                <a:pathLst>
                  <a:path w="264" h="262">
                    <a:moveTo>
                      <a:pt x="0" y="226"/>
                    </a:moveTo>
                    <a:lnTo>
                      <a:pt x="31" y="253"/>
                    </a:lnTo>
                    <a:lnTo>
                      <a:pt x="94" y="262"/>
                    </a:lnTo>
                    <a:lnTo>
                      <a:pt x="149" y="218"/>
                    </a:lnTo>
                    <a:lnTo>
                      <a:pt x="197" y="190"/>
                    </a:lnTo>
                    <a:lnTo>
                      <a:pt x="256" y="150"/>
                    </a:lnTo>
                    <a:lnTo>
                      <a:pt x="263" y="108"/>
                    </a:lnTo>
                    <a:lnTo>
                      <a:pt x="264" y="47"/>
                    </a:lnTo>
                    <a:lnTo>
                      <a:pt x="249" y="0"/>
                    </a:lnTo>
                    <a:lnTo>
                      <a:pt x="190" y="11"/>
                    </a:lnTo>
                    <a:lnTo>
                      <a:pt x="139" y="11"/>
                    </a:lnTo>
                    <a:lnTo>
                      <a:pt x="67" y="20"/>
                    </a:lnTo>
                    <a:lnTo>
                      <a:pt x="27" y="27"/>
                    </a:lnTo>
                    <a:lnTo>
                      <a:pt x="15" y="72"/>
                    </a:lnTo>
                    <a:lnTo>
                      <a:pt x="27" y="123"/>
                    </a:lnTo>
                    <a:lnTo>
                      <a:pt x="66" y="150"/>
                    </a:lnTo>
                    <a:lnTo>
                      <a:pt x="42" y="202"/>
                    </a:lnTo>
                    <a:lnTo>
                      <a:pt x="0" y="226"/>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73" name="Freeform 226"/>
              <p:cNvSpPr>
                <a:spLocks/>
              </p:cNvSpPr>
              <p:nvPr/>
            </p:nvSpPr>
            <p:spPr bwMode="auto">
              <a:xfrm>
                <a:off x="5967864" y="3330589"/>
                <a:ext cx="355165" cy="319492"/>
              </a:xfrm>
              <a:custGeom>
                <a:avLst/>
                <a:gdLst/>
                <a:ahLst/>
                <a:cxnLst>
                  <a:cxn ang="0">
                    <a:pos x="604" y="88"/>
                  </a:cxn>
                  <a:cxn ang="0">
                    <a:pos x="506" y="83"/>
                  </a:cxn>
                  <a:cxn ang="0">
                    <a:pos x="506" y="83"/>
                  </a:cxn>
                  <a:cxn ang="0">
                    <a:pos x="459" y="63"/>
                  </a:cxn>
                  <a:cxn ang="0">
                    <a:pos x="435" y="4"/>
                  </a:cxn>
                  <a:cxn ang="0">
                    <a:pos x="411" y="0"/>
                  </a:cxn>
                  <a:cxn ang="0">
                    <a:pos x="391" y="41"/>
                  </a:cxn>
                  <a:cxn ang="0">
                    <a:pos x="321" y="56"/>
                  </a:cxn>
                  <a:cxn ang="0">
                    <a:pos x="293" y="72"/>
                  </a:cxn>
                  <a:cxn ang="0">
                    <a:pos x="257" y="56"/>
                  </a:cxn>
                  <a:cxn ang="0">
                    <a:pos x="198" y="52"/>
                  </a:cxn>
                  <a:cxn ang="0">
                    <a:pos x="174" y="72"/>
                  </a:cxn>
                  <a:cxn ang="0">
                    <a:pos x="139" y="76"/>
                  </a:cxn>
                  <a:cxn ang="0">
                    <a:pos x="127" y="100"/>
                  </a:cxn>
                  <a:cxn ang="0">
                    <a:pos x="95" y="120"/>
                  </a:cxn>
                  <a:cxn ang="0">
                    <a:pos x="87" y="159"/>
                  </a:cxn>
                  <a:cxn ang="0">
                    <a:pos x="39" y="170"/>
                  </a:cxn>
                  <a:cxn ang="0">
                    <a:pos x="0" y="206"/>
                  </a:cxn>
                  <a:cxn ang="0">
                    <a:pos x="12" y="277"/>
                  </a:cxn>
                  <a:cxn ang="0">
                    <a:pos x="0" y="388"/>
                  </a:cxn>
                  <a:cxn ang="0">
                    <a:pos x="56" y="388"/>
                  </a:cxn>
                  <a:cxn ang="0">
                    <a:pos x="71" y="444"/>
                  </a:cxn>
                  <a:cxn ang="0">
                    <a:pos x="48" y="475"/>
                  </a:cxn>
                  <a:cxn ang="0">
                    <a:pos x="43" y="518"/>
                  </a:cxn>
                  <a:cxn ang="0">
                    <a:pos x="95" y="542"/>
                  </a:cxn>
                  <a:cxn ang="0">
                    <a:pos x="115" y="503"/>
                  </a:cxn>
                  <a:cxn ang="0">
                    <a:pos x="245" y="490"/>
                  </a:cxn>
                  <a:cxn ang="0">
                    <a:pos x="265" y="444"/>
                  </a:cxn>
                  <a:cxn ang="0">
                    <a:pos x="301" y="416"/>
                  </a:cxn>
                  <a:cxn ang="0">
                    <a:pos x="352" y="383"/>
                  </a:cxn>
                  <a:cxn ang="0">
                    <a:pos x="391" y="380"/>
                  </a:cxn>
                  <a:cxn ang="0">
                    <a:pos x="404" y="324"/>
                  </a:cxn>
                  <a:cxn ang="0">
                    <a:pos x="435" y="304"/>
                  </a:cxn>
                  <a:cxn ang="0">
                    <a:pos x="455" y="258"/>
                  </a:cxn>
                  <a:cxn ang="0">
                    <a:pos x="473" y="200"/>
                  </a:cxn>
                  <a:cxn ang="0">
                    <a:pos x="473" y="200"/>
                  </a:cxn>
                  <a:cxn ang="0">
                    <a:pos x="483" y="151"/>
                  </a:cxn>
                  <a:cxn ang="0">
                    <a:pos x="525" y="135"/>
                  </a:cxn>
                  <a:cxn ang="0">
                    <a:pos x="525" y="135"/>
                  </a:cxn>
                  <a:cxn ang="0">
                    <a:pos x="554" y="142"/>
                  </a:cxn>
                  <a:cxn ang="0">
                    <a:pos x="593" y="162"/>
                  </a:cxn>
                  <a:cxn ang="0">
                    <a:pos x="604" y="88"/>
                  </a:cxn>
                </a:cxnLst>
                <a:rect l="0" t="0" r="r" b="b"/>
                <a:pathLst>
                  <a:path w="604" h="542">
                    <a:moveTo>
                      <a:pt x="604" y="88"/>
                    </a:moveTo>
                    <a:lnTo>
                      <a:pt x="506" y="83"/>
                    </a:lnTo>
                    <a:lnTo>
                      <a:pt x="506" y="83"/>
                    </a:lnTo>
                    <a:lnTo>
                      <a:pt x="459" y="63"/>
                    </a:lnTo>
                    <a:lnTo>
                      <a:pt x="435" y="4"/>
                    </a:lnTo>
                    <a:lnTo>
                      <a:pt x="411" y="0"/>
                    </a:lnTo>
                    <a:lnTo>
                      <a:pt x="391" y="41"/>
                    </a:lnTo>
                    <a:lnTo>
                      <a:pt x="321" y="56"/>
                    </a:lnTo>
                    <a:lnTo>
                      <a:pt x="293" y="72"/>
                    </a:lnTo>
                    <a:lnTo>
                      <a:pt x="257" y="56"/>
                    </a:lnTo>
                    <a:lnTo>
                      <a:pt x="198" y="52"/>
                    </a:lnTo>
                    <a:lnTo>
                      <a:pt x="174" y="72"/>
                    </a:lnTo>
                    <a:lnTo>
                      <a:pt x="139" y="76"/>
                    </a:lnTo>
                    <a:lnTo>
                      <a:pt x="127" y="100"/>
                    </a:lnTo>
                    <a:lnTo>
                      <a:pt x="95" y="120"/>
                    </a:lnTo>
                    <a:lnTo>
                      <a:pt x="87" y="159"/>
                    </a:lnTo>
                    <a:lnTo>
                      <a:pt x="39" y="170"/>
                    </a:lnTo>
                    <a:lnTo>
                      <a:pt x="0" y="206"/>
                    </a:lnTo>
                    <a:lnTo>
                      <a:pt x="12" y="277"/>
                    </a:lnTo>
                    <a:lnTo>
                      <a:pt x="0" y="388"/>
                    </a:lnTo>
                    <a:lnTo>
                      <a:pt x="56" y="388"/>
                    </a:lnTo>
                    <a:lnTo>
                      <a:pt x="71" y="444"/>
                    </a:lnTo>
                    <a:lnTo>
                      <a:pt x="48" y="475"/>
                    </a:lnTo>
                    <a:lnTo>
                      <a:pt x="43" y="518"/>
                    </a:lnTo>
                    <a:lnTo>
                      <a:pt x="95" y="542"/>
                    </a:lnTo>
                    <a:lnTo>
                      <a:pt x="115" y="503"/>
                    </a:lnTo>
                    <a:lnTo>
                      <a:pt x="245" y="490"/>
                    </a:lnTo>
                    <a:lnTo>
                      <a:pt x="265" y="444"/>
                    </a:lnTo>
                    <a:lnTo>
                      <a:pt x="301" y="416"/>
                    </a:lnTo>
                    <a:lnTo>
                      <a:pt x="352" y="383"/>
                    </a:lnTo>
                    <a:lnTo>
                      <a:pt x="391" y="380"/>
                    </a:lnTo>
                    <a:lnTo>
                      <a:pt x="404" y="324"/>
                    </a:lnTo>
                    <a:lnTo>
                      <a:pt x="435" y="304"/>
                    </a:lnTo>
                    <a:lnTo>
                      <a:pt x="455" y="258"/>
                    </a:lnTo>
                    <a:lnTo>
                      <a:pt x="473" y="200"/>
                    </a:lnTo>
                    <a:lnTo>
                      <a:pt x="473" y="200"/>
                    </a:lnTo>
                    <a:lnTo>
                      <a:pt x="483" y="151"/>
                    </a:lnTo>
                    <a:lnTo>
                      <a:pt x="525" y="135"/>
                    </a:lnTo>
                    <a:lnTo>
                      <a:pt x="525" y="135"/>
                    </a:lnTo>
                    <a:lnTo>
                      <a:pt x="554" y="142"/>
                    </a:lnTo>
                    <a:lnTo>
                      <a:pt x="593" y="162"/>
                    </a:lnTo>
                    <a:lnTo>
                      <a:pt x="604" y="88"/>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78" name="Freeform 231"/>
              <p:cNvSpPr>
                <a:spLocks/>
              </p:cNvSpPr>
              <p:nvPr/>
            </p:nvSpPr>
            <p:spPr bwMode="auto">
              <a:xfrm>
                <a:off x="3966982" y="4115120"/>
                <a:ext cx="86154" cy="30174"/>
              </a:xfrm>
              <a:custGeom>
                <a:avLst/>
                <a:gdLst/>
                <a:ahLst/>
                <a:cxnLst>
                  <a:cxn ang="0">
                    <a:pos x="8" y="6"/>
                  </a:cxn>
                  <a:cxn ang="0">
                    <a:pos x="68" y="7"/>
                  </a:cxn>
                  <a:cxn ang="0">
                    <a:pos x="92" y="0"/>
                  </a:cxn>
                  <a:cxn ang="0">
                    <a:pos x="148" y="7"/>
                  </a:cxn>
                  <a:cxn ang="0">
                    <a:pos x="147" y="36"/>
                  </a:cxn>
                  <a:cxn ang="0">
                    <a:pos x="121" y="32"/>
                  </a:cxn>
                  <a:cxn ang="0">
                    <a:pos x="94" y="25"/>
                  </a:cxn>
                  <a:cxn ang="0">
                    <a:pos x="49" y="49"/>
                  </a:cxn>
                  <a:cxn ang="0">
                    <a:pos x="0" y="41"/>
                  </a:cxn>
                  <a:cxn ang="0">
                    <a:pos x="27" y="24"/>
                  </a:cxn>
                  <a:cxn ang="0">
                    <a:pos x="8" y="6"/>
                  </a:cxn>
                </a:cxnLst>
                <a:rect l="0" t="0" r="r" b="b"/>
                <a:pathLst>
                  <a:path w="148" h="49">
                    <a:moveTo>
                      <a:pt x="8" y="6"/>
                    </a:moveTo>
                    <a:lnTo>
                      <a:pt x="68" y="7"/>
                    </a:lnTo>
                    <a:lnTo>
                      <a:pt x="92" y="0"/>
                    </a:lnTo>
                    <a:lnTo>
                      <a:pt x="148" y="7"/>
                    </a:lnTo>
                    <a:lnTo>
                      <a:pt x="147" y="36"/>
                    </a:lnTo>
                    <a:lnTo>
                      <a:pt x="121" y="32"/>
                    </a:lnTo>
                    <a:lnTo>
                      <a:pt x="94" y="25"/>
                    </a:lnTo>
                    <a:lnTo>
                      <a:pt x="49" y="49"/>
                    </a:lnTo>
                    <a:lnTo>
                      <a:pt x="0" y="41"/>
                    </a:lnTo>
                    <a:lnTo>
                      <a:pt x="27" y="24"/>
                    </a:lnTo>
                    <a:lnTo>
                      <a:pt x="8" y="6"/>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79" name="Freeform 232"/>
              <p:cNvSpPr>
                <a:spLocks/>
              </p:cNvSpPr>
              <p:nvPr/>
            </p:nvSpPr>
            <p:spPr bwMode="auto">
              <a:xfrm>
                <a:off x="4798631" y="2963174"/>
                <a:ext cx="163517" cy="92298"/>
              </a:xfrm>
              <a:custGeom>
                <a:avLst/>
                <a:gdLst/>
                <a:ahLst/>
                <a:cxnLst>
                  <a:cxn ang="0">
                    <a:pos x="280" y="39"/>
                  </a:cxn>
                  <a:cxn ang="0">
                    <a:pos x="244" y="9"/>
                  </a:cxn>
                  <a:cxn ang="0">
                    <a:pos x="220" y="0"/>
                  </a:cxn>
                  <a:cxn ang="0">
                    <a:pos x="144" y="16"/>
                  </a:cxn>
                  <a:cxn ang="0">
                    <a:pos x="93" y="16"/>
                  </a:cxn>
                  <a:cxn ang="0">
                    <a:pos x="31" y="7"/>
                  </a:cxn>
                  <a:cxn ang="0">
                    <a:pos x="36" y="51"/>
                  </a:cxn>
                  <a:cxn ang="0">
                    <a:pos x="19" y="79"/>
                  </a:cxn>
                  <a:cxn ang="0">
                    <a:pos x="16" y="90"/>
                  </a:cxn>
                  <a:cxn ang="0">
                    <a:pos x="0" y="113"/>
                  </a:cxn>
                  <a:cxn ang="0">
                    <a:pos x="20" y="118"/>
                  </a:cxn>
                  <a:cxn ang="0">
                    <a:pos x="20" y="118"/>
                  </a:cxn>
                  <a:cxn ang="0">
                    <a:pos x="69" y="143"/>
                  </a:cxn>
                  <a:cxn ang="0">
                    <a:pos x="121" y="156"/>
                  </a:cxn>
                  <a:cxn ang="0">
                    <a:pos x="148" y="132"/>
                  </a:cxn>
                  <a:cxn ang="0">
                    <a:pos x="185" y="134"/>
                  </a:cxn>
                  <a:cxn ang="0">
                    <a:pos x="229" y="122"/>
                  </a:cxn>
                  <a:cxn ang="0">
                    <a:pos x="260" y="71"/>
                  </a:cxn>
                  <a:cxn ang="0">
                    <a:pos x="280" y="39"/>
                  </a:cxn>
                </a:cxnLst>
                <a:rect l="0" t="0" r="r" b="b"/>
                <a:pathLst>
                  <a:path w="280" h="156">
                    <a:moveTo>
                      <a:pt x="280" y="39"/>
                    </a:moveTo>
                    <a:lnTo>
                      <a:pt x="244" y="9"/>
                    </a:lnTo>
                    <a:lnTo>
                      <a:pt x="220" y="0"/>
                    </a:lnTo>
                    <a:lnTo>
                      <a:pt x="144" y="16"/>
                    </a:lnTo>
                    <a:lnTo>
                      <a:pt x="93" y="16"/>
                    </a:lnTo>
                    <a:lnTo>
                      <a:pt x="31" y="7"/>
                    </a:lnTo>
                    <a:lnTo>
                      <a:pt x="36" y="51"/>
                    </a:lnTo>
                    <a:lnTo>
                      <a:pt x="19" y="79"/>
                    </a:lnTo>
                    <a:lnTo>
                      <a:pt x="16" y="90"/>
                    </a:lnTo>
                    <a:lnTo>
                      <a:pt x="0" y="113"/>
                    </a:lnTo>
                    <a:lnTo>
                      <a:pt x="20" y="118"/>
                    </a:lnTo>
                    <a:lnTo>
                      <a:pt x="20" y="118"/>
                    </a:lnTo>
                    <a:lnTo>
                      <a:pt x="69" y="143"/>
                    </a:lnTo>
                    <a:lnTo>
                      <a:pt x="121" y="156"/>
                    </a:lnTo>
                    <a:lnTo>
                      <a:pt x="148" y="132"/>
                    </a:lnTo>
                    <a:lnTo>
                      <a:pt x="185" y="134"/>
                    </a:lnTo>
                    <a:lnTo>
                      <a:pt x="229" y="122"/>
                    </a:lnTo>
                    <a:lnTo>
                      <a:pt x="260" y="71"/>
                    </a:lnTo>
                    <a:lnTo>
                      <a:pt x="280" y="39"/>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80" name="Freeform 233"/>
              <p:cNvSpPr>
                <a:spLocks/>
              </p:cNvSpPr>
              <p:nvPr/>
            </p:nvSpPr>
            <p:spPr bwMode="auto">
              <a:xfrm>
                <a:off x="4476873" y="2849576"/>
                <a:ext cx="84396" cy="69223"/>
              </a:xfrm>
              <a:custGeom>
                <a:avLst/>
                <a:gdLst/>
                <a:ahLst/>
                <a:cxnLst>
                  <a:cxn ang="0">
                    <a:pos x="3" y="9"/>
                  </a:cxn>
                  <a:cxn ang="0">
                    <a:pos x="0" y="37"/>
                  </a:cxn>
                  <a:cxn ang="0">
                    <a:pos x="36" y="57"/>
                  </a:cxn>
                  <a:cxn ang="0">
                    <a:pos x="55" y="96"/>
                  </a:cxn>
                  <a:cxn ang="0">
                    <a:pos x="108" y="116"/>
                  </a:cxn>
                  <a:cxn ang="0">
                    <a:pos x="114" y="92"/>
                  </a:cxn>
                  <a:cxn ang="0">
                    <a:pos x="144" y="61"/>
                  </a:cxn>
                  <a:cxn ang="0">
                    <a:pos x="114" y="44"/>
                  </a:cxn>
                  <a:cxn ang="0">
                    <a:pos x="106" y="5"/>
                  </a:cxn>
                  <a:cxn ang="0">
                    <a:pos x="77" y="0"/>
                  </a:cxn>
                  <a:cxn ang="0">
                    <a:pos x="51" y="9"/>
                  </a:cxn>
                  <a:cxn ang="0">
                    <a:pos x="3" y="9"/>
                  </a:cxn>
                </a:cxnLst>
                <a:rect l="0" t="0" r="r" b="b"/>
                <a:pathLst>
                  <a:path w="144" h="116">
                    <a:moveTo>
                      <a:pt x="3" y="9"/>
                    </a:moveTo>
                    <a:lnTo>
                      <a:pt x="0" y="37"/>
                    </a:lnTo>
                    <a:lnTo>
                      <a:pt x="36" y="57"/>
                    </a:lnTo>
                    <a:lnTo>
                      <a:pt x="55" y="96"/>
                    </a:lnTo>
                    <a:lnTo>
                      <a:pt x="108" y="116"/>
                    </a:lnTo>
                    <a:lnTo>
                      <a:pt x="114" y="92"/>
                    </a:lnTo>
                    <a:lnTo>
                      <a:pt x="144" y="61"/>
                    </a:lnTo>
                    <a:lnTo>
                      <a:pt x="114" y="44"/>
                    </a:lnTo>
                    <a:lnTo>
                      <a:pt x="106" y="5"/>
                    </a:lnTo>
                    <a:lnTo>
                      <a:pt x="77" y="0"/>
                    </a:lnTo>
                    <a:lnTo>
                      <a:pt x="51" y="9"/>
                    </a:lnTo>
                    <a:lnTo>
                      <a:pt x="3" y="9"/>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81" name="Freeform 234"/>
              <p:cNvSpPr>
                <a:spLocks/>
              </p:cNvSpPr>
              <p:nvPr/>
            </p:nvSpPr>
            <p:spPr bwMode="auto">
              <a:xfrm>
                <a:off x="4598192" y="2613507"/>
                <a:ext cx="72088" cy="115372"/>
              </a:xfrm>
              <a:custGeom>
                <a:avLst/>
                <a:gdLst/>
                <a:ahLst/>
                <a:cxnLst>
                  <a:cxn ang="0">
                    <a:pos x="98" y="183"/>
                  </a:cxn>
                  <a:cxn ang="0">
                    <a:pos x="47" y="196"/>
                  </a:cxn>
                  <a:cxn ang="0">
                    <a:pos x="27" y="150"/>
                  </a:cxn>
                  <a:cxn ang="0">
                    <a:pos x="0" y="138"/>
                  </a:cxn>
                  <a:cxn ang="0">
                    <a:pos x="0" y="59"/>
                  </a:cxn>
                  <a:cxn ang="0">
                    <a:pos x="60" y="55"/>
                  </a:cxn>
                  <a:cxn ang="0">
                    <a:pos x="88" y="0"/>
                  </a:cxn>
                  <a:cxn ang="0">
                    <a:pos x="123" y="55"/>
                  </a:cxn>
                  <a:cxn ang="0">
                    <a:pos x="91" y="134"/>
                  </a:cxn>
                  <a:cxn ang="0">
                    <a:pos x="98" y="183"/>
                  </a:cxn>
                </a:cxnLst>
                <a:rect l="0" t="0" r="r" b="b"/>
                <a:pathLst>
                  <a:path w="123" h="196">
                    <a:moveTo>
                      <a:pt x="98" y="183"/>
                    </a:moveTo>
                    <a:lnTo>
                      <a:pt x="47" y="196"/>
                    </a:lnTo>
                    <a:lnTo>
                      <a:pt x="27" y="150"/>
                    </a:lnTo>
                    <a:lnTo>
                      <a:pt x="0" y="138"/>
                    </a:lnTo>
                    <a:lnTo>
                      <a:pt x="0" y="59"/>
                    </a:lnTo>
                    <a:lnTo>
                      <a:pt x="60" y="55"/>
                    </a:lnTo>
                    <a:lnTo>
                      <a:pt x="88" y="0"/>
                    </a:lnTo>
                    <a:lnTo>
                      <a:pt x="123" y="55"/>
                    </a:lnTo>
                    <a:lnTo>
                      <a:pt x="91" y="134"/>
                    </a:lnTo>
                    <a:lnTo>
                      <a:pt x="98" y="183"/>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82" name="Freeform 235"/>
              <p:cNvSpPr>
                <a:spLocks/>
              </p:cNvSpPr>
              <p:nvPr/>
            </p:nvSpPr>
            <p:spPr bwMode="auto">
              <a:xfrm>
                <a:off x="4626324" y="2593983"/>
                <a:ext cx="33407" cy="14200"/>
              </a:xfrm>
              <a:custGeom>
                <a:avLst/>
                <a:gdLst/>
                <a:ahLst/>
                <a:cxnLst>
                  <a:cxn ang="0">
                    <a:pos x="0" y="24"/>
                  </a:cxn>
                  <a:cxn ang="0">
                    <a:pos x="8" y="0"/>
                  </a:cxn>
                  <a:cxn ang="0">
                    <a:pos x="37" y="0"/>
                  </a:cxn>
                  <a:cxn ang="0">
                    <a:pos x="56" y="0"/>
                  </a:cxn>
                  <a:cxn ang="0">
                    <a:pos x="0" y="24"/>
                  </a:cxn>
                </a:cxnLst>
                <a:rect l="0" t="0" r="r" b="b"/>
                <a:pathLst>
                  <a:path w="56" h="24">
                    <a:moveTo>
                      <a:pt x="0" y="24"/>
                    </a:moveTo>
                    <a:lnTo>
                      <a:pt x="8" y="0"/>
                    </a:lnTo>
                    <a:lnTo>
                      <a:pt x="37" y="0"/>
                    </a:lnTo>
                    <a:lnTo>
                      <a:pt x="56" y="0"/>
                    </a:lnTo>
                    <a:lnTo>
                      <a:pt x="0" y="24"/>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83" name="Freeform 236"/>
              <p:cNvSpPr>
                <a:spLocks/>
              </p:cNvSpPr>
              <p:nvPr/>
            </p:nvSpPr>
            <p:spPr bwMode="auto">
              <a:xfrm>
                <a:off x="3824564" y="2231892"/>
                <a:ext cx="246154" cy="149096"/>
              </a:xfrm>
              <a:custGeom>
                <a:avLst/>
                <a:gdLst/>
                <a:ahLst/>
                <a:cxnLst>
                  <a:cxn ang="0">
                    <a:pos x="127" y="47"/>
                  </a:cxn>
                  <a:cxn ang="0">
                    <a:pos x="72" y="0"/>
                  </a:cxn>
                  <a:cxn ang="0">
                    <a:pos x="0" y="79"/>
                  </a:cxn>
                  <a:cxn ang="0">
                    <a:pos x="8" y="118"/>
                  </a:cxn>
                  <a:cxn ang="0">
                    <a:pos x="87" y="103"/>
                  </a:cxn>
                  <a:cxn ang="0">
                    <a:pos x="87" y="165"/>
                  </a:cxn>
                  <a:cxn ang="0">
                    <a:pos x="64" y="205"/>
                  </a:cxn>
                  <a:cxn ang="0">
                    <a:pos x="135" y="189"/>
                  </a:cxn>
                  <a:cxn ang="0">
                    <a:pos x="206" y="221"/>
                  </a:cxn>
                  <a:cxn ang="0">
                    <a:pos x="230" y="252"/>
                  </a:cxn>
                  <a:cxn ang="0">
                    <a:pos x="293" y="189"/>
                  </a:cxn>
                  <a:cxn ang="0">
                    <a:pos x="348" y="189"/>
                  </a:cxn>
                  <a:cxn ang="0">
                    <a:pos x="403" y="150"/>
                  </a:cxn>
                  <a:cxn ang="0">
                    <a:pos x="420" y="86"/>
                  </a:cxn>
                  <a:cxn ang="0">
                    <a:pos x="403" y="16"/>
                  </a:cxn>
                  <a:cxn ang="0">
                    <a:pos x="324" y="16"/>
                  </a:cxn>
                  <a:cxn ang="0">
                    <a:pos x="245" y="38"/>
                  </a:cxn>
                  <a:cxn ang="0">
                    <a:pos x="158" y="7"/>
                  </a:cxn>
                  <a:cxn ang="0">
                    <a:pos x="127" y="47"/>
                  </a:cxn>
                </a:cxnLst>
                <a:rect l="0" t="0" r="r" b="b"/>
                <a:pathLst>
                  <a:path w="420" h="252">
                    <a:moveTo>
                      <a:pt x="127" y="47"/>
                    </a:moveTo>
                    <a:lnTo>
                      <a:pt x="72" y="0"/>
                    </a:lnTo>
                    <a:lnTo>
                      <a:pt x="0" y="79"/>
                    </a:lnTo>
                    <a:lnTo>
                      <a:pt x="8" y="118"/>
                    </a:lnTo>
                    <a:lnTo>
                      <a:pt x="87" y="103"/>
                    </a:lnTo>
                    <a:lnTo>
                      <a:pt x="87" y="165"/>
                    </a:lnTo>
                    <a:lnTo>
                      <a:pt x="64" y="205"/>
                    </a:lnTo>
                    <a:lnTo>
                      <a:pt x="135" y="189"/>
                    </a:lnTo>
                    <a:lnTo>
                      <a:pt x="206" y="221"/>
                    </a:lnTo>
                    <a:lnTo>
                      <a:pt x="230" y="252"/>
                    </a:lnTo>
                    <a:lnTo>
                      <a:pt x="293" y="189"/>
                    </a:lnTo>
                    <a:lnTo>
                      <a:pt x="348" y="189"/>
                    </a:lnTo>
                    <a:lnTo>
                      <a:pt x="403" y="150"/>
                    </a:lnTo>
                    <a:lnTo>
                      <a:pt x="420" y="86"/>
                    </a:lnTo>
                    <a:lnTo>
                      <a:pt x="403" y="16"/>
                    </a:lnTo>
                    <a:lnTo>
                      <a:pt x="324" y="16"/>
                    </a:lnTo>
                    <a:lnTo>
                      <a:pt x="245" y="38"/>
                    </a:lnTo>
                    <a:lnTo>
                      <a:pt x="158" y="7"/>
                    </a:lnTo>
                    <a:lnTo>
                      <a:pt x="127" y="47"/>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84" name="Freeform 237"/>
              <p:cNvSpPr>
                <a:spLocks/>
              </p:cNvSpPr>
              <p:nvPr/>
            </p:nvSpPr>
            <p:spPr bwMode="auto">
              <a:xfrm>
                <a:off x="4925225" y="2553159"/>
                <a:ext cx="216264" cy="102947"/>
              </a:xfrm>
              <a:custGeom>
                <a:avLst/>
                <a:gdLst/>
                <a:ahLst/>
                <a:cxnLst>
                  <a:cxn ang="0">
                    <a:pos x="270" y="174"/>
                  </a:cxn>
                  <a:cxn ang="0">
                    <a:pos x="267" y="143"/>
                  </a:cxn>
                  <a:cxn ang="0">
                    <a:pos x="176" y="106"/>
                  </a:cxn>
                  <a:cxn ang="0">
                    <a:pos x="81" y="162"/>
                  </a:cxn>
                  <a:cxn ang="0">
                    <a:pos x="5" y="166"/>
                  </a:cxn>
                  <a:cxn ang="0">
                    <a:pos x="0" y="87"/>
                  </a:cxn>
                  <a:cxn ang="0">
                    <a:pos x="33" y="56"/>
                  </a:cxn>
                  <a:cxn ang="0">
                    <a:pos x="68" y="107"/>
                  </a:cxn>
                  <a:cxn ang="0">
                    <a:pos x="116" y="107"/>
                  </a:cxn>
                  <a:cxn ang="0">
                    <a:pos x="127" y="59"/>
                  </a:cxn>
                  <a:cxn ang="0">
                    <a:pos x="92" y="44"/>
                  </a:cxn>
                  <a:cxn ang="0">
                    <a:pos x="76" y="8"/>
                  </a:cxn>
                  <a:cxn ang="0">
                    <a:pos x="165" y="0"/>
                  </a:cxn>
                  <a:cxn ang="0">
                    <a:pos x="210" y="38"/>
                  </a:cxn>
                  <a:cxn ang="0">
                    <a:pos x="297" y="42"/>
                  </a:cxn>
                  <a:cxn ang="0">
                    <a:pos x="368" y="106"/>
                  </a:cxn>
                  <a:cxn ang="0">
                    <a:pos x="334" y="128"/>
                  </a:cxn>
                  <a:cxn ang="0">
                    <a:pos x="289" y="113"/>
                  </a:cxn>
                  <a:cxn ang="0">
                    <a:pos x="270" y="174"/>
                  </a:cxn>
                </a:cxnLst>
                <a:rect l="0" t="0" r="r" b="b"/>
                <a:pathLst>
                  <a:path w="368" h="174">
                    <a:moveTo>
                      <a:pt x="270" y="174"/>
                    </a:moveTo>
                    <a:lnTo>
                      <a:pt x="267" y="143"/>
                    </a:lnTo>
                    <a:lnTo>
                      <a:pt x="176" y="106"/>
                    </a:lnTo>
                    <a:lnTo>
                      <a:pt x="81" y="162"/>
                    </a:lnTo>
                    <a:lnTo>
                      <a:pt x="5" y="166"/>
                    </a:lnTo>
                    <a:lnTo>
                      <a:pt x="0" y="87"/>
                    </a:lnTo>
                    <a:lnTo>
                      <a:pt x="33" y="56"/>
                    </a:lnTo>
                    <a:lnTo>
                      <a:pt x="68" y="107"/>
                    </a:lnTo>
                    <a:lnTo>
                      <a:pt x="116" y="107"/>
                    </a:lnTo>
                    <a:lnTo>
                      <a:pt x="127" y="59"/>
                    </a:lnTo>
                    <a:lnTo>
                      <a:pt x="92" y="44"/>
                    </a:lnTo>
                    <a:lnTo>
                      <a:pt x="76" y="8"/>
                    </a:lnTo>
                    <a:lnTo>
                      <a:pt x="165" y="0"/>
                    </a:lnTo>
                    <a:lnTo>
                      <a:pt x="210" y="38"/>
                    </a:lnTo>
                    <a:lnTo>
                      <a:pt x="297" y="42"/>
                    </a:lnTo>
                    <a:lnTo>
                      <a:pt x="368" y="106"/>
                    </a:lnTo>
                    <a:lnTo>
                      <a:pt x="334" y="128"/>
                    </a:lnTo>
                    <a:lnTo>
                      <a:pt x="289" y="113"/>
                    </a:lnTo>
                    <a:lnTo>
                      <a:pt x="270" y="174"/>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85" name="Freeform 238"/>
              <p:cNvSpPr>
                <a:spLocks/>
              </p:cNvSpPr>
              <p:nvPr/>
            </p:nvSpPr>
            <p:spPr bwMode="auto">
              <a:xfrm>
                <a:off x="4958632" y="3105170"/>
                <a:ext cx="147692" cy="113597"/>
              </a:xfrm>
              <a:custGeom>
                <a:avLst/>
                <a:gdLst/>
                <a:ahLst/>
                <a:cxnLst>
                  <a:cxn ang="0">
                    <a:pos x="191" y="166"/>
                  </a:cxn>
                  <a:cxn ang="0">
                    <a:pos x="148" y="174"/>
                  </a:cxn>
                  <a:cxn ang="0">
                    <a:pos x="126" y="172"/>
                  </a:cxn>
                  <a:cxn ang="0">
                    <a:pos x="95" y="192"/>
                  </a:cxn>
                  <a:cxn ang="0">
                    <a:pos x="56" y="181"/>
                  </a:cxn>
                  <a:cxn ang="0">
                    <a:pos x="31" y="181"/>
                  </a:cxn>
                  <a:cxn ang="0">
                    <a:pos x="28" y="111"/>
                  </a:cxn>
                  <a:cxn ang="0">
                    <a:pos x="4" y="67"/>
                  </a:cxn>
                  <a:cxn ang="0">
                    <a:pos x="0" y="39"/>
                  </a:cxn>
                  <a:cxn ang="0">
                    <a:pos x="40" y="7"/>
                  </a:cxn>
                  <a:cxn ang="0">
                    <a:pos x="51" y="19"/>
                  </a:cxn>
                  <a:cxn ang="0">
                    <a:pos x="65" y="0"/>
                  </a:cxn>
                  <a:cxn ang="0">
                    <a:pos x="117" y="19"/>
                  </a:cxn>
                  <a:cxn ang="0">
                    <a:pos x="131" y="58"/>
                  </a:cxn>
                  <a:cxn ang="0">
                    <a:pos x="196" y="50"/>
                  </a:cxn>
                  <a:cxn ang="0">
                    <a:pos x="237" y="44"/>
                  </a:cxn>
                  <a:cxn ang="0">
                    <a:pos x="252" y="83"/>
                  </a:cxn>
                  <a:cxn ang="0">
                    <a:pos x="239" y="114"/>
                  </a:cxn>
                  <a:cxn ang="0">
                    <a:pos x="221" y="136"/>
                  </a:cxn>
                  <a:cxn ang="0">
                    <a:pos x="235" y="160"/>
                  </a:cxn>
                  <a:cxn ang="0">
                    <a:pos x="191" y="166"/>
                  </a:cxn>
                </a:cxnLst>
                <a:rect l="0" t="0" r="r" b="b"/>
                <a:pathLst>
                  <a:path w="252" h="192">
                    <a:moveTo>
                      <a:pt x="191" y="166"/>
                    </a:moveTo>
                    <a:lnTo>
                      <a:pt x="148" y="174"/>
                    </a:lnTo>
                    <a:lnTo>
                      <a:pt x="126" y="172"/>
                    </a:lnTo>
                    <a:lnTo>
                      <a:pt x="95" y="192"/>
                    </a:lnTo>
                    <a:lnTo>
                      <a:pt x="56" y="181"/>
                    </a:lnTo>
                    <a:lnTo>
                      <a:pt x="31" y="181"/>
                    </a:lnTo>
                    <a:lnTo>
                      <a:pt x="28" y="111"/>
                    </a:lnTo>
                    <a:lnTo>
                      <a:pt x="4" y="67"/>
                    </a:lnTo>
                    <a:lnTo>
                      <a:pt x="0" y="39"/>
                    </a:lnTo>
                    <a:lnTo>
                      <a:pt x="40" y="7"/>
                    </a:lnTo>
                    <a:lnTo>
                      <a:pt x="51" y="19"/>
                    </a:lnTo>
                    <a:lnTo>
                      <a:pt x="65" y="0"/>
                    </a:lnTo>
                    <a:lnTo>
                      <a:pt x="117" y="19"/>
                    </a:lnTo>
                    <a:lnTo>
                      <a:pt x="131" y="58"/>
                    </a:lnTo>
                    <a:lnTo>
                      <a:pt x="196" y="50"/>
                    </a:lnTo>
                    <a:lnTo>
                      <a:pt x="237" y="44"/>
                    </a:lnTo>
                    <a:lnTo>
                      <a:pt x="252" y="83"/>
                    </a:lnTo>
                    <a:lnTo>
                      <a:pt x="239" y="114"/>
                    </a:lnTo>
                    <a:lnTo>
                      <a:pt x="221" y="136"/>
                    </a:lnTo>
                    <a:lnTo>
                      <a:pt x="235" y="160"/>
                    </a:lnTo>
                    <a:lnTo>
                      <a:pt x="191" y="166"/>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86" name="Freeform 239"/>
              <p:cNvSpPr>
                <a:spLocks/>
              </p:cNvSpPr>
              <p:nvPr/>
            </p:nvSpPr>
            <p:spPr bwMode="auto">
              <a:xfrm>
                <a:off x="4970939" y="2521210"/>
                <a:ext cx="128352" cy="56799"/>
              </a:xfrm>
              <a:custGeom>
                <a:avLst/>
                <a:gdLst/>
                <a:ahLst/>
                <a:cxnLst>
                  <a:cxn ang="0">
                    <a:pos x="221" y="96"/>
                  </a:cxn>
                  <a:cxn ang="0">
                    <a:pos x="134" y="92"/>
                  </a:cxn>
                  <a:cxn ang="0">
                    <a:pos x="89" y="54"/>
                  </a:cxn>
                  <a:cxn ang="0">
                    <a:pos x="0" y="62"/>
                  </a:cxn>
                  <a:cxn ang="0">
                    <a:pos x="36" y="30"/>
                  </a:cxn>
                  <a:cxn ang="0">
                    <a:pos x="99" y="0"/>
                  </a:cxn>
                  <a:cxn ang="0">
                    <a:pos x="171" y="24"/>
                  </a:cxn>
                  <a:cxn ang="0">
                    <a:pos x="221" y="96"/>
                  </a:cxn>
                </a:cxnLst>
                <a:rect l="0" t="0" r="r" b="b"/>
                <a:pathLst>
                  <a:path w="221" h="96">
                    <a:moveTo>
                      <a:pt x="221" y="96"/>
                    </a:moveTo>
                    <a:lnTo>
                      <a:pt x="134" y="92"/>
                    </a:lnTo>
                    <a:lnTo>
                      <a:pt x="89" y="54"/>
                    </a:lnTo>
                    <a:lnTo>
                      <a:pt x="0" y="62"/>
                    </a:lnTo>
                    <a:lnTo>
                      <a:pt x="36" y="30"/>
                    </a:lnTo>
                    <a:lnTo>
                      <a:pt x="99" y="0"/>
                    </a:lnTo>
                    <a:lnTo>
                      <a:pt x="171" y="24"/>
                    </a:lnTo>
                    <a:lnTo>
                      <a:pt x="221" y="96"/>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87" name="Freeform 240"/>
              <p:cNvSpPr>
                <a:spLocks/>
              </p:cNvSpPr>
              <p:nvPr/>
            </p:nvSpPr>
            <p:spPr bwMode="auto">
              <a:xfrm>
                <a:off x="4909401" y="2075696"/>
                <a:ext cx="256704" cy="454389"/>
              </a:xfrm>
              <a:custGeom>
                <a:avLst/>
                <a:gdLst/>
                <a:ahLst/>
                <a:cxnLst>
                  <a:cxn ang="0">
                    <a:pos x="59" y="320"/>
                  </a:cxn>
                  <a:cxn ang="0">
                    <a:pos x="91" y="300"/>
                  </a:cxn>
                  <a:cxn ang="0">
                    <a:pos x="86" y="202"/>
                  </a:cxn>
                  <a:cxn ang="0">
                    <a:pos x="82" y="169"/>
                  </a:cxn>
                  <a:cxn ang="0">
                    <a:pos x="47" y="138"/>
                  </a:cxn>
                  <a:cxn ang="0">
                    <a:pos x="12" y="99"/>
                  </a:cxn>
                  <a:cxn ang="0">
                    <a:pos x="44" y="106"/>
                  </a:cxn>
                  <a:cxn ang="0">
                    <a:pos x="86" y="114"/>
                  </a:cxn>
                  <a:cxn ang="0">
                    <a:pos x="150" y="106"/>
                  </a:cxn>
                  <a:cxn ang="0">
                    <a:pos x="170" y="59"/>
                  </a:cxn>
                  <a:cxn ang="0">
                    <a:pos x="198" y="23"/>
                  </a:cxn>
                  <a:cxn ang="0">
                    <a:pos x="226" y="0"/>
                  </a:cxn>
                  <a:cxn ang="0">
                    <a:pos x="261" y="7"/>
                  </a:cxn>
                  <a:cxn ang="0">
                    <a:pos x="296" y="40"/>
                  </a:cxn>
                  <a:cxn ang="0">
                    <a:pos x="268" y="114"/>
                  </a:cxn>
                  <a:cxn ang="0">
                    <a:pos x="318" y="160"/>
                  </a:cxn>
                  <a:cxn ang="0">
                    <a:pos x="318" y="160"/>
                  </a:cxn>
                  <a:cxn ang="0">
                    <a:pos x="318" y="211"/>
                  </a:cxn>
                  <a:cxn ang="0">
                    <a:pos x="335" y="273"/>
                  </a:cxn>
                  <a:cxn ang="0">
                    <a:pos x="339" y="349"/>
                  </a:cxn>
                  <a:cxn ang="0">
                    <a:pos x="359" y="411"/>
                  </a:cxn>
                  <a:cxn ang="0">
                    <a:pos x="383" y="483"/>
                  </a:cxn>
                  <a:cxn ang="0">
                    <a:pos x="405" y="511"/>
                  </a:cxn>
                  <a:cxn ang="0">
                    <a:pos x="438" y="538"/>
                  </a:cxn>
                  <a:cxn ang="0">
                    <a:pos x="403" y="568"/>
                  </a:cxn>
                  <a:cxn ang="0">
                    <a:pos x="355" y="620"/>
                  </a:cxn>
                  <a:cxn ang="0">
                    <a:pos x="312" y="671"/>
                  </a:cxn>
                  <a:cxn ang="0">
                    <a:pos x="300" y="715"/>
                  </a:cxn>
                  <a:cxn ang="0">
                    <a:pos x="303" y="767"/>
                  </a:cxn>
                  <a:cxn ang="0">
                    <a:pos x="257" y="696"/>
                  </a:cxn>
                  <a:cxn ang="0">
                    <a:pos x="198" y="707"/>
                  </a:cxn>
                  <a:cxn ang="0">
                    <a:pos x="170" y="734"/>
                  </a:cxn>
                  <a:cxn ang="0">
                    <a:pos x="91" y="730"/>
                  </a:cxn>
                  <a:cxn ang="0">
                    <a:pos x="36" y="691"/>
                  </a:cxn>
                  <a:cxn ang="0">
                    <a:pos x="16" y="640"/>
                  </a:cxn>
                  <a:cxn ang="0">
                    <a:pos x="0" y="589"/>
                  </a:cxn>
                  <a:cxn ang="0">
                    <a:pos x="12" y="502"/>
                  </a:cxn>
                  <a:cxn ang="0">
                    <a:pos x="67" y="478"/>
                  </a:cxn>
                  <a:cxn ang="0">
                    <a:pos x="106" y="438"/>
                  </a:cxn>
                  <a:cxn ang="0">
                    <a:pos x="119" y="386"/>
                  </a:cxn>
                  <a:cxn ang="0">
                    <a:pos x="185" y="395"/>
                  </a:cxn>
                  <a:cxn ang="0">
                    <a:pos x="146" y="327"/>
                  </a:cxn>
                  <a:cxn ang="0">
                    <a:pos x="59" y="320"/>
                  </a:cxn>
                </a:cxnLst>
                <a:rect l="0" t="0" r="r" b="b"/>
                <a:pathLst>
                  <a:path w="438" h="767">
                    <a:moveTo>
                      <a:pt x="59" y="320"/>
                    </a:moveTo>
                    <a:lnTo>
                      <a:pt x="91" y="300"/>
                    </a:lnTo>
                    <a:lnTo>
                      <a:pt x="86" y="202"/>
                    </a:lnTo>
                    <a:lnTo>
                      <a:pt x="82" y="169"/>
                    </a:lnTo>
                    <a:lnTo>
                      <a:pt x="47" y="138"/>
                    </a:lnTo>
                    <a:lnTo>
                      <a:pt x="12" y="99"/>
                    </a:lnTo>
                    <a:lnTo>
                      <a:pt x="44" y="106"/>
                    </a:lnTo>
                    <a:lnTo>
                      <a:pt x="86" y="114"/>
                    </a:lnTo>
                    <a:lnTo>
                      <a:pt x="150" y="106"/>
                    </a:lnTo>
                    <a:lnTo>
                      <a:pt x="170" y="59"/>
                    </a:lnTo>
                    <a:lnTo>
                      <a:pt x="198" y="23"/>
                    </a:lnTo>
                    <a:lnTo>
                      <a:pt x="226" y="0"/>
                    </a:lnTo>
                    <a:lnTo>
                      <a:pt x="261" y="7"/>
                    </a:lnTo>
                    <a:lnTo>
                      <a:pt x="296" y="40"/>
                    </a:lnTo>
                    <a:lnTo>
                      <a:pt x="268" y="114"/>
                    </a:lnTo>
                    <a:lnTo>
                      <a:pt x="318" y="160"/>
                    </a:lnTo>
                    <a:lnTo>
                      <a:pt x="318" y="160"/>
                    </a:lnTo>
                    <a:lnTo>
                      <a:pt x="318" y="211"/>
                    </a:lnTo>
                    <a:lnTo>
                      <a:pt x="335" y="273"/>
                    </a:lnTo>
                    <a:lnTo>
                      <a:pt x="339" y="349"/>
                    </a:lnTo>
                    <a:lnTo>
                      <a:pt x="359" y="411"/>
                    </a:lnTo>
                    <a:lnTo>
                      <a:pt x="383" y="483"/>
                    </a:lnTo>
                    <a:lnTo>
                      <a:pt x="405" y="511"/>
                    </a:lnTo>
                    <a:lnTo>
                      <a:pt x="438" y="538"/>
                    </a:lnTo>
                    <a:lnTo>
                      <a:pt x="403" y="568"/>
                    </a:lnTo>
                    <a:lnTo>
                      <a:pt x="355" y="620"/>
                    </a:lnTo>
                    <a:lnTo>
                      <a:pt x="312" y="671"/>
                    </a:lnTo>
                    <a:lnTo>
                      <a:pt x="300" y="715"/>
                    </a:lnTo>
                    <a:lnTo>
                      <a:pt x="303" y="767"/>
                    </a:lnTo>
                    <a:lnTo>
                      <a:pt x="257" y="696"/>
                    </a:lnTo>
                    <a:lnTo>
                      <a:pt x="198" y="707"/>
                    </a:lnTo>
                    <a:lnTo>
                      <a:pt x="170" y="734"/>
                    </a:lnTo>
                    <a:lnTo>
                      <a:pt x="91" y="730"/>
                    </a:lnTo>
                    <a:lnTo>
                      <a:pt x="36" y="691"/>
                    </a:lnTo>
                    <a:lnTo>
                      <a:pt x="16" y="640"/>
                    </a:lnTo>
                    <a:lnTo>
                      <a:pt x="0" y="589"/>
                    </a:lnTo>
                    <a:lnTo>
                      <a:pt x="12" y="502"/>
                    </a:lnTo>
                    <a:lnTo>
                      <a:pt x="67" y="478"/>
                    </a:lnTo>
                    <a:lnTo>
                      <a:pt x="106" y="438"/>
                    </a:lnTo>
                    <a:lnTo>
                      <a:pt x="119" y="386"/>
                    </a:lnTo>
                    <a:lnTo>
                      <a:pt x="185" y="395"/>
                    </a:lnTo>
                    <a:lnTo>
                      <a:pt x="146" y="327"/>
                    </a:lnTo>
                    <a:lnTo>
                      <a:pt x="59" y="320"/>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88" name="Freeform 241"/>
              <p:cNvSpPr>
                <a:spLocks/>
              </p:cNvSpPr>
              <p:nvPr/>
            </p:nvSpPr>
            <p:spPr bwMode="auto">
              <a:xfrm>
                <a:off x="4645664" y="2936549"/>
                <a:ext cx="174066" cy="102947"/>
              </a:xfrm>
              <a:custGeom>
                <a:avLst/>
                <a:gdLst/>
                <a:ahLst/>
                <a:cxnLst>
                  <a:cxn ang="0">
                    <a:pos x="9" y="137"/>
                  </a:cxn>
                  <a:cxn ang="0">
                    <a:pos x="0" y="105"/>
                  </a:cxn>
                  <a:cxn ang="0">
                    <a:pos x="18" y="110"/>
                  </a:cxn>
                  <a:cxn ang="0">
                    <a:pos x="35" y="113"/>
                  </a:cxn>
                  <a:cxn ang="0">
                    <a:pos x="91" y="90"/>
                  </a:cxn>
                  <a:cxn ang="0">
                    <a:pos x="133" y="62"/>
                  </a:cxn>
                  <a:cxn ang="0">
                    <a:pos x="147" y="47"/>
                  </a:cxn>
                  <a:cxn ang="0">
                    <a:pos x="150" y="0"/>
                  </a:cxn>
                  <a:cxn ang="0">
                    <a:pos x="185" y="31"/>
                  </a:cxn>
                  <a:cxn ang="0">
                    <a:pos x="217" y="27"/>
                  </a:cxn>
                  <a:cxn ang="0">
                    <a:pos x="226" y="2"/>
                  </a:cxn>
                  <a:cxn ang="0">
                    <a:pos x="266" y="6"/>
                  </a:cxn>
                  <a:cxn ang="0">
                    <a:pos x="263" y="36"/>
                  </a:cxn>
                  <a:cxn ang="0">
                    <a:pos x="291" y="52"/>
                  </a:cxn>
                  <a:cxn ang="0">
                    <a:pos x="296" y="96"/>
                  </a:cxn>
                  <a:cxn ang="0">
                    <a:pos x="279" y="124"/>
                  </a:cxn>
                  <a:cxn ang="0">
                    <a:pos x="276" y="135"/>
                  </a:cxn>
                  <a:cxn ang="0">
                    <a:pos x="260" y="158"/>
                  </a:cxn>
                  <a:cxn ang="0">
                    <a:pos x="217" y="175"/>
                  </a:cxn>
                  <a:cxn ang="0">
                    <a:pos x="143" y="159"/>
                  </a:cxn>
                  <a:cxn ang="0">
                    <a:pos x="116" y="129"/>
                  </a:cxn>
                  <a:cxn ang="0">
                    <a:pos x="77" y="148"/>
                  </a:cxn>
                  <a:cxn ang="0">
                    <a:pos x="29" y="148"/>
                  </a:cxn>
                  <a:cxn ang="0">
                    <a:pos x="9" y="137"/>
                  </a:cxn>
                </a:cxnLst>
                <a:rect l="0" t="0" r="r" b="b"/>
                <a:pathLst>
                  <a:path w="296" h="175">
                    <a:moveTo>
                      <a:pt x="9" y="137"/>
                    </a:moveTo>
                    <a:lnTo>
                      <a:pt x="0" y="105"/>
                    </a:lnTo>
                    <a:lnTo>
                      <a:pt x="18" y="110"/>
                    </a:lnTo>
                    <a:lnTo>
                      <a:pt x="35" y="113"/>
                    </a:lnTo>
                    <a:lnTo>
                      <a:pt x="91" y="90"/>
                    </a:lnTo>
                    <a:lnTo>
                      <a:pt x="133" y="62"/>
                    </a:lnTo>
                    <a:lnTo>
                      <a:pt x="147" y="47"/>
                    </a:lnTo>
                    <a:lnTo>
                      <a:pt x="150" y="0"/>
                    </a:lnTo>
                    <a:lnTo>
                      <a:pt x="185" y="31"/>
                    </a:lnTo>
                    <a:lnTo>
                      <a:pt x="217" y="27"/>
                    </a:lnTo>
                    <a:lnTo>
                      <a:pt x="226" y="2"/>
                    </a:lnTo>
                    <a:lnTo>
                      <a:pt x="266" y="6"/>
                    </a:lnTo>
                    <a:lnTo>
                      <a:pt x="263" y="36"/>
                    </a:lnTo>
                    <a:lnTo>
                      <a:pt x="291" y="52"/>
                    </a:lnTo>
                    <a:lnTo>
                      <a:pt x="296" y="96"/>
                    </a:lnTo>
                    <a:lnTo>
                      <a:pt x="279" y="124"/>
                    </a:lnTo>
                    <a:lnTo>
                      <a:pt x="276" y="135"/>
                    </a:lnTo>
                    <a:lnTo>
                      <a:pt x="260" y="158"/>
                    </a:lnTo>
                    <a:lnTo>
                      <a:pt x="217" y="175"/>
                    </a:lnTo>
                    <a:lnTo>
                      <a:pt x="143" y="159"/>
                    </a:lnTo>
                    <a:lnTo>
                      <a:pt x="116" y="129"/>
                    </a:lnTo>
                    <a:lnTo>
                      <a:pt x="77" y="148"/>
                    </a:lnTo>
                    <a:lnTo>
                      <a:pt x="29" y="148"/>
                    </a:lnTo>
                    <a:lnTo>
                      <a:pt x="9" y="137"/>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89" name="Freeform 242"/>
              <p:cNvSpPr>
                <a:spLocks/>
              </p:cNvSpPr>
              <p:nvPr/>
            </p:nvSpPr>
            <p:spPr bwMode="auto">
              <a:xfrm>
                <a:off x="4645664" y="2936549"/>
                <a:ext cx="174066" cy="102947"/>
              </a:xfrm>
              <a:custGeom>
                <a:avLst/>
                <a:gdLst/>
                <a:ahLst/>
                <a:cxnLst>
                  <a:cxn ang="0">
                    <a:pos x="9" y="137"/>
                  </a:cxn>
                  <a:cxn ang="0">
                    <a:pos x="0" y="105"/>
                  </a:cxn>
                  <a:cxn ang="0">
                    <a:pos x="18" y="110"/>
                  </a:cxn>
                  <a:cxn ang="0">
                    <a:pos x="35" y="113"/>
                  </a:cxn>
                  <a:cxn ang="0">
                    <a:pos x="91" y="90"/>
                  </a:cxn>
                  <a:cxn ang="0">
                    <a:pos x="133" y="62"/>
                  </a:cxn>
                  <a:cxn ang="0">
                    <a:pos x="147" y="47"/>
                  </a:cxn>
                  <a:cxn ang="0">
                    <a:pos x="150" y="0"/>
                  </a:cxn>
                  <a:cxn ang="0">
                    <a:pos x="185" y="31"/>
                  </a:cxn>
                  <a:cxn ang="0">
                    <a:pos x="217" y="27"/>
                  </a:cxn>
                  <a:cxn ang="0">
                    <a:pos x="226" y="2"/>
                  </a:cxn>
                  <a:cxn ang="0">
                    <a:pos x="266" y="6"/>
                  </a:cxn>
                  <a:cxn ang="0">
                    <a:pos x="263" y="36"/>
                  </a:cxn>
                  <a:cxn ang="0">
                    <a:pos x="291" y="52"/>
                  </a:cxn>
                  <a:cxn ang="0">
                    <a:pos x="296" y="96"/>
                  </a:cxn>
                  <a:cxn ang="0">
                    <a:pos x="279" y="124"/>
                  </a:cxn>
                  <a:cxn ang="0">
                    <a:pos x="276" y="135"/>
                  </a:cxn>
                  <a:cxn ang="0">
                    <a:pos x="260" y="158"/>
                  </a:cxn>
                  <a:cxn ang="0">
                    <a:pos x="217" y="175"/>
                  </a:cxn>
                  <a:cxn ang="0">
                    <a:pos x="143" y="159"/>
                  </a:cxn>
                  <a:cxn ang="0">
                    <a:pos x="116" y="129"/>
                  </a:cxn>
                  <a:cxn ang="0">
                    <a:pos x="77" y="148"/>
                  </a:cxn>
                  <a:cxn ang="0">
                    <a:pos x="29" y="148"/>
                  </a:cxn>
                  <a:cxn ang="0">
                    <a:pos x="9" y="137"/>
                  </a:cxn>
                </a:cxnLst>
                <a:rect l="0" t="0" r="r" b="b"/>
                <a:pathLst>
                  <a:path w="296" h="175">
                    <a:moveTo>
                      <a:pt x="9" y="137"/>
                    </a:moveTo>
                    <a:lnTo>
                      <a:pt x="0" y="105"/>
                    </a:lnTo>
                    <a:lnTo>
                      <a:pt x="18" y="110"/>
                    </a:lnTo>
                    <a:lnTo>
                      <a:pt x="35" y="113"/>
                    </a:lnTo>
                    <a:lnTo>
                      <a:pt x="91" y="90"/>
                    </a:lnTo>
                    <a:lnTo>
                      <a:pt x="133" y="62"/>
                    </a:lnTo>
                    <a:lnTo>
                      <a:pt x="147" y="47"/>
                    </a:lnTo>
                    <a:lnTo>
                      <a:pt x="150" y="0"/>
                    </a:lnTo>
                    <a:lnTo>
                      <a:pt x="185" y="31"/>
                    </a:lnTo>
                    <a:lnTo>
                      <a:pt x="217" y="27"/>
                    </a:lnTo>
                    <a:lnTo>
                      <a:pt x="226" y="2"/>
                    </a:lnTo>
                    <a:lnTo>
                      <a:pt x="266" y="6"/>
                    </a:lnTo>
                    <a:lnTo>
                      <a:pt x="263" y="36"/>
                    </a:lnTo>
                    <a:lnTo>
                      <a:pt x="291" y="52"/>
                    </a:lnTo>
                    <a:lnTo>
                      <a:pt x="296" y="96"/>
                    </a:lnTo>
                    <a:lnTo>
                      <a:pt x="279" y="124"/>
                    </a:lnTo>
                    <a:lnTo>
                      <a:pt x="276" y="135"/>
                    </a:lnTo>
                    <a:lnTo>
                      <a:pt x="260" y="158"/>
                    </a:lnTo>
                    <a:lnTo>
                      <a:pt x="217" y="175"/>
                    </a:lnTo>
                    <a:lnTo>
                      <a:pt x="143" y="159"/>
                    </a:lnTo>
                    <a:lnTo>
                      <a:pt x="116" y="129"/>
                    </a:lnTo>
                    <a:lnTo>
                      <a:pt x="77" y="148"/>
                    </a:lnTo>
                    <a:lnTo>
                      <a:pt x="29" y="148"/>
                    </a:lnTo>
                    <a:lnTo>
                      <a:pt x="9" y="137"/>
                    </a:lnTo>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90" name="Freeform 243"/>
              <p:cNvSpPr>
                <a:spLocks/>
              </p:cNvSpPr>
              <p:nvPr/>
            </p:nvSpPr>
            <p:spPr bwMode="auto">
              <a:xfrm>
                <a:off x="4332697" y="2553159"/>
                <a:ext cx="15824" cy="8875"/>
              </a:xfrm>
              <a:custGeom>
                <a:avLst/>
                <a:gdLst/>
                <a:ahLst/>
                <a:cxnLst>
                  <a:cxn ang="0">
                    <a:pos x="0" y="0"/>
                  </a:cxn>
                  <a:cxn ang="0">
                    <a:pos x="5" y="16"/>
                  </a:cxn>
                  <a:cxn ang="0">
                    <a:pos x="29" y="0"/>
                  </a:cxn>
                  <a:cxn ang="0">
                    <a:pos x="0" y="0"/>
                  </a:cxn>
                </a:cxnLst>
                <a:rect l="0" t="0" r="r" b="b"/>
                <a:pathLst>
                  <a:path w="29" h="16">
                    <a:moveTo>
                      <a:pt x="0" y="0"/>
                    </a:moveTo>
                    <a:lnTo>
                      <a:pt x="5" y="16"/>
                    </a:lnTo>
                    <a:lnTo>
                      <a:pt x="29" y="0"/>
                    </a:lnTo>
                    <a:lnTo>
                      <a:pt x="0" y="0"/>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91" name="Freeform 244"/>
              <p:cNvSpPr>
                <a:spLocks/>
              </p:cNvSpPr>
              <p:nvPr/>
            </p:nvSpPr>
            <p:spPr bwMode="auto">
              <a:xfrm>
                <a:off x="4749401" y="3330589"/>
                <a:ext cx="54506" cy="39049"/>
              </a:xfrm>
              <a:custGeom>
                <a:avLst/>
                <a:gdLst/>
                <a:ahLst/>
                <a:cxnLst>
                  <a:cxn ang="0">
                    <a:pos x="85" y="0"/>
                  </a:cxn>
                  <a:cxn ang="0">
                    <a:pos x="48" y="8"/>
                  </a:cxn>
                  <a:cxn ang="0">
                    <a:pos x="0" y="5"/>
                  </a:cxn>
                  <a:cxn ang="0">
                    <a:pos x="8" y="20"/>
                  </a:cxn>
                  <a:cxn ang="0">
                    <a:pos x="18" y="41"/>
                  </a:cxn>
                  <a:cxn ang="0">
                    <a:pos x="44" y="45"/>
                  </a:cxn>
                  <a:cxn ang="0">
                    <a:pos x="93" y="64"/>
                  </a:cxn>
                  <a:cxn ang="0">
                    <a:pos x="91" y="30"/>
                  </a:cxn>
                  <a:cxn ang="0">
                    <a:pos x="85" y="0"/>
                  </a:cxn>
                </a:cxnLst>
                <a:rect l="0" t="0" r="r" b="b"/>
                <a:pathLst>
                  <a:path w="93" h="64">
                    <a:moveTo>
                      <a:pt x="85" y="0"/>
                    </a:moveTo>
                    <a:lnTo>
                      <a:pt x="48" y="8"/>
                    </a:lnTo>
                    <a:lnTo>
                      <a:pt x="0" y="5"/>
                    </a:lnTo>
                    <a:lnTo>
                      <a:pt x="8" y="20"/>
                    </a:lnTo>
                    <a:lnTo>
                      <a:pt x="18" y="41"/>
                    </a:lnTo>
                    <a:lnTo>
                      <a:pt x="44" y="45"/>
                    </a:lnTo>
                    <a:lnTo>
                      <a:pt x="93" y="64"/>
                    </a:lnTo>
                    <a:lnTo>
                      <a:pt x="91" y="30"/>
                    </a:lnTo>
                    <a:lnTo>
                      <a:pt x="85" y="0"/>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92" name="Freeform 245"/>
              <p:cNvSpPr>
                <a:spLocks/>
              </p:cNvSpPr>
              <p:nvPr/>
            </p:nvSpPr>
            <p:spPr bwMode="auto">
              <a:xfrm>
                <a:off x="4144565" y="2711130"/>
                <a:ext cx="109011" cy="140222"/>
              </a:xfrm>
              <a:custGeom>
                <a:avLst/>
                <a:gdLst/>
                <a:ahLst/>
                <a:cxnLst>
                  <a:cxn ang="0">
                    <a:pos x="98" y="0"/>
                  </a:cxn>
                  <a:cxn ang="0">
                    <a:pos x="83" y="21"/>
                  </a:cxn>
                  <a:cxn ang="0">
                    <a:pos x="83" y="52"/>
                  </a:cxn>
                  <a:cxn ang="0">
                    <a:pos x="8" y="59"/>
                  </a:cxn>
                  <a:cxn ang="0">
                    <a:pos x="0" y="83"/>
                  </a:cxn>
                  <a:cxn ang="0">
                    <a:pos x="0" y="124"/>
                  </a:cxn>
                  <a:cxn ang="0">
                    <a:pos x="23" y="127"/>
                  </a:cxn>
                  <a:cxn ang="0">
                    <a:pos x="23" y="155"/>
                  </a:cxn>
                  <a:cxn ang="0">
                    <a:pos x="0" y="171"/>
                  </a:cxn>
                  <a:cxn ang="0">
                    <a:pos x="4" y="210"/>
                  </a:cxn>
                  <a:cxn ang="0">
                    <a:pos x="4" y="238"/>
                  </a:cxn>
                  <a:cxn ang="0">
                    <a:pos x="56" y="234"/>
                  </a:cxn>
                  <a:cxn ang="0">
                    <a:pos x="102" y="203"/>
                  </a:cxn>
                  <a:cxn ang="0">
                    <a:pos x="142" y="203"/>
                  </a:cxn>
                  <a:cxn ang="0">
                    <a:pos x="174" y="194"/>
                  </a:cxn>
                  <a:cxn ang="0">
                    <a:pos x="185" y="127"/>
                  </a:cxn>
                  <a:cxn ang="0">
                    <a:pos x="167" y="78"/>
                  </a:cxn>
                  <a:cxn ang="0">
                    <a:pos x="116" y="78"/>
                  </a:cxn>
                  <a:cxn ang="0">
                    <a:pos x="108" y="51"/>
                  </a:cxn>
                  <a:cxn ang="0">
                    <a:pos x="121" y="14"/>
                  </a:cxn>
                  <a:cxn ang="0">
                    <a:pos x="98" y="0"/>
                  </a:cxn>
                </a:cxnLst>
                <a:rect l="0" t="0" r="r" b="b"/>
                <a:pathLst>
                  <a:path w="185" h="238">
                    <a:moveTo>
                      <a:pt x="98" y="0"/>
                    </a:moveTo>
                    <a:lnTo>
                      <a:pt x="83" y="21"/>
                    </a:lnTo>
                    <a:lnTo>
                      <a:pt x="83" y="52"/>
                    </a:lnTo>
                    <a:lnTo>
                      <a:pt x="8" y="59"/>
                    </a:lnTo>
                    <a:lnTo>
                      <a:pt x="0" y="83"/>
                    </a:lnTo>
                    <a:lnTo>
                      <a:pt x="0" y="124"/>
                    </a:lnTo>
                    <a:lnTo>
                      <a:pt x="23" y="127"/>
                    </a:lnTo>
                    <a:lnTo>
                      <a:pt x="23" y="155"/>
                    </a:lnTo>
                    <a:lnTo>
                      <a:pt x="0" y="171"/>
                    </a:lnTo>
                    <a:lnTo>
                      <a:pt x="4" y="210"/>
                    </a:lnTo>
                    <a:lnTo>
                      <a:pt x="4" y="238"/>
                    </a:lnTo>
                    <a:lnTo>
                      <a:pt x="56" y="234"/>
                    </a:lnTo>
                    <a:lnTo>
                      <a:pt x="102" y="203"/>
                    </a:lnTo>
                    <a:lnTo>
                      <a:pt x="142" y="203"/>
                    </a:lnTo>
                    <a:lnTo>
                      <a:pt x="174" y="194"/>
                    </a:lnTo>
                    <a:lnTo>
                      <a:pt x="185" y="127"/>
                    </a:lnTo>
                    <a:lnTo>
                      <a:pt x="167" y="78"/>
                    </a:lnTo>
                    <a:lnTo>
                      <a:pt x="116" y="78"/>
                    </a:lnTo>
                    <a:lnTo>
                      <a:pt x="108" y="51"/>
                    </a:lnTo>
                    <a:lnTo>
                      <a:pt x="121" y="14"/>
                    </a:lnTo>
                    <a:lnTo>
                      <a:pt x="98" y="0"/>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93" name="Freeform 246"/>
              <p:cNvSpPr>
                <a:spLocks/>
              </p:cNvSpPr>
              <p:nvPr/>
            </p:nvSpPr>
            <p:spPr bwMode="auto">
              <a:xfrm>
                <a:off x="4207862" y="2709355"/>
                <a:ext cx="54506" cy="47924"/>
              </a:xfrm>
              <a:custGeom>
                <a:avLst/>
                <a:gdLst/>
                <a:ahLst/>
                <a:cxnLst>
                  <a:cxn ang="0">
                    <a:pos x="59" y="81"/>
                  </a:cxn>
                  <a:cxn ang="0">
                    <a:pos x="8" y="81"/>
                  </a:cxn>
                  <a:cxn ang="0">
                    <a:pos x="0" y="54"/>
                  </a:cxn>
                  <a:cxn ang="0">
                    <a:pos x="13" y="17"/>
                  </a:cxn>
                  <a:cxn ang="0">
                    <a:pos x="38" y="0"/>
                  </a:cxn>
                  <a:cxn ang="0">
                    <a:pos x="66" y="7"/>
                  </a:cxn>
                  <a:cxn ang="0">
                    <a:pos x="86" y="27"/>
                  </a:cxn>
                  <a:cxn ang="0">
                    <a:pos x="93" y="59"/>
                  </a:cxn>
                  <a:cxn ang="0">
                    <a:pos x="59" y="81"/>
                  </a:cxn>
                </a:cxnLst>
                <a:rect l="0" t="0" r="r" b="b"/>
                <a:pathLst>
                  <a:path w="93" h="81">
                    <a:moveTo>
                      <a:pt x="59" y="81"/>
                    </a:moveTo>
                    <a:lnTo>
                      <a:pt x="8" y="81"/>
                    </a:lnTo>
                    <a:lnTo>
                      <a:pt x="0" y="54"/>
                    </a:lnTo>
                    <a:lnTo>
                      <a:pt x="13" y="17"/>
                    </a:lnTo>
                    <a:lnTo>
                      <a:pt x="38" y="0"/>
                    </a:lnTo>
                    <a:lnTo>
                      <a:pt x="66" y="7"/>
                    </a:lnTo>
                    <a:lnTo>
                      <a:pt x="86" y="27"/>
                    </a:lnTo>
                    <a:lnTo>
                      <a:pt x="93" y="59"/>
                    </a:lnTo>
                    <a:lnTo>
                      <a:pt x="59" y="81"/>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94" name="Freeform 247"/>
              <p:cNvSpPr>
                <a:spLocks/>
              </p:cNvSpPr>
              <p:nvPr/>
            </p:nvSpPr>
            <p:spPr bwMode="auto">
              <a:xfrm>
                <a:off x="4221927" y="2583333"/>
                <a:ext cx="22857" cy="39049"/>
              </a:xfrm>
              <a:custGeom>
                <a:avLst/>
                <a:gdLst/>
                <a:ahLst/>
                <a:cxnLst>
                  <a:cxn ang="0">
                    <a:pos x="36" y="0"/>
                  </a:cxn>
                  <a:cxn ang="0">
                    <a:pos x="5" y="20"/>
                  </a:cxn>
                  <a:cxn ang="0">
                    <a:pos x="0" y="52"/>
                  </a:cxn>
                  <a:cxn ang="0">
                    <a:pos x="16" y="68"/>
                  </a:cxn>
                  <a:cxn ang="0">
                    <a:pos x="40" y="35"/>
                  </a:cxn>
                  <a:cxn ang="0">
                    <a:pos x="36" y="0"/>
                  </a:cxn>
                </a:cxnLst>
                <a:rect l="0" t="0" r="r" b="b"/>
                <a:pathLst>
                  <a:path w="40" h="68">
                    <a:moveTo>
                      <a:pt x="36" y="0"/>
                    </a:moveTo>
                    <a:lnTo>
                      <a:pt x="5" y="20"/>
                    </a:lnTo>
                    <a:lnTo>
                      <a:pt x="0" y="52"/>
                    </a:lnTo>
                    <a:lnTo>
                      <a:pt x="16" y="68"/>
                    </a:lnTo>
                    <a:lnTo>
                      <a:pt x="40" y="35"/>
                    </a:lnTo>
                    <a:lnTo>
                      <a:pt x="36" y="0"/>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95" name="Freeform 248"/>
              <p:cNvSpPr>
                <a:spLocks/>
              </p:cNvSpPr>
              <p:nvPr/>
            </p:nvSpPr>
            <p:spPr bwMode="auto">
              <a:xfrm>
                <a:off x="4248301" y="2576233"/>
                <a:ext cx="193407" cy="337242"/>
              </a:xfrm>
              <a:custGeom>
                <a:avLst/>
                <a:gdLst/>
                <a:ahLst/>
                <a:cxnLst>
                  <a:cxn ang="0">
                    <a:pos x="52" y="7"/>
                  </a:cxn>
                  <a:cxn ang="0">
                    <a:pos x="32" y="43"/>
                  </a:cxn>
                  <a:cxn ang="0">
                    <a:pos x="0" y="79"/>
                  </a:cxn>
                  <a:cxn ang="0">
                    <a:pos x="24" y="90"/>
                  </a:cxn>
                  <a:cxn ang="0">
                    <a:pos x="32" y="118"/>
                  </a:cxn>
                  <a:cxn ang="0">
                    <a:pos x="32" y="146"/>
                  </a:cxn>
                  <a:cxn ang="0">
                    <a:pos x="4" y="162"/>
                  </a:cxn>
                  <a:cxn ang="0">
                    <a:pos x="17" y="190"/>
                  </a:cxn>
                  <a:cxn ang="0">
                    <a:pos x="44" y="193"/>
                  </a:cxn>
                  <a:cxn ang="0">
                    <a:pos x="52" y="217"/>
                  </a:cxn>
                  <a:cxn ang="0">
                    <a:pos x="41" y="241"/>
                  </a:cxn>
                  <a:cxn ang="0">
                    <a:pos x="115" y="256"/>
                  </a:cxn>
                  <a:cxn ang="0">
                    <a:pos x="131" y="284"/>
                  </a:cxn>
                  <a:cxn ang="0">
                    <a:pos x="155" y="292"/>
                  </a:cxn>
                  <a:cxn ang="0">
                    <a:pos x="147" y="315"/>
                  </a:cxn>
                  <a:cxn ang="0">
                    <a:pos x="107" y="339"/>
                  </a:cxn>
                  <a:cxn ang="0">
                    <a:pos x="76" y="339"/>
                  </a:cxn>
                  <a:cxn ang="0">
                    <a:pos x="72" y="375"/>
                  </a:cxn>
                  <a:cxn ang="0">
                    <a:pos x="83" y="394"/>
                  </a:cxn>
                  <a:cxn ang="0">
                    <a:pos x="76" y="427"/>
                  </a:cxn>
                  <a:cxn ang="0">
                    <a:pos x="52" y="442"/>
                  </a:cxn>
                  <a:cxn ang="0">
                    <a:pos x="123" y="458"/>
                  </a:cxn>
                  <a:cxn ang="0">
                    <a:pos x="120" y="470"/>
                  </a:cxn>
                  <a:cxn ang="0">
                    <a:pos x="92" y="473"/>
                  </a:cxn>
                  <a:cxn ang="0">
                    <a:pos x="63" y="505"/>
                  </a:cxn>
                  <a:cxn ang="0">
                    <a:pos x="36" y="537"/>
                  </a:cxn>
                  <a:cxn ang="0">
                    <a:pos x="32" y="569"/>
                  </a:cxn>
                  <a:cxn ang="0">
                    <a:pos x="100" y="541"/>
                  </a:cxn>
                  <a:cxn ang="0">
                    <a:pos x="142" y="517"/>
                  </a:cxn>
                  <a:cxn ang="0">
                    <a:pos x="203" y="534"/>
                  </a:cxn>
                  <a:cxn ang="0">
                    <a:pos x="249" y="501"/>
                  </a:cxn>
                  <a:cxn ang="0">
                    <a:pos x="309" y="486"/>
                  </a:cxn>
                  <a:cxn ang="0">
                    <a:pos x="273" y="458"/>
                  </a:cxn>
                  <a:cxn ang="0">
                    <a:pos x="293" y="442"/>
                  </a:cxn>
                  <a:cxn ang="0">
                    <a:pos x="324" y="446"/>
                  </a:cxn>
                  <a:cxn ang="0">
                    <a:pos x="328" y="375"/>
                  </a:cxn>
                  <a:cxn ang="0">
                    <a:pos x="269" y="355"/>
                  </a:cxn>
                  <a:cxn ang="0">
                    <a:pos x="265" y="308"/>
                  </a:cxn>
                  <a:cxn ang="0">
                    <a:pos x="258" y="280"/>
                  </a:cxn>
                  <a:cxn ang="0">
                    <a:pos x="226" y="269"/>
                  </a:cxn>
                  <a:cxn ang="0">
                    <a:pos x="230" y="228"/>
                  </a:cxn>
                  <a:cxn ang="0">
                    <a:pos x="203" y="221"/>
                  </a:cxn>
                  <a:cxn ang="0">
                    <a:pos x="210" y="166"/>
                  </a:cxn>
                  <a:cxn ang="0">
                    <a:pos x="135" y="110"/>
                  </a:cxn>
                  <a:cxn ang="0">
                    <a:pos x="175" y="98"/>
                  </a:cxn>
                  <a:cxn ang="0">
                    <a:pos x="179" y="51"/>
                  </a:cxn>
                  <a:cxn ang="0">
                    <a:pos x="107" y="51"/>
                  </a:cxn>
                  <a:cxn ang="0">
                    <a:pos x="107" y="0"/>
                  </a:cxn>
                  <a:cxn ang="0">
                    <a:pos x="52" y="7"/>
                  </a:cxn>
                </a:cxnLst>
                <a:rect l="0" t="0" r="r" b="b"/>
                <a:pathLst>
                  <a:path w="328" h="569">
                    <a:moveTo>
                      <a:pt x="52" y="7"/>
                    </a:moveTo>
                    <a:lnTo>
                      <a:pt x="32" y="43"/>
                    </a:lnTo>
                    <a:lnTo>
                      <a:pt x="0" y="79"/>
                    </a:lnTo>
                    <a:lnTo>
                      <a:pt x="24" y="90"/>
                    </a:lnTo>
                    <a:lnTo>
                      <a:pt x="32" y="118"/>
                    </a:lnTo>
                    <a:lnTo>
                      <a:pt x="32" y="146"/>
                    </a:lnTo>
                    <a:lnTo>
                      <a:pt x="4" y="162"/>
                    </a:lnTo>
                    <a:lnTo>
                      <a:pt x="17" y="190"/>
                    </a:lnTo>
                    <a:lnTo>
                      <a:pt x="44" y="193"/>
                    </a:lnTo>
                    <a:lnTo>
                      <a:pt x="52" y="217"/>
                    </a:lnTo>
                    <a:lnTo>
                      <a:pt x="41" y="241"/>
                    </a:lnTo>
                    <a:lnTo>
                      <a:pt x="115" y="256"/>
                    </a:lnTo>
                    <a:lnTo>
                      <a:pt x="131" y="284"/>
                    </a:lnTo>
                    <a:lnTo>
                      <a:pt x="155" y="292"/>
                    </a:lnTo>
                    <a:lnTo>
                      <a:pt x="147" y="315"/>
                    </a:lnTo>
                    <a:lnTo>
                      <a:pt x="107" y="339"/>
                    </a:lnTo>
                    <a:lnTo>
                      <a:pt x="76" y="339"/>
                    </a:lnTo>
                    <a:lnTo>
                      <a:pt x="72" y="375"/>
                    </a:lnTo>
                    <a:lnTo>
                      <a:pt x="83" y="394"/>
                    </a:lnTo>
                    <a:lnTo>
                      <a:pt x="76" y="427"/>
                    </a:lnTo>
                    <a:lnTo>
                      <a:pt x="52" y="442"/>
                    </a:lnTo>
                    <a:lnTo>
                      <a:pt x="123" y="458"/>
                    </a:lnTo>
                    <a:lnTo>
                      <a:pt x="120" y="470"/>
                    </a:lnTo>
                    <a:lnTo>
                      <a:pt x="92" y="473"/>
                    </a:lnTo>
                    <a:lnTo>
                      <a:pt x="63" y="505"/>
                    </a:lnTo>
                    <a:lnTo>
                      <a:pt x="36" y="537"/>
                    </a:lnTo>
                    <a:lnTo>
                      <a:pt x="32" y="569"/>
                    </a:lnTo>
                    <a:lnTo>
                      <a:pt x="100" y="541"/>
                    </a:lnTo>
                    <a:lnTo>
                      <a:pt x="142" y="517"/>
                    </a:lnTo>
                    <a:lnTo>
                      <a:pt x="203" y="534"/>
                    </a:lnTo>
                    <a:lnTo>
                      <a:pt x="249" y="501"/>
                    </a:lnTo>
                    <a:lnTo>
                      <a:pt x="309" y="486"/>
                    </a:lnTo>
                    <a:lnTo>
                      <a:pt x="273" y="458"/>
                    </a:lnTo>
                    <a:lnTo>
                      <a:pt x="293" y="442"/>
                    </a:lnTo>
                    <a:lnTo>
                      <a:pt x="324" y="446"/>
                    </a:lnTo>
                    <a:lnTo>
                      <a:pt x="328" y="375"/>
                    </a:lnTo>
                    <a:lnTo>
                      <a:pt x="269" y="355"/>
                    </a:lnTo>
                    <a:lnTo>
                      <a:pt x="265" y="308"/>
                    </a:lnTo>
                    <a:lnTo>
                      <a:pt x="258" y="280"/>
                    </a:lnTo>
                    <a:lnTo>
                      <a:pt x="226" y="269"/>
                    </a:lnTo>
                    <a:lnTo>
                      <a:pt x="230" y="228"/>
                    </a:lnTo>
                    <a:lnTo>
                      <a:pt x="203" y="221"/>
                    </a:lnTo>
                    <a:lnTo>
                      <a:pt x="210" y="166"/>
                    </a:lnTo>
                    <a:lnTo>
                      <a:pt x="135" y="110"/>
                    </a:lnTo>
                    <a:lnTo>
                      <a:pt x="175" y="98"/>
                    </a:lnTo>
                    <a:lnTo>
                      <a:pt x="179" y="51"/>
                    </a:lnTo>
                    <a:lnTo>
                      <a:pt x="107" y="51"/>
                    </a:lnTo>
                    <a:lnTo>
                      <a:pt x="107" y="0"/>
                    </a:lnTo>
                    <a:lnTo>
                      <a:pt x="52" y="7"/>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96" name="Freeform 249"/>
              <p:cNvSpPr>
                <a:spLocks/>
              </p:cNvSpPr>
              <p:nvPr/>
            </p:nvSpPr>
            <p:spPr bwMode="auto">
              <a:xfrm>
                <a:off x="4357312" y="2487485"/>
                <a:ext cx="17582" cy="33724"/>
              </a:xfrm>
              <a:custGeom>
                <a:avLst/>
                <a:gdLst/>
                <a:ahLst/>
                <a:cxnLst>
                  <a:cxn ang="0">
                    <a:pos x="24" y="0"/>
                  </a:cxn>
                  <a:cxn ang="0">
                    <a:pos x="0" y="28"/>
                  </a:cxn>
                  <a:cxn ang="0">
                    <a:pos x="8" y="59"/>
                  </a:cxn>
                  <a:cxn ang="0">
                    <a:pos x="28" y="59"/>
                  </a:cxn>
                  <a:cxn ang="0">
                    <a:pos x="24" y="0"/>
                  </a:cxn>
                </a:cxnLst>
                <a:rect l="0" t="0" r="r" b="b"/>
                <a:pathLst>
                  <a:path w="28" h="59">
                    <a:moveTo>
                      <a:pt x="24" y="0"/>
                    </a:moveTo>
                    <a:lnTo>
                      <a:pt x="0" y="28"/>
                    </a:lnTo>
                    <a:lnTo>
                      <a:pt x="8" y="59"/>
                    </a:lnTo>
                    <a:lnTo>
                      <a:pt x="28" y="59"/>
                    </a:lnTo>
                    <a:lnTo>
                      <a:pt x="24" y="0"/>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97" name="Freeform 250"/>
              <p:cNvSpPr>
                <a:spLocks/>
              </p:cNvSpPr>
              <p:nvPr/>
            </p:nvSpPr>
            <p:spPr bwMode="auto">
              <a:xfrm>
                <a:off x="4519071" y="2018897"/>
                <a:ext cx="652308" cy="573311"/>
              </a:xfrm>
              <a:custGeom>
                <a:avLst/>
                <a:gdLst/>
                <a:ahLst/>
                <a:cxnLst>
                  <a:cxn ang="0">
                    <a:pos x="961" y="136"/>
                  </a:cxn>
                  <a:cxn ang="0">
                    <a:pos x="891" y="96"/>
                  </a:cxn>
                  <a:cxn ang="0">
                    <a:pos x="835" y="155"/>
                  </a:cxn>
                  <a:cxn ang="0">
                    <a:pos x="751" y="210"/>
                  </a:cxn>
                  <a:cxn ang="0">
                    <a:pos x="677" y="195"/>
                  </a:cxn>
                  <a:cxn ang="0">
                    <a:pos x="626" y="246"/>
                  </a:cxn>
                  <a:cxn ang="0">
                    <a:pos x="550" y="250"/>
                  </a:cxn>
                  <a:cxn ang="0">
                    <a:pos x="503" y="285"/>
                  </a:cxn>
                  <a:cxn ang="0">
                    <a:pos x="471" y="317"/>
                  </a:cxn>
                  <a:cxn ang="0">
                    <a:pos x="440" y="372"/>
                  </a:cxn>
                  <a:cxn ang="0">
                    <a:pos x="396" y="412"/>
                  </a:cxn>
                  <a:cxn ang="0">
                    <a:pos x="365" y="482"/>
                  </a:cxn>
                  <a:cxn ang="0">
                    <a:pos x="372" y="546"/>
                  </a:cxn>
                  <a:cxn ang="0">
                    <a:pos x="309" y="554"/>
                  </a:cxn>
                  <a:cxn ang="0">
                    <a:pos x="309" y="668"/>
                  </a:cxn>
                  <a:cxn ang="0">
                    <a:pos x="341" y="771"/>
                  </a:cxn>
                  <a:cxn ang="0">
                    <a:pos x="309" y="850"/>
                  </a:cxn>
                  <a:cxn ang="0">
                    <a:pos x="278" y="937"/>
                  </a:cxn>
                  <a:cxn ang="0">
                    <a:pos x="179" y="929"/>
                  </a:cxn>
                  <a:cxn ang="0">
                    <a:pos x="107" y="965"/>
                  </a:cxn>
                  <a:cxn ang="0">
                    <a:pos x="48" y="914"/>
                  </a:cxn>
                  <a:cxn ang="0">
                    <a:pos x="37" y="815"/>
                  </a:cxn>
                  <a:cxn ang="0">
                    <a:pos x="0" y="692"/>
                  </a:cxn>
                  <a:cxn ang="0">
                    <a:pos x="44" y="653"/>
                  </a:cxn>
                  <a:cxn ang="0">
                    <a:pos x="127" y="633"/>
                  </a:cxn>
                  <a:cxn ang="0">
                    <a:pos x="195" y="602"/>
                  </a:cxn>
                  <a:cxn ang="0">
                    <a:pos x="262" y="526"/>
                  </a:cxn>
                  <a:cxn ang="0">
                    <a:pos x="302" y="460"/>
                  </a:cxn>
                  <a:cxn ang="0">
                    <a:pos x="326" y="372"/>
                  </a:cxn>
                  <a:cxn ang="0">
                    <a:pos x="412" y="278"/>
                  </a:cxn>
                  <a:cxn ang="0">
                    <a:pos x="519" y="237"/>
                  </a:cxn>
                  <a:cxn ang="0">
                    <a:pos x="622" y="206"/>
                  </a:cxn>
                  <a:cxn ang="0">
                    <a:pos x="672" y="147"/>
                  </a:cxn>
                  <a:cxn ang="0">
                    <a:pos x="629" y="76"/>
                  </a:cxn>
                  <a:cxn ang="0">
                    <a:pos x="692" y="29"/>
                  </a:cxn>
                  <a:cxn ang="0">
                    <a:pos x="724" y="79"/>
                  </a:cxn>
                  <a:cxn ang="0">
                    <a:pos x="747" y="57"/>
                  </a:cxn>
                  <a:cxn ang="0">
                    <a:pos x="788" y="84"/>
                  </a:cxn>
                  <a:cxn ang="0">
                    <a:pos x="779" y="33"/>
                  </a:cxn>
                  <a:cxn ang="0">
                    <a:pos x="858" y="40"/>
                  </a:cxn>
                  <a:cxn ang="0">
                    <a:pos x="894" y="44"/>
                  </a:cxn>
                  <a:cxn ang="0">
                    <a:pos x="977" y="16"/>
                  </a:cxn>
                  <a:cxn ang="0">
                    <a:pos x="1020" y="84"/>
                  </a:cxn>
                  <a:cxn ang="0">
                    <a:pos x="1055" y="152"/>
                  </a:cxn>
                  <a:cxn ang="0">
                    <a:pos x="983" y="256"/>
                  </a:cxn>
                  <a:cxn ang="0">
                    <a:pos x="961" y="136"/>
                  </a:cxn>
                </a:cxnLst>
                <a:rect l="0" t="0" r="r" b="b"/>
                <a:pathLst>
                  <a:path w="1112" h="970">
                    <a:moveTo>
                      <a:pt x="933" y="210"/>
                    </a:moveTo>
                    <a:lnTo>
                      <a:pt x="961" y="136"/>
                    </a:lnTo>
                    <a:lnTo>
                      <a:pt x="926" y="103"/>
                    </a:lnTo>
                    <a:lnTo>
                      <a:pt x="891" y="96"/>
                    </a:lnTo>
                    <a:lnTo>
                      <a:pt x="863" y="119"/>
                    </a:lnTo>
                    <a:lnTo>
                      <a:pt x="835" y="155"/>
                    </a:lnTo>
                    <a:lnTo>
                      <a:pt x="815" y="202"/>
                    </a:lnTo>
                    <a:lnTo>
                      <a:pt x="751" y="210"/>
                    </a:lnTo>
                    <a:lnTo>
                      <a:pt x="709" y="202"/>
                    </a:lnTo>
                    <a:lnTo>
                      <a:pt x="677" y="195"/>
                    </a:lnTo>
                    <a:lnTo>
                      <a:pt x="650" y="219"/>
                    </a:lnTo>
                    <a:lnTo>
                      <a:pt x="626" y="246"/>
                    </a:lnTo>
                    <a:lnTo>
                      <a:pt x="582" y="246"/>
                    </a:lnTo>
                    <a:lnTo>
                      <a:pt x="550" y="250"/>
                    </a:lnTo>
                    <a:lnTo>
                      <a:pt x="526" y="274"/>
                    </a:lnTo>
                    <a:lnTo>
                      <a:pt x="503" y="285"/>
                    </a:lnTo>
                    <a:lnTo>
                      <a:pt x="475" y="278"/>
                    </a:lnTo>
                    <a:lnTo>
                      <a:pt x="471" y="317"/>
                    </a:lnTo>
                    <a:lnTo>
                      <a:pt x="447" y="333"/>
                    </a:lnTo>
                    <a:lnTo>
                      <a:pt x="440" y="372"/>
                    </a:lnTo>
                    <a:lnTo>
                      <a:pt x="408" y="377"/>
                    </a:lnTo>
                    <a:lnTo>
                      <a:pt x="396" y="412"/>
                    </a:lnTo>
                    <a:lnTo>
                      <a:pt x="372" y="423"/>
                    </a:lnTo>
                    <a:lnTo>
                      <a:pt x="365" y="482"/>
                    </a:lnTo>
                    <a:lnTo>
                      <a:pt x="344" y="523"/>
                    </a:lnTo>
                    <a:lnTo>
                      <a:pt x="372" y="546"/>
                    </a:lnTo>
                    <a:lnTo>
                      <a:pt x="353" y="561"/>
                    </a:lnTo>
                    <a:lnTo>
                      <a:pt x="309" y="554"/>
                    </a:lnTo>
                    <a:lnTo>
                      <a:pt x="298" y="585"/>
                    </a:lnTo>
                    <a:lnTo>
                      <a:pt x="309" y="668"/>
                    </a:lnTo>
                    <a:lnTo>
                      <a:pt x="317" y="720"/>
                    </a:lnTo>
                    <a:lnTo>
                      <a:pt x="341" y="771"/>
                    </a:lnTo>
                    <a:lnTo>
                      <a:pt x="353" y="826"/>
                    </a:lnTo>
                    <a:lnTo>
                      <a:pt x="309" y="850"/>
                    </a:lnTo>
                    <a:lnTo>
                      <a:pt x="293" y="906"/>
                    </a:lnTo>
                    <a:lnTo>
                      <a:pt x="278" y="937"/>
                    </a:lnTo>
                    <a:lnTo>
                      <a:pt x="247" y="918"/>
                    </a:lnTo>
                    <a:lnTo>
                      <a:pt x="179" y="929"/>
                    </a:lnTo>
                    <a:lnTo>
                      <a:pt x="144" y="953"/>
                    </a:lnTo>
                    <a:lnTo>
                      <a:pt x="107" y="965"/>
                    </a:lnTo>
                    <a:lnTo>
                      <a:pt x="52" y="970"/>
                    </a:lnTo>
                    <a:lnTo>
                      <a:pt x="48" y="914"/>
                    </a:lnTo>
                    <a:lnTo>
                      <a:pt x="24" y="898"/>
                    </a:lnTo>
                    <a:lnTo>
                      <a:pt x="37" y="815"/>
                    </a:lnTo>
                    <a:lnTo>
                      <a:pt x="5" y="811"/>
                    </a:lnTo>
                    <a:lnTo>
                      <a:pt x="0" y="692"/>
                    </a:lnTo>
                    <a:lnTo>
                      <a:pt x="37" y="681"/>
                    </a:lnTo>
                    <a:lnTo>
                      <a:pt x="44" y="653"/>
                    </a:lnTo>
                    <a:lnTo>
                      <a:pt x="88" y="637"/>
                    </a:lnTo>
                    <a:lnTo>
                      <a:pt x="127" y="633"/>
                    </a:lnTo>
                    <a:lnTo>
                      <a:pt x="147" y="605"/>
                    </a:lnTo>
                    <a:lnTo>
                      <a:pt x="195" y="602"/>
                    </a:lnTo>
                    <a:lnTo>
                      <a:pt x="199" y="546"/>
                    </a:lnTo>
                    <a:lnTo>
                      <a:pt x="262" y="526"/>
                    </a:lnTo>
                    <a:lnTo>
                      <a:pt x="269" y="482"/>
                    </a:lnTo>
                    <a:lnTo>
                      <a:pt x="302" y="460"/>
                    </a:lnTo>
                    <a:lnTo>
                      <a:pt x="313" y="416"/>
                    </a:lnTo>
                    <a:lnTo>
                      <a:pt x="326" y="372"/>
                    </a:lnTo>
                    <a:lnTo>
                      <a:pt x="372" y="325"/>
                    </a:lnTo>
                    <a:lnTo>
                      <a:pt x="412" y="278"/>
                    </a:lnTo>
                    <a:lnTo>
                      <a:pt x="455" y="246"/>
                    </a:lnTo>
                    <a:lnTo>
                      <a:pt x="519" y="237"/>
                    </a:lnTo>
                    <a:lnTo>
                      <a:pt x="554" y="219"/>
                    </a:lnTo>
                    <a:lnTo>
                      <a:pt x="622" y="206"/>
                    </a:lnTo>
                    <a:lnTo>
                      <a:pt x="633" y="167"/>
                    </a:lnTo>
                    <a:lnTo>
                      <a:pt x="672" y="147"/>
                    </a:lnTo>
                    <a:lnTo>
                      <a:pt x="661" y="99"/>
                    </a:lnTo>
                    <a:lnTo>
                      <a:pt x="629" y="76"/>
                    </a:lnTo>
                    <a:lnTo>
                      <a:pt x="677" y="60"/>
                    </a:lnTo>
                    <a:lnTo>
                      <a:pt x="692" y="29"/>
                    </a:lnTo>
                    <a:lnTo>
                      <a:pt x="701" y="72"/>
                    </a:lnTo>
                    <a:lnTo>
                      <a:pt x="724" y="79"/>
                    </a:lnTo>
                    <a:lnTo>
                      <a:pt x="724" y="57"/>
                    </a:lnTo>
                    <a:lnTo>
                      <a:pt x="747" y="57"/>
                    </a:lnTo>
                    <a:lnTo>
                      <a:pt x="756" y="76"/>
                    </a:lnTo>
                    <a:lnTo>
                      <a:pt x="788" y="84"/>
                    </a:lnTo>
                    <a:lnTo>
                      <a:pt x="803" y="48"/>
                    </a:lnTo>
                    <a:lnTo>
                      <a:pt x="779" y="33"/>
                    </a:lnTo>
                    <a:lnTo>
                      <a:pt x="819" y="9"/>
                    </a:lnTo>
                    <a:lnTo>
                      <a:pt x="858" y="40"/>
                    </a:lnTo>
                    <a:lnTo>
                      <a:pt x="882" y="0"/>
                    </a:lnTo>
                    <a:lnTo>
                      <a:pt x="894" y="44"/>
                    </a:lnTo>
                    <a:lnTo>
                      <a:pt x="933" y="48"/>
                    </a:lnTo>
                    <a:lnTo>
                      <a:pt x="977" y="16"/>
                    </a:lnTo>
                    <a:lnTo>
                      <a:pt x="1029" y="48"/>
                    </a:lnTo>
                    <a:lnTo>
                      <a:pt x="1020" y="84"/>
                    </a:lnTo>
                    <a:lnTo>
                      <a:pt x="1112" y="116"/>
                    </a:lnTo>
                    <a:lnTo>
                      <a:pt x="1055" y="152"/>
                    </a:lnTo>
                    <a:lnTo>
                      <a:pt x="1004" y="207"/>
                    </a:lnTo>
                    <a:lnTo>
                      <a:pt x="983" y="256"/>
                    </a:lnTo>
                    <a:lnTo>
                      <a:pt x="933" y="210"/>
                    </a:lnTo>
                    <a:lnTo>
                      <a:pt x="961" y="136"/>
                    </a:lnTo>
                    <a:lnTo>
                      <a:pt x="933" y="210"/>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98" name="Freeform 251"/>
              <p:cNvSpPr>
                <a:spLocks/>
              </p:cNvSpPr>
              <p:nvPr/>
            </p:nvSpPr>
            <p:spPr bwMode="auto">
              <a:xfrm>
                <a:off x="4519071" y="2018897"/>
                <a:ext cx="652308" cy="573311"/>
              </a:xfrm>
              <a:custGeom>
                <a:avLst/>
                <a:gdLst/>
                <a:ahLst/>
                <a:cxnLst>
                  <a:cxn ang="0">
                    <a:pos x="961" y="136"/>
                  </a:cxn>
                  <a:cxn ang="0">
                    <a:pos x="891" y="96"/>
                  </a:cxn>
                  <a:cxn ang="0">
                    <a:pos x="835" y="155"/>
                  </a:cxn>
                  <a:cxn ang="0">
                    <a:pos x="751" y="210"/>
                  </a:cxn>
                  <a:cxn ang="0">
                    <a:pos x="677" y="195"/>
                  </a:cxn>
                  <a:cxn ang="0">
                    <a:pos x="626" y="246"/>
                  </a:cxn>
                  <a:cxn ang="0">
                    <a:pos x="550" y="250"/>
                  </a:cxn>
                  <a:cxn ang="0">
                    <a:pos x="503" y="285"/>
                  </a:cxn>
                  <a:cxn ang="0">
                    <a:pos x="471" y="317"/>
                  </a:cxn>
                  <a:cxn ang="0">
                    <a:pos x="440" y="372"/>
                  </a:cxn>
                  <a:cxn ang="0">
                    <a:pos x="396" y="412"/>
                  </a:cxn>
                  <a:cxn ang="0">
                    <a:pos x="365" y="482"/>
                  </a:cxn>
                  <a:cxn ang="0">
                    <a:pos x="372" y="546"/>
                  </a:cxn>
                  <a:cxn ang="0">
                    <a:pos x="309" y="554"/>
                  </a:cxn>
                  <a:cxn ang="0">
                    <a:pos x="309" y="668"/>
                  </a:cxn>
                  <a:cxn ang="0">
                    <a:pos x="341" y="771"/>
                  </a:cxn>
                  <a:cxn ang="0">
                    <a:pos x="309" y="850"/>
                  </a:cxn>
                  <a:cxn ang="0">
                    <a:pos x="278" y="937"/>
                  </a:cxn>
                  <a:cxn ang="0">
                    <a:pos x="179" y="929"/>
                  </a:cxn>
                  <a:cxn ang="0">
                    <a:pos x="107" y="965"/>
                  </a:cxn>
                  <a:cxn ang="0">
                    <a:pos x="48" y="914"/>
                  </a:cxn>
                  <a:cxn ang="0">
                    <a:pos x="37" y="815"/>
                  </a:cxn>
                  <a:cxn ang="0">
                    <a:pos x="0" y="692"/>
                  </a:cxn>
                  <a:cxn ang="0">
                    <a:pos x="44" y="653"/>
                  </a:cxn>
                  <a:cxn ang="0">
                    <a:pos x="127" y="633"/>
                  </a:cxn>
                  <a:cxn ang="0">
                    <a:pos x="195" y="602"/>
                  </a:cxn>
                  <a:cxn ang="0">
                    <a:pos x="262" y="526"/>
                  </a:cxn>
                  <a:cxn ang="0">
                    <a:pos x="302" y="460"/>
                  </a:cxn>
                  <a:cxn ang="0">
                    <a:pos x="326" y="372"/>
                  </a:cxn>
                  <a:cxn ang="0">
                    <a:pos x="412" y="278"/>
                  </a:cxn>
                  <a:cxn ang="0">
                    <a:pos x="519" y="237"/>
                  </a:cxn>
                  <a:cxn ang="0">
                    <a:pos x="622" y="206"/>
                  </a:cxn>
                  <a:cxn ang="0">
                    <a:pos x="672" y="147"/>
                  </a:cxn>
                  <a:cxn ang="0">
                    <a:pos x="629" y="76"/>
                  </a:cxn>
                  <a:cxn ang="0">
                    <a:pos x="692" y="29"/>
                  </a:cxn>
                  <a:cxn ang="0">
                    <a:pos x="724" y="79"/>
                  </a:cxn>
                  <a:cxn ang="0">
                    <a:pos x="747" y="57"/>
                  </a:cxn>
                  <a:cxn ang="0">
                    <a:pos x="788" y="84"/>
                  </a:cxn>
                  <a:cxn ang="0">
                    <a:pos x="779" y="33"/>
                  </a:cxn>
                  <a:cxn ang="0">
                    <a:pos x="858" y="40"/>
                  </a:cxn>
                  <a:cxn ang="0">
                    <a:pos x="894" y="44"/>
                  </a:cxn>
                  <a:cxn ang="0">
                    <a:pos x="977" y="16"/>
                  </a:cxn>
                  <a:cxn ang="0">
                    <a:pos x="1020" y="84"/>
                  </a:cxn>
                  <a:cxn ang="0">
                    <a:pos x="1055" y="152"/>
                  </a:cxn>
                  <a:cxn ang="0">
                    <a:pos x="983" y="256"/>
                  </a:cxn>
                  <a:cxn ang="0">
                    <a:pos x="961" y="136"/>
                  </a:cxn>
                </a:cxnLst>
                <a:rect l="0" t="0" r="r" b="b"/>
                <a:pathLst>
                  <a:path w="1112" h="970">
                    <a:moveTo>
                      <a:pt x="933" y="210"/>
                    </a:moveTo>
                    <a:lnTo>
                      <a:pt x="961" y="136"/>
                    </a:lnTo>
                    <a:lnTo>
                      <a:pt x="926" y="103"/>
                    </a:lnTo>
                    <a:lnTo>
                      <a:pt x="891" y="96"/>
                    </a:lnTo>
                    <a:lnTo>
                      <a:pt x="863" y="119"/>
                    </a:lnTo>
                    <a:lnTo>
                      <a:pt x="835" y="155"/>
                    </a:lnTo>
                    <a:lnTo>
                      <a:pt x="815" y="202"/>
                    </a:lnTo>
                    <a:lnTo>
                      <a:pt x="751" y="210"/>
                    </a:lnTo>
                    <a:lnTo>
                      <a:pt x="709" y="202"/>
                    </a:lnTo>
                    <a:lnTo>
                      <a:pt x="677" y="195"/>
                    </a:lnTo>
                    <a:lnTo>
                      <a:pt x="650" y="219"/>
                    </a:lnTo>
                    <a:lnTo>
                      <a:pt x="626" y="246"/>
                    </a:lnTo>
                    <a:lnTo>
                      <a:pt x="582" y="246"/>
                    </a:lnTo>
                    <a:lnTo>
                      <a:pt x="550" y="250"/>
                    </a:lnTo>
                    <a:lnTo>
                      <a:pt x="526" y="274"/>
                    </a:lnTo>
                    <a:lnTo>
                      <a:pt x="503" y="285"/>
                    </a:lnTo>
                    <a:lnTo>
                      <a:pt x="475" y="278"/>
                    </a:lnTo>
                    <a:lnTo>
                      <a:pt x="471" y="317"/>
                    </a:lnTo>
                    <a:lnTo>
                      <a:pt x="447" y="333"/>
                    </a:lnTo>
                    <a:lnTo>
                      <a:pt x="440" y="372"/>
                    </a:lnTo>
                    <a:lnTo>
                      <a:pt x="408" y="377"/>
                    </a:lnTo>
                    <a:lnTo>
                      <a:pt x="396" y="412"/>
                    </a:lnTo>
                    <a:lnTo>
                      <a:pt x="372" y="423"/>
                    </a:lnTo>
                    <a:lnTo>
                      <a:pt x="365" y="482"/>
                    </a:lnTo>
                    <a:lnTo>
                      <a:pt x="344" y="523"/>
                    </a:lnTo>
                    <a:lnTo>
                      <a:pt x="372" y="546"/>
                    </a:lnTo>
                    <a:lnTo>
                      <a:pt x="353" y="561"/>
                    </a:lnTo>
                    <a:lnTo>
                      <a:pt x="309" y="554"/>
                    </a:lnTo>
                    <a:lnTo>
                      <a:pt x="298" y="585"/>
                    </a:lnTo>
                    <a:lnTo>
                      <a:pt x="309" y="668"/>
                    </a:lnTo>
                    <a:lnTo>
                      <a:pt x="317" y="720"/>
                    </a:lnTo>
                    <a:lnTo>
                      <a:pt x="341" y="771"/>
                    </a:lnTo>
                    <a:lnTo>
                      <a:pt x="353" y="826"/>
                    </a:lnTo>
                    <a:lnTo>
                      <a:pt x="309" y="850"/>
                    </a:lnTo>
                    <a:lnTo>
                      <a:pt x="293" y="906"/>
                    </a:lnTo>
                    <a:lnTo>
                      <a:pt x="278" y="937"/>
                    </a:lnTo>
                    <a:lnTo>
                      <a:pt x="247" y="918"/>
                    </a:lnTo>
                    <a:lnTo>
                      <a:pt x="179" y="929"/>
                    </a:lnTo>
                    <a:lnTo>
                      <a:pt x="144" y="953"/>
                    </a:lnTo>
                    <a:lnTo>
                      <a:pt x="107" y="965"/>
                    </a:lnTo>
                    <a:lnTo>
                      <a:pt x="52" y="970"/>
                    </a:lnTo>
                    <a:lnTo>
                      <a:pt x="48" y="914"/>
                    </a:lnTo>
                    <a:lnTo>
                      <a:pt x="24" y="898"/>
                    </a:lnTo>
                    <a:lnTo>
                      <a:pt x="37" y="815"/>
                    </a:lnTo>
                    <a:lnTo>
                      <a:pt x="5" y="811"/>
                    </a:lnTo>
                    <a:lnTo>
                      <a:pt x="0" y="692"/>
                    </a:lnTo>
                    <a:lnTo>
                      <a:pt x="37" y="681"/>
                    </a:lnTo>
                    <a:lnTo>
                      <a:pt x="44" y="653"/>
                    </a:lnTo>
                    <a:lnTo>
                      <a:pt x="88" y="637"/>
                    </a:lnTo>
                    <a:lnTo>
                      <a:pt x="127" y="633"/>
                    </a:lnTo>
                    <a:lnTo>
                      <a:pt x="147" y="605"/>
                    </a:lnTo>
                    <a:lnTo>
                      <a:pt x="195" y="602"/>
                    </a:lnTo>
                    <a:lnTo>
                      <a:pt x="199" y="546"/>
                    </a:lnTo>
                    <a:lnTo>
                      <a:pt x="262" y="526"/>
                    </a:lnTo>
                    <a:lnTo>
                      <a:pt x="269" y="482"/>
                    </a:lnTo>
                    <a:lnTo>
                      <a:pt x="302" y="460"/>
                    </a:lnTo>
                    <a:lnTo>
                      <a:pt x="313" y="416"/>
                    </a:lnTo>
                    <a:lnTo>
                      <a:pt x="326" y="372"/>
                    </a:lnTo>
                    <a:lnTo>
                      <a:pt x="372" y="325"/>
                    </a:lnTo>
                    <a:lnTo>
                      <a:pt x="412" y="278"/>
                    </a:lnTo>
                    <a:lnTo>
                      <a:pt x="455" y="246"/>
                    </a:lnTo>
                    <a:lnTo>
                      <a:pt x="519" y="237"/>
                    </a:lnTo>
                    <a:lnTo>
                      <a:pt x="554" y="219"/>
                    </a:lnTo>
                    <a:lnTo>
                      <a:pt x="622" y="206"/>
                    </a:lnTo>
                    <a:lnTo>
                      <a:pt x="633" y="167"/>
                    </a:lnTo>
                    <a:lnTo>
                      <a:pt x="672" y="147"/>
                    </a:lnTo>
                    <a:lnTo>
                      <a:pt x="661" y="99"/>
                    </a:lnTo>
                    <a:lnTo>
                      <a:pt x="629" y="76"/>
                    </a:lnTo>
                    <a:lnTo>
                      <a:pt x="677" y="60"/>
                    </a:lnTo>
                    <a:lnTo>
                      <a:pt x="692" y="29"/>
                    </a:lnTo>
                    <a:lnTo>
                      <a:pt x="701" y="72"/>
                    </a:lnTo>
                    <a:lnTo>
                      <a:pt x="724" y="79"/>
                    </a:lnTo>
                    <a:lnTo>
                      <a:pt x="724" y="57"/>
                    </a:lnTo>
                    <a:lnTo>
                      <a:pt x="747" y="57"/>
                    </a:lnTo>
                    <a:lnTo>
                      <a:pt x="756" y="76"/>
                    </a:lnTo>
                    <a:lnTo>
                      <a:pt x="788" y="84"/>
                    </a:lnTo>
                    <a:lnTo>
                      <a:pt x="803" y="48"/>
                    </a:lnTo>
                    <a:lnTo>
                      <a:pt x="779" y="33"/>
                    </a:lnTo>
                    <a:lnTo>
                      <a:pt x="819" y="9"/>
                    </a:lnTo>
                    <a:lnTo>
                      <a:pt x="858" y="40"/>
                    </a:lnTo>
                    <a:lnTo>
                      <a:pt x="882" y="0"/>
                    </a:lnTo>
                    <a:lnTo>
                      <a:pt x="894" y="44"/>
                    </a:lnTo>
                    <a:lnTo>
                      <a:pt x="933" y="48"/>
                    </a:lnTo>
                    <a:lnTo>
                      <a:pt x="977" y="16"/>
                    </a:lnTo>
                    <a:lnTo>
                      <a:pt x="1029" y="48"/>
                    </a:lnTo>
                    <a:lnTo>
                      <a:pt x="1020" y="84"/>
                    </a:lnTo>
                    <a:lnTo>
                      <a:pt x="1112" y="116"/>
                    </a:lnTo>
                    <a:lnTo>
                      <a:pt x="1055" y="152"/>
                    </a:lnTo>
                    <a:lnTo>
                      <a:pt x="1004" y="207"/>
                    </a:lnTo>
                    <a:lnTo>
                      <a:pt x="983" y="256"/>
                    </a:lnTo>
                    <a:lnTo>
                      <a:pt x="933" y="210"/>
                    </a:lnTo>
                    <a:lnTo>
                      <a:pt x="961" y="136"/>
                    </a:lnTo>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99" name="Freeform 252"/>
              <p:cNvSpPr>
                <a:spLocks/>
              </p:cNvSpPr>
              <p:nvPr/>
            </p:nvSpPr>
            <p:spPr bwMode="auto">
              <a:xfrm>
                <a:off x="4288741" y="2854901"/>
                <a:ext cx="312967" cy="331917"/>
              </a:xfrm>
              <a:custGeom>
                <a:avLst/>
                <a:gdLst/>
                <a:ahLst/>
                <a:cxnLst>
                  <a:cxn ang="0">
                    <a:pos x="280" y="10"/>
                  </a:cxn>
                  <a:cxn ang="0">
                    <a:pos x="269" y="49"/>
                  </a:cxn>
                  <a:cxn ang="0">
                    <a:pos x="245" y="69"/>
                  </a:cxn>
                  <a:cxn ang="0">
                    <a:pos x="237" y="93"/>
                  </a:cxn>
                  <a:cxn ang="0">
                    <a:pos x="201" y="89"/>
                  </a:cxn>
                  <a:cxn ang="0">
                    <a:pos x="194" y="117"/>
                  </a:cxn>
                  <a:cxn ang="0">
                    <a:pos x="158" y="121"/>
                  </a:cxn>
                  <a:cxn ang="0">
                    <a:pos x="135" y="92"/>
                  </a:cxn>
                  <a:cxn ang="0">
                    <a:pos x="111" y="101"/>
                  </a:cxn>
                  <a:cxn ang="0">
                    <a:pos x="122" y="123"/>
                  </a:cxn>
                  <a:cxn ang="0">
                    <a:pos x="114" y="152"/>
                  </a:cxn>
                  <a:cxn ang="0">
                    <a:pos x="74" y="156"/>
                  </a:cxn>
                  <a:cxn ang="0">
                    <a:pos x="55" y="168"/>
                  </a:cxn>
                  <a:cxn ang="0">
                    <a:pos x="47" y="172"/>
                  </a:cxn>
                  <a:cxn ang="0">
                    <a:pos x="3" y="180"/>
                  </a:cxn>
                  <a:cxn ang="0">
                    <a:pos x="3" y="191"/>
                  </a:cxn>
                  <a:cxn ang="0">
                    <a:pos x="0" y="211"/>
                  </a:cxn>
                  <a:cxn ang="0">
                    <a:pos x="58" y="239"/>
                  </a:cxn>
                  <a:cxn ang="0">
                    <a:pos x="83" y="251"/>
                  </a:cxn>
                  <a:cxn ang="0">
                    <a:pos x="111" y="283"/>
                  </a:cxn>
                  <a:cxn ang="0">
                    <a:pos x="126" y="325"/>
                  </a:cxn>
                  <a:cxn ang="0">
                    <a:pos x="153" y="353"/>
                  </a:cxn>
                  <a:cxn ang="0">
                    <a:pos x="131" y="365"/>
                  </a:cxn>
                  <a:cxn ang="0">
                    <a:pos x="114" y="480"/>
                  </a:cxn>
                  <a:cxn ang="0">
                    <a:pos x="98" y="507"/>
                  </a:cxn>
                  <a:cxn ang="0">
                    <a:pos x="158" y="527"/>
                  </a:cxn>
                  <a:cxn ang="0">
                    <a:pos x="221" y="531"/>
                  </a:cxn>
                  <a:cxn ang="0">
                    <a:pos x="253" y="559"/>
                  </a:cxn>
                  <a:cxn ang="0">
                    <a:pos x="339" y="555"/>
                  </a:cxn>
                  <a:cxn ang="0">
                    <a:pos x="332" y="524"/>
                  </a:cxn>
                  <a:cxn ang="0">
                    <a:pos x="348" y="487"/>
                  </a:cxn>
                  <a:cxn ang="0">
                    <a:pos x="383" y="483"/>
                  </a:cxn>
                  <a:cxn ang="0">
                    <a:pos x="422" y="483"/>
                  </a:cxn>
                  <a:cxn ang="0">
                    <a:pos x="450" y="505"/>
                  </a:cxn>
                  <a:cxn ang="0">
                    <a:pos x="486" y="515"/>
                  </a:cxn>
                  <a:cxn ang="0">
                    <a:pos x="511" y="470"/>
                  </a:cxn>
                  <a:cxn ang="0">
                    <a:pos x="511" y="438"/>
                  </a:cxn>
                  <a:cxn ang="0">
                    <a:pos x="476" y="423"/>
                  </a:cxn>
                  <a:cxn ang="0">
                    <a:pos x="472" y="379"/>
                  </a:cxn>
                  <a:cxn ang="0">
                    <a:pos x="492" y="352"/>
                  </a:cxn>
                  <a:cxn ang="0">
                    <a:pos x="491" y="318"/>
                  </a:cxn>
                  <a:cxn ang="0">
                    <a:pos x="467" y="298"/>
                  </a:cxn>
                  <a:cxn ang="0">
                    <a:pos x="475" y="266"/>
                  </a:cxn>
                  <a:cxn ang="0">
                    <a:pos x="495" y="239"/>
                  </a:cxn>
                  <a:cxn ang="0">
                    <a:pos x="524" y="230"/>
                  </a:cxn>
                  <a:cxn ang="0">
                    <a:pos x="515" y="162"/>
                  </a:cxn>
                  <a:cxn ang="0">
                    <a:pos x="535" y="138"/>
                  </a:cxn>
                  <a:cxn ang="0">
                    <a:pos x="492" y="103"/>
                  </a:cxn>
                  <a:cxn ang="0">
                    <a:pos x="430" y="107"/>
                  </a:cxn>
                  <a:cxn ang="0">
                    <a:pos x="377" y="87"/>
                  </a:cxn>
                  <a:cxn ang="0">
                    <a:pos x="358" y="48"/>
                  </a:cxn>
                  <a:cxn ang="0">
                    <a:pos x="322" y="28"/>
                  </a:cxn>
                  <a:cxn ang="0">
                    <a:pos x="325" y="0"/>
                  </a:cxn>
                  <a:cxn ang="0">
                    <a:pos x="280" y="10"/>
                  </a:cxn>
                </a:cxnLst>
                <a:rect l="0" t="0" r="r" b="b"/>
                <a:pathLst>
                  <a:path w="535" h="559">
                    <a:moveTo>
                      <a:pt x="280" y="10"/>
                    </a:moveTo>
                    <a:lnTo>
                      <a:pt x="269" y="49"/>
                    </a:lnTo>
                    <a:lnTo>
                      <a:pt x="245" y="69"/>
                    </a:lnTo>
                    <a:lnTo>
                      <a:pt x="237" y="93"/>
                    </a:lnTo>
                    <a:lnTo>
                      <a:pt x="201" y="89"/>
                    </a:lnTo>
                    <a:lnTo>
                      <a:pt x="194" y="117"/>
                    </a:lnTo>
                    <a:lnTo>
                      <a:pt x="158" y="121"/>
                    </a:lnTo>
                    <a:lnTo>
                      <a:pt x="135" y="92"/>
                    </a:lnTo>
                    <a:lnTo>
                      <a:pt x="111" y="101"/>
                    </a:lnTo>
                    <a:lnTo>
                      <a:pt x="122" y="123"/>
                    </a:lnTo>
                    <a:lnTo>
                      <a:pt x="114" y="152"/>
                    </a:lnTo>
                    <a:lnTo>
                      <a:pt x="74" y="156"/>
                    </a:lnTo>
                    <a:lnTo>
                      <a:pt x="55" y="168"/>
                    </a:lnTo>
                    <a:lnTo>
                      <a:pt x="47" y="172"/>
                    </a:lnTo>
                    <a:lnTo>
                      <a:pt x="3" y="180"/>
                    </a:lnTo>
                    <a:lnTo>
                      <a:pt x="3" y="191"/>
                    </a:lnTo>
                    <a:lnTo>
                      <a:pt x="0" y="211"/>
                    </a:lnTo>
                    <a:lnTo>
                      <a:pt x="58" y="239"/>
                    </a:lnTo>
                    <a:lnTo>
                      <a:pt x="83" y="251"/>
                    </a:lnTo>
                    <a:lnTo>
                      <a:pt x="111" y="283"/>
                    </a:lnTo>
                    <a:lnTo>
                      <a:pt x="126" y="325"/>
                    </a:lnTo>
                    <a:lnTo>
                      <a:pt x="153" y="353"/>
                    </a:lnTo>
                    <a:lnTo>
                      <a:pt x="131" y="365"/>
                    </a:lnTo>
                    <a:lnTo>
                      <a:pt x="114" y="480"/>
                    </a:lnTo>
                    <a:lnTo>
                      <a:pt x="98" y="507"/>
                    </a:lnTo>
                    <a:lnTo>
                      <a:pt x="158" y="527"/>
                    </a:lnTo>
                    <a:lnTo>
                      <a:pt x="221" y="531"/>
                    </a:lnTo>
                    <a:lnTo>
                      <a:pt x="253" y="559"/>
                    </a:lnTo>
                    <a:lnTo>
                      <a:pt x="339" y="555"/>
                    </a:lnTo>
                    <a:lnTo>
                      <a:pt x="332" y="524"/>
                    </a:lnTo>
                    <a:lnTo>
                      <a:pt x="348" y="487"/>
                    </a:lnTo>
                    <a:lnTo>
                      <a:pt x="383" y="483"/>
                    </a:lnTo>
                    <a:lnTo>
                      <a:pt x="422" y="483"/>
                    </a:lnTo>
                    <a:lnTo>
                      <a:pt x="450" y="505"/>
                    </a:lnTo>
                    <a:lnTo>
                      <a:pt x="486" y="515"/>
                    </a:lnTo>
                    <a:lnTo>
                      <a:pt x="511" y="470"/>
                    </a:lnTo>
                    <a:lnTo>
                      <a:pt x="511" y="438"/>
                    </a:lnTo>
                    <a:lnTo>
                      <a:pt x="476" y="423"/>
                    </a:lnTo>
                    <a:lnTo>
                      <a:pt x="472" y="379"/>
                    </a:lnTo>
                    <a:lnTo>
                      <a:pt x="492" y="352"/>
                    </a:lnTo>
                    <a:lnTo>
                      <a:pt x="491" y="318"/>
                    </a:lnTo>
                    <a:lnTo>
                      <a:pt x="467" y="298"/>
                    </a:lnTo>
                    <a:lnTo>
                      <a:pt x="475" y="266"/>
                    </a:lnTo>
                    <a:lnTo>
                      <a:pt x="495" y="239"/>
                    </a:lnTo>
                    <a:lnTo>
                      <a:pt x="524" y="230"/>
                    </a:lnTo>
                    <a:lnTo>
                      <a:pt x="515" y="162"/>
                    </a:lnTo>
                    <a:lnTo>
                      <a:pt x="535" y="138"/>
                    </a:lnTo>
                    <a:lnTo>
                      <a:pt x="492" y="103"/>
                    </a:lnTo>
                    <a:lnTo>
                      <a:pt x="430" y="107"/>
                    </a:lnTo>
                    <a:lnTo>
                      <a:pt x="377" y="87"/>
                    </a:lnTo>
                    <a:lnTo>
                      <a:pt x="358" y="48"/>
                    </a:lnTo>
                    <a:lnTo>
                      <a:pt x="322" y="28"/>
                    </a:lnTo>
                    <a:lnTo>
                      <a:pt x="325" y="0"/>
                    </a:lnTo>
                    <a:lnTo>
                      <a:pt x="280" y="10"/>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00" name="Freeform 253"/>
              <p:cNvSpPr>
                <a:spLocks/>
              </p:cNvSpPr>
              <p:nvPr/>
            </p:nvSpPr>
            <p:spPr bwMode="auto">
              <a:xfrm>
                <a:off x="4564785" y="3012872"/>
                <a:ext cx="320000" cy="317717"/>
              </a:xfrm>
              <a:custGeom>
                <a:avLst/>
                <a:gdLst/>
                <a:ahLst/>
                <a:cxnLst>
                  <a:cxn ang="0">
                    <a:pos x="39" y="205"/>
                  </a:cxn>
                  <a:cxn ang="0">
                    <a:pos x="39" y="173"/>
                  </a:cxn>
                  <a:cxn ang="0">
                    <a:pos x="4" y="158"/>
                  </a:cxn>
                  <a:cxn ang="0">
                    <a:pos x="0" y="114"/>
                  </a:cxn>
                  <a:cxn ang="0">
                    <a:pos x="20" y="87"/>
                  </a:cxn>
                  <a:cxn ang="0">
                    <a:pos x="19" y="53"/>
                  </a:cxn>
                  <a:cxn ang="0">
                    <a:pos x="64" y="50"/>
                  </a:cxn>
                  <a:cxn ang="0">
                    <a:pos x="82" y="33"/>
                  </a:cxn>
                  <a:cxn ang="0">
                    <a:pos x="98" y="54"/>
                  </a:cxn>
                  <a:cxn ang="0">
                    <a:pos x="112" y="36"/>
                  </a:cxn>
                  <a:cxn ang="0">
                    <a:pos x="130" y="44"/>
                  </a:cxn>
                  <a:cxn ang="0">
                    <a:pos x="146" y="8"/>
                  </a:cxn>
                  <a:cxn ang="0">
                    <a:pos x="166" y="19"/>
                  </a:cxn>
                  <a:cxn ang="0">
                    <a:pos x="214" y="19"/>
                  </a:cxn>
                  <a:cxn ang="0">
                    <a:pos x="253" y="0"/>
                  </a:cxn>
                  <a:cxn ang="0">
                    <a:pos x="280" y="30"/>
                  </a:cxn>
                  <a:cxn ang="0">
                    <a:pos x="292" y="65"/>
                  </a:cxn>
                  <a:cxn ang="0">
                    <a:pos x="266" y="87"/>
                  </a:cxn>
                  <a:cxn ang="0">
                    <a:pos x="253" y="128"/>
                  </a:cxn>
                  <a:cxn ang="0">
                    <a:pos x="256" y="159"/>
                  </a:cxn>
                  <a:cxn ang="0">
                    <a:pos x="276" y="172"/>
                  </a:cxn>
                  <a:cxn ang="0">
                    <a:pos x="303" y="218"/>
                  </a:cxn>
                  <a:cxn ang="0">
                    <a:pos x="335" y="266"/>
                  </a:cxn>
                  <a:cxn ang="0">
                    <a:pos x="391" y="320"/>
                  </a:cxn>
                  <a:cxn ang="0">
                    <a:pos x="421" y="321"/>
                  </a:cxn>
                  <a:cxn ang="0">
                    <a:pos x="442" y="314"/>
                  </a:cxn>
                  <a:cxn ang="0">
                    <a:pos x="446" y="334"/>
                  </a:cxn>
                  <a:cxn ang="0">
                    <a:pos x="462" y="352"/>
                  </a:cxn>
                  <a:cxn ang="0">
                    <a:pos x="475" y="374"/>
                  </a:cxn>
                  <a:cxn ang="0">
                    <a:pos x="496" y="391"/>
                  </a:cxn>
                  <a:cxn ang="0">
                    <a:pos x="519" y="411"/>
                  </a:cxn>
                  <a:cxn ang="0">
                    <a:pos x="544" y="441"/>
                  </a:cxn>
                  <a:cxn ang="0">
                    <a:pos x="525" y="452"/>
                  </a:cxn>
                  <a:cxn ang="0">
                    <a:pos x="489" y="426"/>
                  </a:cxn>
                  <a:cxn ang="0">
                    <a:pos x="459" y="437"/>
                  </a:cxn>
                  <a:cxn ang="0">
                    <a:pos x="454" y="458"/>
                  </a:cxn>
                  <a:cxn ang="0">
                    <a:pos x="469" y="493"/>
                  </a:cxn>
                  <a:cxn ang="0">
                    <a:pos x="454" y="511"/>
                  </a:cxn>
                  <a:cxn ang="0">
                    <a:pos x="438" y="537"/>
                  </a:cxn>
                  <a:cxn ang="0">
                    <a:pos x="413" y="535"/>
                  </a:cxn>
                  <a:cxn ang="0">
                    <a:pos x="417" y="483"/>
                  </a:cxn>
                  <a:cxn ang="0">
                    <a:pos x="417" y="455"/>
                  </a:cxn>
                  <a:cxn ang="0">
                    <a:pos x="386" y="434"/>
                  </a:cxn>
                  <a:cxn ang="0">
                    <a:pos x="369" y="404"/>
                  </a:cxn>
                  <a:cxn ang="0">
                    <a:pos x="342" y="401"/>
                  </a:cxn>
                  <a:cxn ang="0">
                    <a:pos x="344" y="373"/>
                  </a:cxn>
                  <a:cxn ang="0">
                    <a:pos x="279" y="352"/>
                  </a:cxn>
                  <a:cxn ang="0">
                    <a:pos x="235" y="314"/>
                  </a:cxn>
                  <a:cxn ang="0">
                    <a:pos x="211" y="296"/>
                  </a:cxn>
                  <a:cxn ang="0">
                    <a:pos x="184" y="274"/>
                  </a:cxn>
                  <a:cxn ang="0">
                    <a:pos x="170" y="218"/>
                  </a:cxn>
                  <a:cxn ang="0">
                    <a:pos x="156" y="187"/>
                  </a:cxn>
                  <a:cxn ang="0">
                    <a:pos x="104" y="177"/>
                  </a:cxn>
                  <a:cxn ang="0">
                    <a:pos x="93" y="203"/>
                  </a:cxn>
                  <a:cxn ang="0">
                    <a:pos x="39" y="205"/>
                  </a:cxn>
                </a:cxnLst>
                <a:rect l="0" t="0" r="r" b="b"/>
                <a:pathLst>
                  <a:path w="544" h="537">
                    <a:moveTo>
                      <a:pt x="39" y="205"/>
                    </a:moveTo>
                    <a:lnTo>
                      <a:pt x="39" y="173"/>
                    </a:lnTo>
                    <a:lnTo>
                      <a:pt x="4" y="158"/>
                    </a:lnTo>
                    <a:lnTo>
                      <a:pt x="0" y="114"/>
                    </a:lnTo>
                    <a:lnTo>
                      <a:pt x="20" y="87"/>
                    </a:lnTo>
                    <a:lnTo>
                      <a:pt x="19" y="53"/>
                    </a:lnTo>
                    <a:lnTo>
                      <a:pt x="64" y="50"/>
                    </a:lnTo>
                    <a:lnTo>
                      <a:pt x="82" y="33"/>
                    </a:lnTo>
                    <a:lnTo>
                      <a:pt x="98" y="54"/>
                    </a:lnTo>
                    <a:lnTo>
                      <a:pt x="112" y="36"/>
                    </a:lnTo>
                    <a:lnTo>
                      <a:pt x="130" y="44"/>
                    </a:lnTo>
                    <a:lnTo>
                      <a:pt x="146" y="8"/>
                    </a:lnTo>
                    <a:lnTo>
                      <a:pt x="166" y="19"/>
                    </a:lnTo>
                    <a:lnTo>
                      <a:pt x="214" y="19"/>
                    </a:lnTo>
                    <a:lnTo>
                      <a:pt x="253" y="0"/>
                    </a:lnTo>
                    <a:lnTo>
                      <a:pt x="280" y="30"/>
                    </a:lnTo>
                    <a:lnTo>
                      <a:pt x="292" y="65"/>
                    </a:lnTo>
                    <a:lnTo>
                      <a:pt x="266" y="87"/>
                    </a:lnTo>
                    <a:lnTo>
                      <a:pt x="253" y="128"/>
                    </a:lnTo>
                    <a:lnTo>
                      <a:pt x="256" y="159"/>
                    </a:lnTo>
                    <a:lnTo>
                      <a:pt x="276" y="172"/>
                    </a:lnTo>
                    <a:lnTo>
                      <a:pt x="303" y="218"/>
                    </a:lnTo>
                    <a:lnTo>
                      <a:pt x="335" y="266"/>
                    </a:lnTo>
                    <a:lnTo>
                      <a:pt x="391" y="320"/>
                    </a:lnTo>
                    <a:lnTo>
                      <a:pt x="421" y="321"/>
                    </a:lnTo>
                    <a:lnTo>
                      <a:pt x="442" y="314"/>
                    </a:lnTo>
                    <a:lnTo>
                      <a:pt x="446" y="334"/>
                    </a:lnTo>
                    <a:lnTo>
                      <a:pt x="462" y="352"/>
                    </a:lnTo>
                    <a:lnTo>
                      <a:pt x="475" y="374"/>
                    </a:lnTo>
                    <a:lnTo>
                      <a:pt x="496" y="391"/>
                    </a:lnTo>
                    <a:lnTo>
                      <a:pt x="519" y="411"/>
                    </a:lnTo>
                    <a:lnTo>
                      <a:pt x="544" y="441"/>
                    </a:lnTo>
                    <a:lnTo>
                      <a:pt x="525" y="452"/>
                    </a:lnTo>
                    <a:lnTo>
                      <a:pt x="489" y="426"/>
                    </a:lnTo>
                    <a:lnTo>
                      <a:pt x="459" y="437"/>
                    </a:lnTo>
                    <a:lnTo>
                      <a:pt x="454" y="458"/>
                    </a:lnTo>
                    <a:lnTo>
                      <a:pt x="469" y="493"/>
                    </a:lnTo>
                    <a:lnTo>
                      <a:pt x="454" y="511"/>
                    </a:lnTo>
                    <a:lnTo>
                      <a:pt x="438" y="537"/>
                    </a:lnTo>
                    <a:lnTo>
                      <a:pt x="413" y="535"/>
                    </a:lnTo>
                    <a:lnTo>
                      <a:pt x="417" y="483"/>
                    </a:lnTo>
                    <a:lnTo>
                      <a:pt x="417" y="455"/>
                    </a:lnTo>
                    <a:lnTo>
                      <a:pt x="386" y="434"/>
                    </a:lnTo>
                    <a:lnTo>
                      <a:pt x="369" y="404"/>
                    </a:lnTo>
                    <a:lnTo>
                      <a:pt x="342" y="401"/>
                    </a:lnTo>
                    <a:lnTo>
                      <a:pt x="344" y="373"/>
                    </a:lnTo>
                    <a:lnTo>
                      <a:pt x="279" y="352"/>
                    </a:lnTo>
                    <a:lnTo>
                      <a:pt x="235" y="314"/>
                    </a:lnTo>
                    <a:lnTo>
                      <a:pt x="211" y="296"/>
                    </a:lnTo>
                    <a:lnTo>
                      <a:pt x="184" y="274"/>
                    </a:lnTo>
                    <a:lnTo>
                      <a:pt x="170" y="218"/>
                    </a:lnTo>
                    <a:lnTo>
                      <a:pt x="156" y="187"/>
                    </a:lnTo>
                    <a:lnTo>
                      <a:pt x="104" y="177"/>
                    </a:lnTo>
                    <a:lnTo>
                      <a:pt x="93" y="203"/>
                    </a:lnTo>
                    <a:lnTo>
                      <a:pt x="39" y="205"/>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01" name="Freeform 254"/>
              <p:cNvSpPr>
                <a:spLocks/>
              </p:cNvSpPr>
              <p:nvPr/>
            </p:nvSpPr>
            <p:spPr bwMode="auto">
              <a:xfrm>
                <a:off x="4165664" y="3137119"/>
                <a:ext cx="321759" cy="259144"/>
              </a:xfrm>
              <a:custGeom>
                <a:avLst/>
                <a:gdLst/>
                <a:ahLst/>
                <a:cxnLst>
                  <a:cxn ang="0">
                    <a:pos x="548" y="79"/>
                  </a:cxn>
                  <a:cxn ang="0">
                    <a:pos x="462" y="83"/>
                  </a:cxn>
                  <a:cxn ang="0">
                    <a:pos x="430" y="55"/>
                  </a:cxn>
                  <a:cxn ang="0">
                    <a:pos x="367" y="51"/>
                  </a:cxn>
                  <a:cxn ang="0">
                    <a:pos x="307" y="31"/>
                  </a:cxn>
                  <a:cxn ang="0">
                    <a:pos x="241" y="7"/>
                  </a:cxn>
                  <a:cxn ang="0">
                    <a:pos x="200" y="20"/>
                  </a:cxn>
                  <a:cxn ang="0">
                    <a:pos x="169" y="0"/>
                  </a:cxn>
                  <a:cxn ang="0">
                    <a:pos x="15" y="4"/>
                  </a:cxn>
                  <a:cxn ang="0">
                    <a:pos x="23" y="28"/>
                  </a:cxn>
                  <a:cxn ang="0">
                    <a:pos x="0" y="35"/>
                  </a:cxn>
                  <a:cxn ang="0">
                    <a:pos x="3" y="72"/>
                  </a:cxn>
                  <a:cxn ang="0">
                    <a:pos x="27" y="95"/>
                  </a:cxn>
                  <a:cxn ang="0">
                    <a:pos x="35" y="127"/>
                  </a:cxn>
                  <a:cxn ang="0">
                    <a:pos x="79" y="123"/>
                  </a:cxn>
                  <a:cxn ang="0">
                    <a:pos x="110" y="110"/>
                  </a:cxn>
                  <a:cxn ang="0">
                    <a:pos x="121" y="127"/>
                  </a:cxn>
                  <a:cxn ang="0">
                    <a:pos x="114" y="142"/>
                  </a:cxn>
                  <a:cxn ang="0">
                    <a:pos x="102" y="158"/>
                  </a:cxn>
                  <a:cxn ang="0">
                    <a:pos x="86" y="245"/>
                  </a:cxn>
                  <a:cxn ang="0">
                    <a:pos x="66" y="265"/>
                  </a:cxn>
                  <a:cxn ang="0">
                    <a:pos x="90" y="285"/>
                  </a:cxn>
                  <a:cxn ang="0">
                    <a:pos x="94" y="352"/>
                  </a:cxn>
                  <a:cxn ang="0">
                    <a:pos x="99" y="383"/>
                  </a:cxn>
                  <a:cxn ang="0">
                    <a:pos x="126" y="387"/>
                  </a:cxn>
                  <a:cxn ang="0">
                    <a:pos x="126" y="419"/>
                  </a:cxn>
                  <a:cxn ang="0">
                    <a:pos x="158" y="438"/>
                  </a:cxn>
                  <a:cxn ang="0">
                    <a:pos x="189" y="431"/>
                  </a:cxn>
                  <a:cxn ang="0">
                    <a:pos x="209" y="416"/>
                  </a:cxn>
                  <a:cxn ang="0">
                    <a:pos x="320" y="419"/>
                  </a:cxn>
                  <a:cxn ang="0">
                    <a:pos x="344" y="399"/>
                  </a:cxn>
                  <a:cxn ang="0">
                    <a:pos x="344" y="372"/>
                  </a:cxn>
                  <a:cxn ang="0">
                    <a:pos x="375" y="352"/>
                  </a:cxn>
                  <a:cxn ang="0">
                    <a:pos x="399" y="324"/>
                  </a:cxn>
                  <a:cxn ang="0">
                    <a:pos x="406" y="293"/>
                  </a:cxn>
                  <a:cxn ang="0">
                    <a:pos x="375" y="252"/>
                  </a:cxn>
                  <a:cxn ang="0">
                    <a:pos x="399" y="225"/>
                  </a:cxn>
                  <a:cxn ang="0">
                    <a:pos x="418" y="193"/>
                  </a:cxn>
                  <a:cxn ang="0">
                    <a:pos x="454" y="186"/>
                  </a:cxn>
                  <a:cxn ang="0">
                    <a:pos x="489" y="138"/>
                  </a:cxn>
                  <a:cxn ang="0">
                    <a:pos x="513" y="114"/>
                  </a:cxn>
                  <a:cxn ang="0">
                    <a:pos x="548" y="79"/>
                  </a:cxn>
                </a:cxnLst>
                <a:rect l="0" t="0" r="r" b="b"/>
                <a:pathLst>
                  <a:path w="548" h="438">
                    <a:moveTo>
                      <a:pt x="548" y="79"/>
                    </a:moveTo>
                    <a:lnTo>
                      <a:pt x="462" y="83"/>
                    </a:lnTo>
                    <a:lnTo>
                      <a:pt x="430" y="55"/>
                    </a:lnTo>
                    <a:lnTo>
                      <a:pt x="367" y="51"/>
                    </a:lnTo>
                    <a:lnTo>
                      <a:pt x="307" y="31"/>
                    </a:lnTo>
                    <a:lnTo>
                      <a:pt x="241" y="7"/>
                    </a:lnTo>
                    <a:lnTo>
                      <a:pt x="200" y="20"/>
                    </a:lnTo>
                    <a:lnTo>
                      <a:pt x="169" y="0"/>
                    </a:lnTo>
                    <a:lnTo>
                      <a:pt x="15" y="4"/>
                    </a:lnTo>
                    <a:lnTo>
                      <a:pt x="23" y="28"/>
                    </a:lnTo>
                    <a:lnTo>
                      <a:pt x="0" y="35"/>
                    </a:lnTo>
                    <a:lnTo>
                      <a:pt x="3" y="72"/>
                    </a:lnTo>
                    <a:lnTo>
                      <a:pt x="27" y="95"/>
                    </a:lnTo>
                    <a:lnTo>
                      <a:pt x="35" y="127"/>
                    </a:lnTo>
                    <a:lnTo>
                      <a:pt x="79" y="123"/>
                    </a:lnTo>
                    <a:lnTo>
                      <a:pt x="110" y="110"/>
                    </a:lnTo>
                    <a:lnTo>
                      <a:pt x="121" y="127"/>
                    </a:lnTo>
                    <a:lnTo>
                      <a:pt x="114" y="142"/>
                    </a:lnTo>
                    <a:lnTo>
                      <a:pt x="102" y="158"/>
                    </a:lnTo>
                    <a:lnTo>
                      <a:pt x="86" y="245"/>
                    </a:lnTo>
                    <a:lnTo>
                      <a:pt x="66" y="265"/>
                    </a:lnTo>
                    <a:lnTo>
                      <a:pt x="90" y="285"/>
                    </a:lnTo>
                    <a:lnTo>
                      <a:pt x="94" y="352"/>
                    </a:lnTo>
                    <a:lnTo>
                      <a:pt x="99" y="383"/>
                    </a:lnTo>
                    <a:lnTo>
                      <a:pt x="126" y="387"/>
                    </a:lnTo>
                    <a:lnTo>
                      <a:pt x="126" y="419"/>
                    </a:lnTo>
                    <a:lnTo>
                      <a:pt x="158" y="438"/>
                    </a:lnTo>
                    <a:lnTo>
                      <a:pt x="189" y="431"/>
                    </a:lnTo>
                    <a:lnTo>
                      <a:pt x="209" y="416"/>
                    </a:lnTo>
                    <a:lnTo>
                      <a:pt x="320" y="419"/>
                    </a:lnTo>
                    <a:lnTo>
                      <a:pt x="344" y="399"/>
                    </a:lnTo>
                    <a:lnTo>
                      <a:pt x="344" y="372"/>
                    </a:lnTo>
                    <a:lnTo>
                      <a:pt x="375" y="352"/>
                    </a:lnTo>
                    <a:lnTo>
                      <a:pt x="399" y="324"/>
                    </a:lnTo>
                    <a:lnTo>
                      <a:pt x="406" y="293"/>
                    </a:lnTo>
                    <a:lnTo>
                      <a:pt x="375" y="252"/>
                    </a:lnTo>
                    <a:lnTo>
                      <a:pt x="399" y="225"/>
                    </a:lnTo>
                    <a:lnTo>
                      <a:pt x="418" y="193"/>
                    </a:lnTo>
                    <a:lnTo>
                      <a:pt x="454" y="186"/>
                    </a:lnTo>
                    <a:lnTo>
                      <a:pt x="489" y="138"/>
                    </a:lnTo>
                    <a:lnTo>
                      <a:pt x="513" y="114"/>
                    </a:lnTo>
                    <a:lnTo>
                      <a:pt x="548" y="79"/>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02" name="Freeform 255"/>
              <p:cNvSpPr>
                <a:spLocks/>
              </p:cNvSpPr>
              <p:nvPr/>
            </p:nvSpPr>
            <p:spPr bwMode="auto">
              <a:xfrm>
                <a:off x="4144565" y="3193918"/>
                <a:ext cx="93187" cy="175721"/>
              </a:xfrm>
              <a:custGeom>
                <a:avLst/>
                <a:gdLst/>
                <a:ahLst/>
                <a:cxnLst>
                  <a:cxn ang="0">
                    <a:pos x="130" y="257"/>
                  </a:cxn>
                  <a:cxn ang="0">
                    <a:pos x="126" y="190"/>
                  </a:cxn>
                  <a:cxn ang="0">
                    <a:pos x="102" y="170"/>
                  </a:cxn>
                  <a:cxn ang="0">
                    <a:pos x="122" y="150"/>
                  </a:cxn>
                  <a:cxn ang="0">
                    <a:pos x="138" y="63"/>
                  </a:cxn>
                  <a:cxn ang="0">
                    <a:pos x="150" y="47"/>
                  </a:cxn>
                  <a:cxn ang="0">
                    <a:pos x="157" y="32"/>
                  </a:cxn>
                  <a:cxn ang="0">
                    <a:pos x="146" y="15"/>
                  </a:cxn>
                  <a:cxn ang="0">
                    <a:pos x="115" y="28"/>
                  </a:cxn>
                  <a:cxn ang="0">
                    <a:pos x="71" y="32"/>
                  </a:cxn>
                  <a:cxn ang="0">
                    <a:pos x="63" y="0"/>
                  </a:cxn>
                  <a:cxn ang="0">
                    <a:pos x="43" y="39"/>
                  </a:cxn>
                  <a:cxn ang="0">
                    <a:pos x="43" y="87"/>
                  </a:cxn>
                  <a:cxn ang="0">
                    <a:pos x="51" y="107"/>
                  </a:cxn>
                  <a:cxn ang="0">
                    <a:pos x="32" y="139"/>
                  </a:cxn>
                  <a:cxn ang="0">
                    <a:pos x="4" y="157"/>
                  </a:cxn>
                  <a:cxn ang="0">
                    <a:pos x="0" y="205"/>
                  </a:cxn>
                  <a:cxn ang="0">
                    <a:pos x="32" y="221"/>
                  </a:cxn>
                  <a:cxn ang="0">
                    <a:pos x="36" y="253"/>
                  </a:cxn>
                  <a:cxn ang="0">
                    <a:pos x="39" y="284"/>
                  </a:cxn>
                  <a:cxn ang="0">
                    <a:pos x="71" y="297"/>
                  </a:cxn>
                  <a:cxn ang="0">
                    <a:pos x="107" y="297"/>
                  </a:cxn>
                  <a:cxn ang="0">
                    <a:pos x="130" y="257"/>
                  </a:cxn>
                </a:cxnLst>
                <a:rect l="0" t="0" r="r" b="b"/>
                <a:pathLst>
                  <a:path w="157" h="297">
                    <a:moveTo>
                      <a:pt x="130" y="257"/>
                    </a:moveTo>
                    <a:lnTo>
                      <a:pt x="126" y="190"/>
                    </a:lnTo>
                    <a:lnTo>
                      <a:pt x="102" y="170"/>
                    </a:lnTo>
                    <a:lnTo>
                      <a:pt x="122" y="150"/>
                    </a:lnTo>
                    <a:lnTo>
                      <a:pt x="138" y="63"/>
                    </a:lnTo>
                    <a:lnTo>
                      <a:pt x="150" y="47"/>
                    </a:lnTo>
                    <a:lnTo>
                      <a:pt x="157" y="32"/>
                    </a:lnTo>
                    <a:lnTo>
                      <a:pt x="146" y="15"/>
                    </a:lnTo>
                    <a:lnTo>
                      <a:pt x="115" y="28"/>
                    </a:lnTo>
                    <a:lnTo>
                      <a:pt x="71" y="32"/>
                    </a:lnTo>
                    <a:lnTo>
                      <a:pt x="63" y="0"/>
                    </a:lnTo>
                    <a:lnTo>
                      <a:pt x="43" y="39"/>
                    </a:lnTo>
                    <a:lnTo>
                      <a:pt x="43" y="87"/>
                    </a:lnTo>
                    <a:lnTo>
                      <a:pt x="51" y="107"/>
                    </a:lnTo>
                    <a:lnTo>
                      <a:pt x="32" y="139"/>
                    </a:lnTo>
                    <a:lnTo>
                      <a:pt x="4" y="157"/>
                    </a:lnTo>
                    <a:lnTo>
                      <a:pt x="0" y="205"/>
                    </a:lnTo>
                    <a:lnTo>
                      <a:pt x="32" y="221"/>
                    </a:lnTo>
                    <a:lnTo>
                      <a:pt x="36" y="253"/>
                    </a:lnTo>
                    <a:lnTo>
                      <a:pt x="39" y="284"/>
                    </a:lnTo>
                    <a:lnTo>
                      <a:pt x="71" y="297"/>
                    </a:lnTo>
                    <a:lnTo>
                      <a:pt x="107" y="297"/>
                    </a:lnTo>
                    <a:lnTo>
                      <a:pt x="130" y="257"/>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03" name="Freeform 256"/>
              <p:cNvSpPr>
                <a:spLocks/>
              </p:cNvSpPr>
              <p:nvPr/>
            </p:nvSpPr>
            <p:spPr bwMode="auto">
              <a:xfrm>
                <a:off x="4628082" y="3169068"/>
                <a:ext cx="22857" cy="51474"/>
              </a:xfrm>
              <a:custGeom>
                <a:avLst/>
                <a:gdLst/>
                <a:ahLst/>
                <a:cxnLst>
                  <a:cxn ang="0">
                    <a:pos x="38" y="0"/>
                  </a:cxn>
                  <a:cxn ang="0">
                    <a:pos x="25" y="17"/>
                  </a:cxn>
                  <a:cxn ang="0">
                    <a:pos x="0" y="34"/>
                  </a:cxn>
                  <a:cxn ang="0">
                    <a:pos x="5" y="66"/>
                  </a:cxn>
                  <a:cxn ang="0">
                    <a:pos x="29" y="86"/>
                  </a:cxn>
                  <a:cxn ang="0">
                    <a:pos x="38" y="0"/>
                  </a:cxn>
                </a:cxnLst>
                <a:rect l="0" t="0" r="r" b="b"/>
                <a:pathLst>
                  <a:path w="38" h="86">
                    <a:moveTo>
                      <a:pt x="38" y="0"/>
                    </a:moveTo>
                    <a:lnTo>
                      <a:pt x="25" y="17"/>
                    </a:lnTo>
                    <a:lnTo>
                      <a:pt x="0" y="34"/>
                    </a:lnTo>
                    <a:lnTo>
                      <a:pt x="5" y="66"/>
                    </a:lnTo>
                    <a:lnTo>
                      <a:pt x="29" y="86"/>
                    </a:lnTo>
                    <a:lnTo>
                      <a:pt x="38" y="0"/>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04" name="Freeform 257"/>
              <p:cNvSpPr>
                <a:spLocks/>
              </p:cNvSpPr>
              <p:nvPr/>
            </p:nvSpPr>
            <p:spPr bwMode="auto">
              <a:xfrm>
                <a:off x="4619291" y="3236517"/>
                <a:ext cx="31648" cy="63898"/>
              </a:xfrm>
              <a:custGeom>
                <a:avLst/>
                <a:gdLst/>
                <a:ahLst/>
                <a:cxnLst>
                  <a:cxn ang="0">
                    <a:pos x="3" y="12"/>
                  </a:cxn>
                  <a:cxn ang="0">
                    <a:pos x="13" y="10"/>
                  </a:cxn>
                  <a:cxn ang="0">
                    <a:pos x="36" y="4"/>
                  </a:cxn>
                  <a:cxn ang="0">
                    <a:pos x="49" y="0"/>
                  </a:cxn>
                  <a:cxn ang="0">
                    <a:pos x="55" y="17"/>
                  </a:cxn>
                  <a:cxn ang="0">
                    <a:pos x="56" y="43"/>
                  </a:cxn>
                  <a:cxn ang="0">
                    <a:pos x="54" y="68"/>
                  </a:cxn>
                  <a:cxn ang="0">
                    <a:pos x="47" y="101"/>
                  </a:cxn>
                  <a:cxn ang="0">
                    <a:pos x="25" y="107"/>
                  </a:cxn>
                  <a:cxn ang="0">
                    <a:pos x="8" y="99"/>
                  </a:cxn>
                  <a:cxn ang="0">
                    <a:pos x="7" y="73"/>
                  </a:cxn>
                  <a:cxn ang="0">
                    <a:pos x="6" y="47"/>
                  </a:cxn>
                  <a:cxn ang="0">
                    <a:pos x="0" y="25"/>
                  </a:cxn>
                  <a:cxn ang="0">
                    <a:pos x="3" y="12"/>
                  </a:cxn>
                </a:cxnLst>
                <a:rect l="0" t="0" r="r" b="b"/>
                <a:pathLst>
                  <a:path w="56" h="107">
                    <a:moveTo>
                      <a:pt x="3" y="12"/>
                    </a:moveTo>
                    <a:lnTo>
                      <a:pt x="13" y="10"/>
                    </a:lnTo>
                    <a:lnTo>
                      <a:pt x="36" y="4"/>
                    </a:lnTo>
                    <a:lnTo>
                      <a:pt x="49" y="0"/>
                    </a:lnTo>
                    <a:lnTo>
                      <a:pt x="55" y="17"/>
                    </a:lnTo>
                    <a:lnTo>
                      <a:pt x="56" y="43"/>
                    </a:lnTo>
                    <a:lnTo>
                      <a:pt x="54" y="68"/>
                    </a:lnTo>
                    <a:lnTo>
                      <a:pt x="47" y="101"/>
                    </a:lnTo>
                    <a:lnTo>
                      <a:pt x="25" y="107"/>
                    </a:lnTo>
                    <a:lnTo>
                      <a:pt x="8" y="99"/>
                    </a:lnTo>
                    <a:lnTo>
                      <a:pt x="7" y="73"/>
                    </a:lnTo>
                    <a:lnTo>
                      <a:pt x="6" y="47"/>
                    </a:lnTo>
                    <a:lnTo>
                      <a:pt x="0" y="25"/>
                    </a:lnTo>
                    <a:lnTo>
                      <a:pt x="3" y="12"/>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05" name="Freeform 258"/>
              <p:cNvSpPr>
                <a:spLocks/>
              </p:cNvSpPr>
              <p:nvPr/>
            </p:nvSpPr>
            <p:spPr bwMode="auto">
              <a:xfrm>
                <a:off x="4907643" y="3208118"/>
                <a:ext cx="138901" cy="147321"/>
              </a:xfrm>
              <a:custGeom>
                <a:avLst/>
                <a:gdLst/>
                <a:ahLst/>
                <a:cxnLst>
                  <a:cxn ang="0">
                    <a:pos x="107" y="181"/>
                  </a:cxn>
                  <a:cxn ang="0">
                    <a:pos x="52" y="171"/>
                  </a:cxn>
                  <a:cxn ang="0">
                    <a:pos x="46" y="142"/>
                  </a:cxn>
                  <a:cxn ang="0">
                    <a:pos x="4" y="102"/>
                  </a:cxn>
                  <a:cxn ang="0">
                    <a:pos x="0" y="69"/>
                  </a:cxn>
                  <a:cxn ang="0">
                    <a:pos x="42" y="33"/>
                  </a:cxn>
                  <a:cxn ang="0">
                    <a:pos x="42" y="33"/>
                  </a:cxn>
                  <a:cxn ang="0">
                    <a:pos x="76" y="44"/>
                  </a:cxn>
                  <a:cxn ang="0">
                    <a:pos x="118" y="9"/>
                  </a:cxn>
                  <a:cxn ang="0">
                    <a:pos x="143" y="9"/>
                  </a:cxn>
                  <a:cxn ang="0">
                    <a:pos x="182" y="20"/>
                  </a:cxn>
                  <a:cxn ang="0">
                    <a:pos x="213" y="0"/>
                  </a:cxn>
                  <a:cxn ang="0">
                    <a:pos x="235" y="2"/>
                  </a:cxn>
                  <a:cxn ang="0">
                    <a:pos x="235" y="38"/>
                  </a:cxn>
                  <a:cxn ang="0">
                    <a:pos x="209" y="45"/>
                  </a:cxn>
                  <a:cxn ang="0">
                    <a:pos x="194" y="59"/>
                  </a:cxn>
                  <a:cxn ang="0">
                    <a:pos x="177" y="74"/>
                  </a:cxn>
                  <a:cxn ang="0">
                    <a:pos x="187" y="97"/>
                  </a:cxn>
                  <a:cxn ang="0">
                    <a:pos x="159" y="104"/>
                  </a:cxn>
                  <a:cxn ang="0">
                    <a:pos x="142" y="94"/>
                  </a:cxn>
                  <a:cxn ang="0">
                    <a:pos x="126" y="97"/>
                  </a:cxn>
                  <a:cxn ang="0">
                    <a:pos x="145" y="116"/>
                  </a:cxn>
                  <a:cxn ang="0">
                    <a:pos x="121" y="142"/>
                  </a:cxn>
                  <a:cxn ang="0">
                    <a:pos x="150" y="156"/>
                  </a:cxn>
                  <a:cxn ang="0">
                    <a:pos x="194" y="184"/>
                  </a:cxn>
                  <a:cxn ang="0">
                    <a:pos x="204" y="205"/>
                  </a:cxn>
                  <a:cxn ang="0">
                    <a:pos x="186" y="201"/>
                  </a:cxn>
                  <a:cxn ang="0">
                    <a:pos x="145" y="217"/>
                  </a:cxn>
                  <a:cxn ang="0">
                    <a:pos x="160" y="245"/>
                  </a:cxn>
                  <a:cxn ang="0">
                    <a:pos x="81" y="249"/>
                  </a:cxn>
                  <a:cxn ang="0">
                    <a:pos x="81" y="217"/>
                  </a:cxn>
                  <a:cxn ang="0">
                    <a:pos x="53" y="205"/>
                  </a:cxn>
                  <a:cxn ang="0">
                    <a:pos x="81" y="191"/>
                  </a:cxn>
                  <a:cxn ang="0">
                    <a:pos x="101" y="190"/>
                  </a:cxn>
                  <a:cxn ang="0">
                    <a:pos x="107" y="181"/>
                  </a:cxn>
                </a:cxnLst>
                <a:rect l="0" t="0" r="r" b="b"/>
                <a:pathLst>
                  <a:path w="235" h="249">
                    <a:moveTo>
                      <a:pt x="107" y="181"/>
                    </a:moveTo>
                    <a:lnTo>
                      <a:pt x="52" y="171"/>
                    </a:lnTo>
                    <a:lnTo>
                      <a:pt x="46" y="142"/>
                    </a:lnTo>
                    <a:lnTo>
                      <a:pt x="4" y="102"/>
                    </a:lnTo>
                    <a:lnTo>
                      <a:pt x="0" y="69"/>
                    </a:lnTo>
                    <a:lnTo>
                      <a:pt x="42" y="33"/>
                    </a:lnTo>
                    <a:lnTo>
                      <a:pt x="42" y="33"/>
                    </a:lnTo>
                    <a:lnTo>
                      <a:pt x="76" y="44"/>
                    </a:lnTo>
                    <a:lnTo>
                      <a:pt x="118" y="9"/>
                    </a:lnTo>
                    <a:lnTo>
                      <a:pt x="143" y="9"/>
                    </a:lnTo>
                    <a:lnTo>
                      <a:pt x="182" y="20"/>
                    </a:lnTo>
                    <a:lnTo>
                      <a:pt x="213" y="0"/>
                    </a:lnTo>
                    <a:lnTo>
                      <a:pt x="235" y="2"/>
                    </a:lnTo>
                    <a:lnTo>
                      <a:pt x="235" y="38"/>
                    </a:lnTo>
                    <a:lnTo>
                      <a:pt x="209" y="45"/>
                    </a:lnTo>
                    <a:lnTo>
                      <a:pt x="194" y="59"/>
                    </a:lnTo>
                    <a:lnTo>
                      <a:pt x="177" y="74"/>
                    </a:lnTo>
                    <a:lnTo>
                      <a:pt x="187" y="97"/>
                    </a:lnTo>
                    <a:lnTo>
                      <a:pt x="159" y="104"/>
                    </a:lnTo>
                    <a:lnTo>
                      <a:pt x="142" y="94"/>
                    </a:lnTo>
                    <a:lnTo>
                      <a:pt x="126" y="97"/>
                    </a:lnTo>
                    <a:lnTo>
                      <a:pt x="145" y="116"/>
                    </a:lnTo>
                    <a:lnTo>
                      <a:pt x="121" y="142"/>
                    </a:lnTo>
                    <a:lnTo>
                      <a:pt x="150" y="156"/>
                    </a:lnTo>
                    <a:lnTo>
                      <a:pt x="194" y="184"/>
                    </a:lnTo>
                    <a:lnTo>
                      <a:pt x="204" y="205"/>
                    </a:lnTo>
                    <a:lnTo>
                      <a:pt x="186" y="201"/>
                    </a:lnTo>
                    <a:lnTo>
                      <a:pt x="145" y="217"/>
                    </a:lnTo>
                    <a:lnTo>
                      <a:pt x="160" y="245"/>
                    </a:lnTo>
                    <a:lnTo>
                      <a:pt x="81" y="249"/>
                    </a:lnTo>
                    <a:lnTo>
                      <a:pt x="81" y="217"/>
                    </a:lnTo>
                    <a:lnTo>
                      <a:pt x="53" y="205"/>
                    </a:lnTo>
                    <a:lnTo>
                      <a:pt x="81" y="191"/>
                    </a:lnTo>
                    <a:lnTo>
                      <a:pt x="101" y="190"/>
                    </a:lnTo>
                    <a:lnTo>
                      <a:pt x="107" y="181"/>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06" name="Freeform 259"/>
              <p:cNvSpPr>
                <a:spLocks/>
              </p:cNvSpPr>
              <p:nvPr/>
            </p:nvSpPr>
            <p:spPr bwMode="auto">
              <a:xfrm>
                <a:off x="4540170" y="2721780"/>
                <a:ext cx="225055" cy="280443"/>
              </a:xfrm>
              <a:custGeom>
                <a:avLst/>
                <a:gdLst/>
                <a:ahLst/>
                <a:cxnLst>
                  <a:cxn ang="0">
                    <a:pos x="386" y="231"/>
                  </a:cxn>
                  <a:cxn ang="0">
                    <a:pos x="259" y="281"/>
                  </a:cxn>
                  <a:cxn ang="0">
                    <a:pos x="259" y="281"/>
                  </a:cxn>
                  <a:cxn ang="0">
                    <a:pos x="386" y="231"/>
                  </a:cxn>
                  <a:cxn ang="0">
                    <a:pos x="357" y="148"/>
                  </a:cxn>
                  <a:cxn ang="0">
                    <a:pos x="366" y="58"/>
                  </a:cxn>
                  <a:cxn ang="0">
                    <a:pos x="351" y="41"/>
                  </a:cxn>
                  <a:cxn ang="0">
                    <a:pos x="241" y="64"/>
                  </a:cxn>
                  <a:cxn ang="0">
                    <a:pos x="220" y="36"/>
                  </a:cxn>
                  <a:cxn ang="0">
                    <a:pos x="199" y="0"/>
                  </a:cxn>
                  <a:cxn ang="0">
                    <a:pos x="148" y="13"/>
                  </a:cxn>
                  <a:cxn ang="0">
                    <a:pos x="145" y="58"/>
                  </a:cxn>
                  <a:cxn ang="0">
                    <a:pos x="148" y="75"/>
                  </a:cxn>
                  <a:cxn ang="0">
                    <a:pos x="131" y="75"/>
                  </a:cxn>
                  <a:cxn ang="0">
                    <a:pos x="76" y="95"/>
                  </a:cxn>
                  <a:cxn ang="0">
                    <a:pos x="76" y="143"/>
                  </a:cxn>
                  <a:cxn ang="0">
                    <a:pos x="48" y="186"/>
                  </a:cxn>
                  <a:cxn ang="0">
                    <a:pos x="0" y="222"/>
                  </a:cxn>
                  <a:cxn ang="0">
                    <a:pos x="8" y="261"/>
                  </a:cxn>
                  <a:cxn ang="0">
                    <a:pos x="38" y="278"/>
                  </a:cxn>
                  <a:cxn ang="0">
                    <a:pos x="4" y="324"/>
                  </a:cxn>
                  <a:cxn ang="0">
                    <a:pos x="64" y="329"/>
                  </a:cxn>
                  <a:cxn ang="0">
                    <a:pos x="107" y="364"/>
                  </a:cxn>
                  <a:cxn ang="0">
                    <a:pos x="87" y="388"/>
                  </a:cxn>
                  <a:cxn ang="0">
                    <a:pos x="96" y="456"/>
                  </a:cxn>
                  <a:cxn ang="0">
                    <a:pos x="123" y="460"/>
                  </a:cxn>
                  <a:cxn ang="0">
                    <a:pos x="156" y="452"/>
                  </a:cxn>
                  <a:cxn ang="0">
                    <a:pos x="181" y="467"/>
                  </a:cxn>
                  <a:cxn ang="0">
                    <a:pos x="199" y="472"/>
                  </a:cxn>
                  <a:cxn ang="0">
                    <a:pos x="216" y="475"/>
                  </a:cxn>
                  <a:cxn ang="0">
                    <a:pos x="272" y="452"/>
                  </a:cxn>
                  <a:cxn ang="0">
                    <a:pos x="314" y="424"/>
                  </a:cxn>
                  <a:cxn ang="0">
                    <a:pos x="328" y="409"/>
                  </a:cxn>
                  <a:cxn ang="0">
                    <a:pos x="331" y="362"/>
                  </a:cxn>
                  <a:cxn ang="0">
                    <a:pos x="259" y="281"/>
                  </a:cxn>
                  <a:cxn ang="0">
                    <a:pos x="386" y="231"/>
                  </a:cxn>
                </a:cxnLst>
                <a:rect l="0" t="0" r="r" b="b"/>
                <a:pathLst>
                  <a:path w="386" h="475">
                    <a:moveTo>
                      <a:pt x="386" y="231"/>
                    </a:moveTo>
                    <a:lnTo>
                      <a:pt x="259" y="281"/>
                    </a:lnTo>
                    <a:lnTo>
                      <a:pt x="259" y="281"/>
                    </a:lnTo>
                    <a:lnTo>
                      <a:pt x="386" y="231"/>
                    </a:lnTo>
                    <a:lnTo>
                      <a:pt x="357" y="148"/>
                    </a:lnTo>
                    <a:lnTo>
                      <a:pt x="366" y="58"/>
                    </a:lnTo>
                    <a:lnTo>
                      <a:pt x="351" y="41"/>
                    </a:lnTo>
                    <a:lnTo>
                      <a:pt x="241" y="64"/>
                    </a:lnTo>
                    <a:lnTo>
                      <a:pt x="220" y="36"/>
                    </a:lnTo>
                    <a:lnTo>
                      <a:pt x="199" y="0"/>
                    </a:lnTo>
                    <a:lnTo>
                      <a:pt x="148" y="13"/>
                    </a:lnTo>
                    <a:lnTo>
                      <a:pt x="145" y="58"/>
                    </a:lnTo>
                    <a:lnTo>
                      <a:pt x="148" y="75"/>
                    </a:lnTo>
                    <a:lnTo>
                      <a:pt x="131" y="75"/>
                    </a:lnTo>
                    <a:lnTo>
                      <a:pt x="76" y="95"/>
                    </a:lnTo>
                    <a:lnTo>
                      <a:pt x="76" y="143"/>
                    </a:lnTo>
                    <a:lnTo>
                      <a:pt x="48" y="186"/>
                    </a:lnTo>
                    <a:lnTo>
                      <a:pt x="0" y="222"/>
                    </a:lnTo>
                    <a:lnTo>
                      <a:pt x="8" y="261"/>
                    </a:lnTo>
                    <a:lnTo>
                      <a:pt x="38" y="278"/>
                    </a:lnTo>
                    <a:lnTo>
                      <a:pt x="4" y="324"/>
                    </a:lnTo>
                    <a:lnTo>
                      <a:pt x="64" y="329"/>
                    </a:lnTo>
                    <a:lnTo>
                      <a:pt x="107" y="364"/>
                    </a:lnTo>
                    <a:lnTo>
                      <a:pt x="87" y="388"/>
                    </a:lnTo>
                    <a:lnTo>
                      <a:pt x="96" y="456"/>
                    </a:lnTo>
                    <a:lnTo>
                      <a:pt x="123" y="460"/>
                    </a:lnTo>
                    <a:lnTo>
                      <a:pt x="156" y="452"/>
                    </a:lnTo>
                    <a:lnTo>
                      <a:pt x="181" y="467"/>
                    </a:lnTo>
                    <a:lnTo>
                      <a:pt x="199" y="472"/>
                    </a:lnTo>
                    <a:lnTo>
                      <a:pt x="216" y="475"/>
                    </a:lnTo>
                    <a:lnTo>
                      <a:pt x="272" y="452"/>
                    </a:lnTo>
                    <a:lnTo>
                      <a:pt x="314" y="424"/>
                    </a:lnTo>
                    <a:lnTo>
                      <a:pt x="328" y="409"/>
                    </a:lnTo>
                    <a:lnTo>
                      <a:pt x="331" y="362"/>
                    </a:lnTo>
                    <a:lnTo>
                      <a:pt x="259" y="281"/>
                    </a:lnTo>
                    <a:lnTo>
                      <a:pt x="386" y="231"/>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07" name="Freeform 260"/>
              <p:cNvSpPr>
                <a:spLocks/>
              </p:cNvSpPr>
              <p:nvPr/>
            </p:nvSpPr>
            <p:spPr bwMode="auto">
              <a:xfrm>
                <a:off x="4749401" y="2721780"/>
                <a:ext cx="242638" cy="191695"/>
              </a:xfrm>
              <a:custGeom>
                <a:avLst/>
                <a:gdLst/>
                <a:ahLst/>
                <a:cxnLst>
                  <a:cxn ang="0">
                    <a:pos x="29" y="232"/>
                  </a:cxn>
                  <a:cxn ang="0">
                    <a:pos x="0" y="149"/>
                  </a:cxn>
                  <a:cxn ang="0">
                    <a:pos x="9" y="59"/>
                  </a:cxn>
                  <a:cxn ang="0">
                    <a:pos x="135" y="0"/>
                  </a:cxn>
                  <a:cxn ang="0">
                    <a:pos x="181" y="17"/>
                  </a:cxn>
                  <a:cxn ang="0">
                    <a:pos x="243" y="10"/>
                  </a:cxn>
                  <a:cxn ang="0">
                    <a:pos x="319" y="37"/>
                  </a:cxn>
                  <a:cxn ang="0">
                    <a:pos x="382" y="93"/>
                  </a:cxn>
                  <a:cxn ang="0">
                    <a:pos x="382" y="155"/>
                  </a:cxn>
                  <a:cxn ang="0">
                    <a:pos x="409" y="155"/>
                  </a:cxn>
                  <a:cxn ang="0">
                    <a:pos x="412" y="208"/>
                  </a:cxn>
                  <a:cxn ang="0">
                    <a:pos x="414" y="290"/>
                  </a:cxn>
                  <a:cxn ang="0">
                    <a:pos x="379" y="317"/>
                  </a:cxn>
                  <a:cxn ang="0">
                    <a:pos x="379" y="317"/>
                  </a:cxn>
                  <a:cxn ang="0">
                    <a:pos x="305" y="320"/>
                  </a:cxn>
                  <a:cxn ang="0">
                    <a:pos x="231" y="325"/>
                  </a:cxn>
                  <a:cxn ang="0">
                    <a:pos x="181" y="297"/>
                  </a:cxn>
                  <a:cxn ang="0">
                    <a:pos x="73" y="260"/>
                  </a:cxn>
                  <a:cxn ang="0">
                    <a:pos x="29" y="232"/>
                  </a:cxn>
                </a:cxnLst>
                <a:rect l="0" t="0" r="r" b="b"/>
                <a:pathLst>
                  <a:path w="414" h="325">
                    <a:moveTo>
                      <a:pt x="29" y="232"/>
                    </a:moveTo>
                    <a:lnTo>
                      <a:pt x="0" y="149"/>
                    </a:lnTo>
                    <a:lnTo>
                      <a:pt x="9" y="59"/>
                    </a:lnTo>
                    <a:lnTo>
                      <a:pt x="135" y="0"/>
                    </a:lnTo>
                    <a:lnTo>
                      <a:pt x="181" y="17"/>
                    </a:lnTo>
                    <a:lnTo>
                      <a:pt x="243" y="10"/>
                    </a:lnTo>
                    <a:lnTo>
                      <a:pt x="319" y="37"/>
                    </a:lnTo>
                    <a:lnTo>
                      <a:pt x="382" y="93"/>
                    </a:lnTo>
                    <a:lnTo>
                      <a:pt x="382" y="155"/>
                    </a:lnTo>
                    <a:lnTo>
                      <a:pt x="409" y="155"/>
                    </a:lnTo>
                    <a:lnTo>
                      <a:pt x="412" y="208"/>
                    </a:lnTo>
                    <a:lnTo>
                      <a:pt x="414" y="290"/>
                    </a:lnTo>
                    <a:lnTo>
                      <a:pt x="379" y="317"/>
                    </a:lnTo>
                    <a:lnTo>
                      <a:pt x="379" y="317"/>
                    </a:lnTo>
                    <a:lnTo>
                      <a:pt x="305" y="320"/>
                    </a:lnTo>
                    <a:lnTo>
                      <a:pt x="231" y="325"/>
                    </a:lnTo>
                    <a:lnTo>
                      <a:pt x="181" y="297"/>
                    </a:lnTo>
                    <a:lnTo>
                      <a:pt x="73" y="260"/>
                    </a:lnTo>
                    <a:lnTo>
                      <a:pt x="29" y="232"/>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08" name="Freeform 261"/>
              <p:cNvSpPr>
                <a:spLocks/>
              </p:cNvSpPr>
              <p:nvPr/>
            </p:nvSpPr>
            <p:spPr bwMode="auto">
              <a:xfrm>
                <a:off x="4749401" y="2721780"/>
                <a:ext cx="242638" cy="191695"/>
              </a:xfrm>
              <a:custGeom>
                <a:avLst/>
                <a:gdLst/>
                <a:ahLst/>
                <a:cxnLst>
                  <a:cxn ang="0">
                    <a:pos x="29" y="232"/>
                  </a:cxn>
                  <a:cxn ang="0">
                    <a:pos x="0" y="149"/>
                  </a:cxn>
                  <a:cxn ang="0">
                    <a:pos x="9" y="59"/>
                  </a:cxn>
                  <a:cxn ang="0">
                    <a:pos x="135" y="0"/>
                  </a:cxn>
                  <a:cxn ang="0">
                    <a:pos x="181" y="17"/>
                  </a:cxn>
                  <a:cxn ang="0">
                    <a:pos x="243" y="10"/>
                  </a:cxn>
                  <a:cxn ang="0">
                    <a:pos x="319" y="37"/>
                  </a:cxn>
                  <a:cxn ang="0">
                    <a:pos x="382" y="93"/>
                  </a:cxn>
                  <a:cxn ang="0">
                    <a:pos x="382" y="155"/>
                  </a:cxn>
                  <a:cxn ang="0">
                    <a:pos x="409" y="155"/>
                  </a:cxn>
                  <a:cxn ang="0">
                    <a:pos x="412" y="208"/>
                  </a:cxn>
                  <a:cxn ang="0">
                    <a:pos x="414" y="290"/>
                  </a:cxn>
                  <a:cxn ang="0">
                    <a:pos x="379" y="317"/>
                  </a:cxn>
                  <a:cxn ang="0">
                    <a:pos x="379" y="317"/>
                  </a:cxn>
                  <a:cxn ang="0">
                    <a:pos x="305" y="320"/>
                  </a:cxn>
                  <a:cxn ang="0">
                    <a:pos x="231" y="325"/>
                  </a:cxn>
                  <a:cxn ang="0">
                    <a:pos x="181" y="297"/>
                  </a:cxn>
                  <a:cxn ang="0">
                    <a:pos x="73" y="260"/>
                  </a:cxn>
                  <a:cxn ang="0">
                    <a:pos x="29" y="232"/>
                  </a:cxn>
                </a:cxnLst>
                <a:rect l="0" t="0" r="r" b="b"/>
                <a:pathLst>
                  <a:path w="414" h="325">
                    <a:moveTo>
                      <a:pt x="29" y="232"/>
                    </a:moveTo>
                    <a:lnTo>
                      <a:pt x="0" y="149"/>
                    </a:lnTo>
                    <a:lnTo>
                      <a:pt x="9" y="59"/>
                    </a:lnTo>
                    <a:lnTo>
                      <a:pt x="135" y="0"/>
                    </a:lnTo>
                    <a:lnTo>
                      <a:pt x="181" y="17"/>
                    </a:lnTo>
                    <a:lnTo>
                      <a:pt x="243" y="10"/>
                    </a:lnTo>
                    <a:lnTo>
                      <a:pt x="319" y="37"/>
                    </a:lnTo>
                    <a:lnTo>
                      <a:pt x="382" y="93"/>
                    </a:lnTo>
                    <a:lnTo>
                      <a:pt x="382" y="155"/>
                    </a:lnTo>
                    <a:lnTo>
                      <a:pt x="409" y="155"/>
                    </a:lnTo>
                    <a:lnTo>
                      <a:pt x="412" y="208"/>
                    </a:lnTo>
                    <a:lnTo>
                      <a:pt x="414" y="290"/>
                    </a:lnTo>
                    <a:lnTo>
                      <a:pt x="379" y="317"/>
                    </a:lnTo>
                    <a:lnTo>
                      <a:pt x="379" y="317"/>
                    </a:lnTo>
                    <a:lnTo>
                      <a:pt x="305" y="320"/>
                    </a:lnTo>
                    <a:lnTo>
                      <a:pt x="231" y="325"/>
                    </a:lnTo>
                    <a:lnTo>
                      <a:pt x="181" y="297"/>
                    </a:lnTo>
                    <a:lnTo>
                      <a:pt x="73" y="260"/>
                    </a:lnTo>
                    <a:lnTo>
                      <a:pt x="29" y="232"/>
                    </a:lnTo>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09" name="Freeform 262"/>
              <p:cNvSpPr>
                <a:spLocks/>
              </p:cNvSpPr>
              <p:nvPr/>
            </p:nvSpPr>
            <p:spPr bwMode="auto">
              <a:xfrm>
                <a:off x="4682587" y="2134269"/>
                <a:ext cx="279561" cy="562661"/>
              </a:xfrm>
              <a:custGeom>
                <a:avLst/>
                <a:gdLst/>
                <a:ahLst/>
                <a:cxnLst>
                  <a:cxn ang="0">
                    <a:pos x="0" y="742"/>
                  </a:cxn>
                  <a:cxn ang="0">
                    <a:pos x="15" y="711"/>
                  </a:cxn>
                  <a:cxn ang="0">
                    <a:pos x="31" y="655"/>
                  </a:cxn>
                  <a:cxn ang="0">
                    <a:pos x="75" y="631"/>
                  </a:cxn>
                  <a:cxn ang="0">
                    <a:pos x="63" y="576"/>
                  </a:cxn>
                  <a:cxn ang="0">
                    <a:pos x="39" y="525"/>
                  </a:cxn>
                  <a:cxn ang="0">
                    <a:pos x="31" y="473"/>
                  </a:cxn>
                  <a:cxn ang="0">
                    <a:pos x="20" y="390"/>
                  </a:cxn>
                  <a:cxn ang="0">
                    <a:pos x="31" y="359"/>
                  </a:cxn>
                  <a:cxn ang="0">
                    <a:pos x="75" y="366"/>
                  </a:cxn>
                  <a:cxn ang="0">
                    <a:pos x="94" y="351"/>
                  </a:cxn>
                  <a:cxn ang="0">
                    <a:pos x="66" y="328"/>
                  </a:cxn>
                  <a:cxn ang="0">
                    <a:pos x="87" y="287"/>
                  </a:cxn>
                  <a:cxn ang="0">
                    <a:pos x="94" y="228"/>
                  </a:cxn>
                  <a:cxn ang="0">
                    <a:pos x="118" y="217"/>
                  </a:cxn>
                  <a:cxn ang="0">
                    <a:pos x="130" y="182"/>
                  </a:cxn>
                  <a:cxn ang="0">
                    <a:pos x="162" y="177"/>
                  </a:cxn>
                  <a:cxn ang="0">
                    <a:pos x="169" y="138"/>
                  </a:cxn>
                  <a:cxn ang="0">
                    <a:pos x="193" y="122"/>
                  </a:cxn>
                  <a:cxn ang="0">
                    <a:pos x="197" y="83"/>
                  </a:cxn>
                  <a:cxn ang="0">
                    <a:pos x="225" y="90"/>
                  </a:cxn>
                  <a:cxn ang="0">
                    <a:pos x="248" y="79"/>
                  </a:cxn>
                  <a:cxn ang="0">
                    <a:pos x="272" y="55"/>
                  </a:cxn>
                  <a:cxn ang="0">
                    <a:pos x="304" y="51"/>
                  </a:cxn>
                  <a:cxn ang="0">
                    <a:pos x="348" y="51"/>
                  </a:cxn>
                  <a:cxn ang="0">
                    <a:pos x="372" y="24"/>
                  </a:cxn>
                  <a:cxn ang="0">
                    <a:pos x="399" y="0"/>
                  </a:cxn>
                  <a:cxn ang="0">
                    <a:pos x="434" y="39"/>
                  </a:cxn>
                  <a:cxn ang="0">
                    <a:pos x="469" y="70"/>
                  </a:cxn>
                  <a:cxn ang="0">
                    <a:pos x="473" y="103"/>
                  </a:cxn>
                  <a:cxn ang="0">
                    <a:pos x="478" y="201"/>
                  </a:cxn>
                  <a:cxn ang="0">
                    <a:pos x="446" y="221"/>
                  </a:cxn>
                  <a:cxn ang="0">
                    <a:pos x="410" y="248"/>
                  </a:cxn>
                  <a:cxn ang="0">
                    <a:pos x="399" y="304"/>
                  </a:cxn>
                  <a:cxn ang="0">
                    <a:pos x="403" y="339"/>
                  </a:cxn>
                  <a:cxn ang="0">
                    <a:pos x="355" y="371"/>
                  </a:cxn>
                  <a:cxn ang="0">
                    <a:pos x="328" y="407"/>
                  </a:cxn>
                  <a:cxn ang="0">
                    <a:pos x="265" y="418"/>
                  </a:cxn>
                  <a:cxn ang="0">
                    <a:pos x="241" y="469"/>
                  </a:cxn>
                  <a:cxn ang="0">
                    <a:pos x="241" y="557"/>
                  </a:cxn>
                  <a:cxn ang="0">
                    <a:pos x="276" y="600"/>
                  </a:cxn>
                  <a:cxn ang="0">
                    <a:pos x="292" y="635"/>
                  </a:cxn>
                  <a:cxn ang="0">
                    <a:pos x="217" y="672"/>
                  </a:cxn>
                  <a:cxn ang="0">
                    <a:pos x="252" y="672"/>
                  </a:cxn>
                  <a:cxn ang="0">
                    <a:pos x="272" y="692"/>
                  </a:cxn>
                  <a:cxn ang="0">
                    <a:pos x="284" y="723"/>
                  </a:cxn>
                  <a:cxn ang="0">
                    <a:pos x="256" y="742"/>
                  </a:cxn>
                  <a:cxn ang="0">
                    <a:pos x="225" y="778"/>
                  </a:cxn>
                  <a:cxn ang="0">
                    <a:pos x="225" y="837"/>
                  </a:cxn>
                  <a:cxn ang="0">
                    <a:pos x="189" y="865"/>
                  </a:cxn>
                  <a:cxn ang="0">
                    <a:pos x="177" y="896"/>
                  </a:cxn>
                  <a:cxn ang="0">
                    <a:pos x="142" y="920"/>
                  </a:cxn>
                  <a:cxn ang="0">
                    <a:pos x="122" y="952"/>
                  </a:cxn>
                  <a:cxn ang="0">
                    <a:pos x="70" y="933"/>
                  </a:cxn>
                  <a:cxn ang="0">
                    <a:pos x="75" y="872"/>
                  </a:cxn>
                  <a:cxn ang="0">
                    <a:pos x="48" y="865"/>
                  </a:cxn>
                  <a:cxn ang="0">
                    <a:pos x="39" y="830"/>
                  </a:cxn>
                  <a:cxn ang="0">
                    <a:pos x="20" y="782"/>
                  </a:cxn>
                  <a:cxn ang="0">
                    <a:pos x="0" y="742"/>
                  </a:cxn>
                </a:cxnLst>
                <a:rect l="0" t="0" r="r" b="b"/>
                <a:pathLst>
                  <a:path w="478" h="952">
                    <a:moveTo>
                      <a:pt x="0" y="742"/>
                    </a:moveTo>
                    <a:lnTo>
                      <a:pt x="15" y="711"/>
                    </a:lnTo>
                    <a:lnTo>
                      <a:pt x="31" y="655"/>
                    </a:lnTo>
                    <a:lnTo>
                      <a:pt x="75" y="631"/>
                    </a:lnTo>
                    <a:lnTo>
                      <a:pt x="63" y="576"/>
                    </a:lnTo>
                    <a:lnTo>
                      <a:pt x="39" y="525"/>
                    </a:lnTo>
                    <a:lnTo>
                      <a:pt x="31" y="473"/>
                    </a:lnTo>
                    <a:lnTo>
                      <a:pt x="20" y="390"/>
                    </a:lnTo>
                    <a:lnTo>
                      <a:pt x="31" y="359"/>
                    </a:lnTo>
                    <a:lnTo>
                      <a:pt x="75" y="366"/>
                    </a:lnTo>
                    <a:lnTo>
                      <a:pt x="94" y="351"/>
                    </a:lnTo>
                    <a:lnTo>
                      <a:pt x="66" y="328"/>
                    </a:lnTo>
                    <a:lnTo>
                      <a:pt x="87" y="287"/>
                    </a:lnTo>
                    <a:lnTo>
                      <a:pt x="94" y="228"/>
                    </a:lnTo>
                    <a:lnTo>
                      <a:pt x="118" y="217"/>
                    </a:lnTo>
                    <a:lnTo>
                      <a:pt x="130" y="182"/>
                    </a:lnTo>
                    <a:lnTo>
                      <a:pt x="162" y="177"/>
                    </a:lnTo>
                    <a:lnTo>
                      <a:pt x="169" y="138"/>
                    </a:lnTo>
                    <a:lnTo>
                      <a:pt x="193" y="122"/>
                    </a:lnTo>
                    <a:lnTo>
                      <a:pt x="197" y="83"/>
                    </a:lnTo>
                    <a:lnTo>
                      <a:pt x="225" y="90"/>
                    </a:lnTo>
                    <a:lnTo>
                      <a:pt x="248" y="79"/>
                    </a:lnTo>
                    <a:lnTo>
                      <a:pt x="272" y="55"/>
                    </a:lnTo>
                    <a:lnTo>
                      <a:pt x="304" y="51"/>
                    </a:lnTo>
                    <a:lnTo>
                      <a:pt x="348" y="51"/>
                    </a:lnTo>
                    <a:lnTo>
                      <a:pt x="372" y="24"/>
                    </a:lnTo>
                    <a:lnTo>
                      <a:pt x="399" y="0"/>
                    </a:lnTo>
                    <a:lnTo>
                      <a:pt x="434" y="39"/>
                    </a:lnTo>
                    <a:lnTo>
                      <a:pt x="469" y="70"/>
                    </a:lnTo>
                    <a:lnTo>
                      <a:pt x="473" y="103"/>
                    </a:lnTo>
                    <a:lnTo>
                      <a:pt x="478" y="201"/>
                    </a:lnTo>
                    <a:lnTo>
                      <a:pt x="446" y="221"/>
                    </a:lnTo>
                    <a:lnTo>
                      <a:pt x="410" y="248"/>
                    </a:lnTo>
                    <a:lnTo>
                      <a:pt x="399" y="304"/>
                    </a:lnTo>
                    <a:lnTo>
                      <a:pt x="403" y="339"/>
                    </a:lnTo>
                    <a:lnTo>
                      <a:pt x="355" y="371"/>
                    </a:lnTo>
                    <a:lnTo>
                      <a:pt x="328" y="407"/>
                    </a:lnTo>
                    <a:lnTo>
                      <a:pt x="265" y="418"/>
                    </a:lnTo>
                    <a:lnTo>
                      <a:pt x="241" y="469"/>
                    </a:lnTo>
                    <a:lnTo>
                      <a:pt x="241" y="557"/>
                    </a:lnTo>
                    <a:lnTo>
                      <a:pt x="276" y="600"/>
                    </a:lnTo>
                    <a:lnTo>
                      <a:pt x="292" y="635"/>
                    </a:lnTo>
                    <a:lnTo>
                      <a:pt x="217" y="672"/>
                    </a:lnTo>
                    <a:lnTo>
                      <a:pt x="252" y="672"/>
                    </a:lnTo>
                    <a:lnTo>
                      <a:pt x="272" y="692"/>
                    </a:lnTo>
                    <a:lnTo>
                      <a:pt x="284" y="723"/>
                    </a:lnTo>
                    <a:lnTo>
                      <a:pt x="256" y="742"/>
                    </a:lnTo>
                    <a:lnTo>
                      <a:pt x="225" y="778"/>
                    </a:lnTo>
                    <a:lnTo>
                      <a:pt x="225" y="837"/>
                    </a:lnTo>
                    <a:lnTo>
                      <a:pt x="189" y="865"/>
                    </a:lnTo>
                    <a:lnTo>
                      <a:pt x="177" y="896"/>
                    </a:lnTo>
                    <a:lnTo>
                      <a:pt x="142" y="920"/>
                    </a:lnTo>
                    <a:lnTo>
                      <a:pt x="122" y="952"/>
                    </a:lnTo>
                    <a:lnTo>
                      <a:pt x="70" y="933"/>
                    </a:lnTo>
                    <a:lnTo>
                      <a:pt x="75" y="872"/>
                    </a:lnTo>
                    <a:lnTo>
                      <a:pt x="48" y="865"/>
                    </a:lnTo>
                    <a:lnTo>
                      <a:pt x="39" y="830"/>
                    </a:lnTo>
                    <a:lnTo>
                      <a:pt x="20" y="782"/>
                    </a:lnTo>
                    <a:lnTo>
                      <a:pt x="0" y="742"/>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10" name="Freeform 263"/>
              <p:cNvSpPr>
                <a:spLocks/>
              </p:cNvSpPr>
              <p:nvPr/>
            </p:nvSpPr>
            <p:spPr bwMode="auto">
              <a:xfrm>
                <a:off x="4905884" y="2984473"/>
                <a:ext cx="216264" cy="156196"/>
              </a:xfrm>
              <a:custGeom>
                <a:avLst/>
                <a:gdLst/>
                <a:ahLst/>
                <a:cxnLst>
                  <a:cxn ang="0">
                    <a:pos x="130" y="211"/>
                  </a:cxn>
                  <a:cxn ang="0">
                    <a:pos x="103" y="190"/>
                  </a:cxn>
                  <a:cxn ang="0">
                    <a:pos x="59" y="168"/>
                  </a:cxn>
                  <a:cxn ang="0">
                    <a:pos x="12" y="140"/>
                  </a:cxn>
                  <a:cxn ang="0">
                    <a:pos x="0" y="96"/>
                  </a:cxn>
                  <a:cxn ang="0">
                    <a:pos x="44" y="84"/>
                  </a:cxn>
                  <a:cxn ang="0">
                    <a:pos x="75" y="33"/>
                  </a:cxn>
                  <a:cxn ang="0">
                    <a:pos x="95" y="1"/>
                  </a:cxn>
                  <a:cxn ang="0">
                    <a:pos x="162" y="0"/>
                  </a:cxn>
                  <a:cxn ang="0">
                    <a:pos x="184" y="18"/>
                  </a:cxn>
                  <a:cxn ang="0">
                    <a:pos x="252" y="23"/>
                  </a:cxn>
                  <a:cxn ang="0">
                    <a:pos x="278" y="13"/>
                  </a:cxn>
                  <a:cxn ang="0">
                    <a:pos x="340" y="76"/>
                  </a:cxn>
                  <a:cxn ang="0">
                    <a:pos x="345" y="128"/>
                  </a:cxn>
                  <a:cxn ang="0">
                    <a:pos x="369" y="185"/>
                  </a:cxn>
                  <a:cxn ang="0">
                    <a:pos x="362" y="218"/>
                  </a:cxn>
                  <a:cxn ang="0">
                    <a:pos x="327" y="248"/>
                  </a:cxn>
                  <a:cxn ang="0">
                    <a:pos x="286" y="254"/>
                  </a:cxn>
                  <a:cxn ang="0">
                    <a:pos x="221" y="262"/>
                  </a:cxn>
                  <a:cxn ang="0">
                    <a:pos x="207" y="223"/>
                  </a:cxn>
                  <a:cxn ang="0">
                    <a:pos x="155" y="204"/>
                  </a:cxn>
                  <a:cxn ang="0">
                    <a:pos x="141" y="223"/>
                  </a:cxn>
                  <a:cxn ang="0">
                    <a:pos x="130" y="211"/>
                  </a:cxn>
                </a:cxnLst>
                <a:rect l="0" t="0" r="r" b="b"/>
                <a:pathLst>
                  <a:path w="369" h="262">
                    <a:moveTo>
                      <a:pt x="130" y="211"/>
                    </a:moveTo>
                    <a:lnTo>
                      <a:pt x="103" y="190"/>
                    </a:lnTo>
                    <a:lnTo>
                      <a:pt x="59" y="168"/>
                    </a:lnTo>
                    <a:lnTo>
                      <a:pt x="12" y="140"/>
                    </a:lnTo>
                    <a:lnTo>
                      <a:pt x="0" y="96"/>
                    </a:lnTo>
                    <a:lnTo>
                      <a:pt x="44" y="84"/>
                    </a:lnTo>
                    <a:lnTo>
                      <a:pt x="75" y="33"/>
                    </a:lnTo>
                    <a:lnTo>
                      <a:pt x="95" y="1"/>
                    </a:lnTo>
                    <a:lnTo>
                      <a:pt x="162" y="0"/>
                    </a:lnTo>
                    <a:lnTo>
                      <a:pt x="184" y="18"/>
                    </a:lnTo>
                    <a:lnTo>
                      <a:pt x="252" y="23"/>
                    </a:lnTo>
                    <a:lnTo>
                      <a:pt x="278" y="13"/>
                    </a:lnTo>
                    <a:lnTo>
                      <a:pt x="340" y="76"/>
                    </a:lnTo>
                    <a:lnTo>
                      <a:pt x="345" y="128"/>
                    </a:lnTo>
                    <a:lnTo>
                      <a:pt x="369" y="185"/>
                    </a:lnTo>
                    <a:lnTo>
                      <a:pt x="362" y="218"/>
                    </a:lnTo>
                    <a:lnTo>
                      <a:pt x="327" y="248"/>
                    </a:lnTo>
                    <a:lnTo>
                      <a:pt x="286" y="254"/>
                    </a:lnTo>
                    <a:lnTo>
                      <a:pt x="221" y="262"/>
                    </a:lnTo>
                    <a:lnTo>
                      <a:pt x="207" y="223"/>
                    </a:lnTo>
                    <a:lnTo>
                      <a:pt x="155" y="204"/>
                    </a:lnTo>
                    <a:lnTo>
                      <a:pt x="141" y="223"/>
                    </a:lnTo>
                    <a:lnTo>
                      <a:pt x="130" y="211"/>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11" name="Freeform 264"/>
              <p:cNvSpPr>
                <a:spLocks/>
              </p:cNvSpPr>
              <p:nvPr/>
            </p:nvSpPr>
            <p:spPr bwMode="auto">
              <a:xfrm>
                <a:off x="5046544" y="3204568"/>
                <a:ext cx="56264" cy="37274"/>
              </a:xfrm>
              <a:custGeom>
                <a:avLst/>
                <a:gdLst/>
                <a:ahLst/>
                <a:cxnLst>
                  <a:cxn ang="0">
                    <a:pos x="20" y="63"/>
                  </a:cxn>
                  <a:cxn ang="0">
                    <a:pos x="62" y="64"/>
                  </a:cxn>
                  <a:cxn ang="0">
                    <a:pos x="97" y="31"/>
                  </a:cxn>
                  <a:cxn ang="0">
                    <a:pos x="43" y="0"/>
                  </a:cxn>
                  <a:cxn ang="0">
                    <a:pos x="0" y="8"/>
                  </a:cxn>
                  <a:cxn ang="0">
                    <a:pos x="0" y="44"/>
                  </a:cxn>
                  <a:cxn ang="0">
                    <a:pos x="20" y="63"/>
                  </a:cxn>
                </a:cxnLst>
                <a:rect l="0" t="0" r="r" b="b"/>
                <a:pathLst>
                  <a:path w="97" h="64">
                    <a:moveTo>
                      <a:pt x="20" y="63"/>
                    </a:moveTo>
                    <a:lnTo>
                      <a:pt x="62" y="64"/>
                    </a:lnTo>
                    <a:lnTo>
                      <a:pt x="97" y="31"/>
                    </a:lnTo>
                    <a:lnTo>
                      <a:pt x="43" y="0"/>
                    </a:lnTo>
                    <a:lnTo>
                      <a:pt x="0" y="8"/>
                    </a:lnTo>
                    <a:lnTo>
                      <a:pt x="0" y="44"/>
                    </a:lnTo>
                    <a:lnTo>
                      <a:pt x="20" y="63"/>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12" name="Freeform 265"/>
              <p:cNvSpPr>
                <a:spLocks/>
              </p:cNvSpPr>
              <p:nvPr/>
            </p:nvSpPr>
            <p:spPr bwMode="auto">
              <a:xfrm>
                <a:off x="5076434" y="3183268"/>
                <a:ext cx="490550" cy="218320"/>
              </a:xfrm>
              <a:custGeom>
                <a:avLst/>
                <a:gdLst/>
                <a:ahLst/>
                <a:cxnLst>
                  <a:cxn ang="0">
                    <a:pos x="420" y="349"/>
                  </a:cxn>
                  <a:cxn ang="0">
                    <a:pos x="460" y="342"/>
                  </a:cxn>
                  <a:cxn ang="0">
                    <a:pos x="532" y="333"/>
                  </a:cxn>
                  <a:cxn ang="0">
                    <a:pos x="583" y="333"/>
                  </a:cxn>
                  <a:cxn ang="0">
                    <a:pos x="642" y="322"/>
                  </a:cxn>
                  <a:cxn ang="0">
                    <a:pos x="657" y="369"/>
                  </a:cxn>
                  <a:cxn ang="0">
                    <a:pos x="690" y="342"/>
                  </a:cxn>
                  <a:cxn ang="0">
                    <a:pos x="718" y="314"/>
                  </a:cxn>
                  <a:cxn ang="0">
                    <a:pos x="760" y="301"/>
                  </a:cxn>
                  <a:cxn ang="0">
                    <a:pos x="780" y="333"/>
                  </a:cxn>
                  <a:cxn ang="0">
                    <a:pos x="836" y="338"/>
                  </a:cxn>
                  <a:cxn ang="0">
                    <a:pos x="824" y="278"/>
                  </a:cxn>
                  <a:cxn ang="0">
                    <a:pos x="801" y="219"/>
                  </a:cxn>
                  <a:cxn ang="0">
                    <a:pos x="780" y="160"/>
                  </a:cxn>
                  <a:cxn ang="0">
                    <a:pos x="796" y="139"/>
                  </a:cxn>
                  <a:cxn ang="0">
                    <a:pos x="760" y="104"/>
                  </a:cxn>
                  <a:cxn ang="0">
                    <a:pos x="721" y="40"/>
                  </a:cxn>
                  <a:cxn ang="0">
                    <a:pos x="662" y="45"/>
                  </a:cxn>
                  <a:cxn ang="0">
                    <a:pos x="640" y="75"/>
                  </a:cxn>
                  <a:cxn ang="0">
                    <a:pos x="544" y="79"/>
                  </a:cxn>
                  <a:cxn ang="0">
                    <a:pos x="506" y="83"/>
                  </a:cxn>
                  <a:cxn ang="0">
                    <a:pos x="462" y="59"/>
                  </a:cxn>
                  <a:cxn ang="0">
                    <a:pos x="426" y="59"/>
                  </a:cxn>
                  <a:cxn ang="0">
                    <a:pos x="395" y="24"/>
                  </a:cxn>
                  <a:cxn ang="0">
                    <a:pos x="351" y="0"/>
                  </a:cxn>
                  <a:cxn ang="0">
                    <a:pos x="307" y="24"/>
                  </a:cxn>
                  <a:cxn ang="0">
                    <a:pos x="244" y="31"/>
                  </a:cxn>
                  <a:cxn ang="0">
                    <a:pos x="200" y="44"/>
                  </a:cxn>
                  <a:cxn ang="0">
                    <a:pos x="141" y="52"/>
                  </a:cxn>
                  <a:cxn ang="0">
                    <a:pos x="105" y="47"/>
                  </a:cxn>
                  <a:cxn ang="0">
                    <a:pos x="59" y="69"/>
                  </a:cxn>
                  <a:cxn ang="0">
                    <a:pos x="87" y="84"/>
                  </a:cxn>
                  <a:cxn ang="0">
                    <a:pos x="56" y="101"/>
                  </a:cxn>
                  <a:cxn ang="0">
                    <a:pos x="45" y="126"/>
                  </a:cxn>
                  <a:cxn ang="0">
                    <a:pos x="13" y="152"/>
                  </a:cxn>
                  <a:cxn ang="0">
                    <a:pos x="6" y="177"/>
                  </a:cxn>
                  <a:cxn ang="0">
                    <a:pos x="0" y="200"/>
                  </a:cxn>
                  <a:cxn ang="0">
                    <a:pos x="20" y="206"/>
                  </a:cxn>
                  <a:cxn ang="0">
                    <a:pos x="16" y="236"/>
                  </a:cxn>
                  <a:cxn ang="0">
                    <a:pos x="32" y="247"/>
                  </a:cxn>
                  <a:cxn ang="0">
                    <a:pos x="31" y="276"/>
                  </a:cxn>
                  <a:cxn ang="0">
                    <a:pos x="50" y="300"/>
                  </a:cxn>
                  <a:cxn ang="0">
                    <a:pos x="69" y="298"/>
                  </a:cxn>
                  <a:cxn ang="0">
                    <a:pos x="72" y="319"/>
                  </a:cxn>
                  <a:cxn ang="0">
                    <a:pos x="114" y="332"/>
                  </a:cxn>
                  <a:cxn ang="0">
                    <a:pos x="136" y="362"/>
                  </a:cxn>
                  <a:cxn ang="0">
                    <a:pos x="168" y="348"/>
                  </a:cxn>
                  <a:cxn ang="0">
                    <a:pos x="187" y="335"/>
                  </a:cxn>
                  <a:cxn ang="0">
                    <a:pos x="212" y="318"/>
                  </a:cxn>
                  <a:cxn ang="0">
                    <a:pos x="264" y="352"/>
                  </a:cxn>
                  <a:cxn ang="0">
                    <a:pos x="320" y="355"/>
                  </a:cxn>
                  <a:cxn ang="0">
                    <a:pos x="383" y="348"/>
                  </a:cxn>
                  <a:cxn ang="0">
                    <a:pos x="406" y="348"/>
                  </a:cxn>
                  <a:cxn ang="0">
                    <a:pos x="420" y="349"/>
                  </a:cxn>
                </a:cxnLst>
                <a:rect l="0" t="0" r="r" b="b"/>
                <a:pathLst>
                  <a:path w="836" h="369">
                    <a:moveTo>
                      <a:pt x="420" y="349"/>
                    </a:moveTo>
                    <a:lnTo>
                      <a:pt x="460" y="342"/>
                    </a:lnTo>
                    <a:lnTo>
                      <a:pt x="532" y="333"/>
                    </a:lnTo>
                    <a:lnTo>
                      <a:pt x="583" y="333"/>
                    </a:lnTo>
                    <a:lnTo>
                      <a:pt x="642" y="322"/>
                    </a:lnTo>
                    <a:lnTo>
                      <a:pt x="657" y="369"/>
                    </a:lnTo>
                    <a:lnTo>
                      <a:pt x="690" y="342"/>
                    </a:lnTo>
                    <a:lnTo>
                      <a:pt x="718" y="314"/>
                    </a:lnTo>
                    <a:lnTo>
                      <a:pt x="760" y="301"/>
                    </a:lnTo>
                    <a:lnTo>
                      <a:pt x="780" y="333"/>
                    </a:lnTo>
                    <a:lnTo>
                      <a:pt x="836" y="338"/>
                    </a:lnTo>
                    <a:lnTo>
                      <a:pt x="824" y="278"/>
                    </a:lnTo>
                    <a:lnTo>
                      <a:pt x="801" y="219"/>
                    </a:lnTo>
                    <a:lnTo>
                      <a:pt x="780" y="160"/>
                    </a:lnTo>
                    <a:lnTo>
                      <a:pt x="796" y="139"/>
                    </a:lnTo>
                    <a:lnTo>
                      <a:pt x="760" y="104"/>
                    </a:lnTo>
                    <a:lnTo>
                      <a:pt x="721" y="40"/>
                    </a:lnTo>
                    <a:lnTo>
                      <a:pt x="662" y="45"/>
                    </a:lnTo>
                    <a:lnTo>
                      <a:pt x="640" y="75"/>
                    </a:lnTo>
                    <a:lnTo>
                      <a:pt x="544" y="79"/>
                    </a:lnTo>
                    <a:lnTo>
                      <a:pt x="506" y="83"/>
                    </a:lnTo>
                    <a:lnTo>
                      <a:pt x="462" y="59"/>
                    </a:lnTo>
                    <a:lnTo>
                      <a:pt x="426" y="59"/>
                    </a:lnTo>
                    <a:lnTo>
                      <a:pt x="395" y="24"/>
                    </a:lnTo>
                    <a:lnTo>
                      <a:pt x="351" y="0"/>
                    </a:lnTo>
                    <a:lnTo>
                      <a:pt x="307" y="24"/>
                    </a:lnTo>
                    <a:lnTo>
                      <a:pt x="244" y="31"/>
                    </a:lnTo>
                    <a:lnTo>
                      <a:pt x="200" y="44"/>
                    </a:lnTo>
                    <a:lnTo>
                      <a:pt x="141" y="52"/>
                    </a:lnTo>
                    <a:lnTo>
                      <a:pt x="105" y="47"/>
                    </a:lnTo>
                    <a:lnTo>
                      <a:pt x="59" y="69"/>
                    </a:lnTo>
                    <a:lnTo>
                      <a:pt x="87" y="84"/>
                    </a:lnTo>
                    <a:lnTo>
                      <a:pt x="56" y="101"/>
                    </a:lnTo>
                    <a:lnTo>
                      <a:pt x="45" y="126"/>
                    </a:lnTo>
                    <a:lnTo>
                      <a:pt x="13" y="152"/>
                    </a:lnTo>
                    <a:lnTo>
                      <a:pt x="6" y="177"/>
                    </a:lnTo>
                    <a:lnTo>
                      <a:pt x="0" y="200"/>
                    </a:lnTo>
                    <a:lnTo>
                      <a:pt x="20" y="206"/>
                    </a:lnTo>
                    <a:lnTo>
                      <a:pt x="16" y="236"/>
                    </a:lnTo>
                    <a:lnTo>
                      <a:pt x="32" y="247"/>
                    </a:lnTo>
                    <a:lnTo>
                      <a:pt x="31" y="276"/>
                    </a:lnTo>
                    <a:lnTo>
                      <a:pt x="50" y="300"/>
                    </a:lnTo>
                    <a:lnTo>
                      <a:pt x="69" y="298"/>
                    </a:lnTo>
                    <a:lnTo>
                      <a:pt x="72" y="319"/>
                    </a:lnTo>
                    <a:lnTo>
                      <a:pt x="114" y="332"/>
                    </a:lnTo>
                    <a:lnTo>
                      <a:pt x="136" y="362"/>
                    </a:lnTo>
                    <a:lnTo>
                      <a:pt x="168" y="348"/>
                    </a:lnTo>
                    <a:lnTo>
                      <a:pt x="187" y="335"/>
                    </a:lnTo>
                    <a:lnTo>
                      <a:pt x="212" y="318"/>
                    </a:lnTo>
                    <a:lnTo>
                      <a:pt x="264" y="352"/>
                    </a:lnTo>
                    <a:lnTo>
                      <a:pt x="320" y="355"/>
                    </a:lnTo>
                    <a:lnTo>
                      <a:pt x="383" y="348"/>
                    </a:lnTo>
                    <a:lnTo>
                      <a:pt x="406" y="348"/>
                    </a:lnTo>
                    <a:lnTo>
                      <a:pt x="420" y="349"/>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13" name="Freeform 266"/>
              <p:cNvSpPr>
                <a:spLocks/>
              </p:cNvSpPr>
              <p:nvPr/>
            </p:nvSpPr>
            <p:spPr bwMode="auto">
              <a:xfrm>
                <a:off x="4730060" y="3028847"/>
                <a:ext cx="253187" cy="204120"/>
              </a:xfrm>
              <a:custGeom>
                <a:avLst/>
                <a:gdLst/>
                <a:ahLst/>
                <a:cxnLst>
                  <a:cxn ang="0">
                    <a:pos x="38" y="55"/>
                  </a:cxn>
                  <a:cxn ang="0">
                    <a:pos x="12" y="36"/>
                  </a:cxn>
                  <a:cxn ang="0">
                    <a:pos x="0" y="1"/>
                  </a:cxn>
                  <a:cxn ang="0">
                    <a:pos x="74" y="17"/>
                  </a:cxn>
                  <a:cxn ang="0">
                    <a:pos x="117" y="0"/>
                  </a:cxn>
                  <a:cxn ang="0">
                    <a:pos x="137" y="5"/>
                  </a:cxn>
                  <a:cxn ang="0">
                    <a:pos x="137" y="5"/>
                  </a:cxn>
                  <a:cxn ang="0">
                    <a:pos x="186" y="30"/>
                  </a:cxn>
                  <a:cxn ang="0">
                    <a:pos x="238" y="43"/>
                  </a:cxn>
                  <a:cxn ang="0">
                    <a:pos x="265" y="19"/>
                  </a:cxn>
                  <a:cxn ang="0">
                    <a:pos x="302" y="21"/>
                  </a:cxn>
                  <a:cxn ang="0">
                    <a:pos x="314" y="65"/>
                  </a:cxn>
                  <a:cxn ang="0">
                    <a:pos x="361" y="93"/>
                  </a:cxn>
                  <a:cxn ang="0">
                    <a:pos x="405" y="115"/>
                  </a:cxn>
                  <a:cxn ang="0">
                    <a:pos x="432" y="136"/>
                  </a:cxn>
                  <a:cxn ang="0">
                    <a:pos x="392" y="168"/>
                  </a:cxn>
                  <a:cxn ang="0">
                    <a:pos x="396" y="196"/>
                  </a:cxn>
                  <a:cxn ang="0">
                    <a:pos x="420" y="240"/>
                  </a:cxn>
                  <a:cxn ang="0">
                    <a:pos x="423" y="310"/>
                  </a:cxn>
                  <a:cxn ang="0">
                    <a:pos x="381" y="345"/>
                  </a:cxn>
                  <a:cxn ang="0">
                    <a:pos x="347" y="334"/>
                  </a:cxn>
                  <a:cxn ang="0">
                    <a:pos x="335" y="287"/>
                  </a:cxn>
                  <a:cxn ang="0">
                    <a:pos x="313" y="243"/>
                  </a:cxn>
                  <a:cxn ang="0">
                    <a:pos x="285" y="256"/>
                  </a:cxn>
                  <a:cxn ang="0">
                    <a:pos x="293" y="291"/>
                  </a:cxn>
                  <a:cxn ang="0">
                    <a:pos x="249" y="279"/>
                  </a:cxn>
                  <a:cxn ang="0">
                    <a:pos x="214" y="256"/>
                  </a:cxn>
                  <a:cxn ang="0">
                    <a:pos x="186" y="216"/>
                  </a:cxn>
                  <a:cxn ang="0">
                    <a:pos x="155" y="196"/>
                  </a:cxn>
                  <a:cxn ang="0">
                    <a:pos x="107" y="177"/>
                  </a:cxn>
                  <a:cxn ang="0">
                    <a:pos x="107" y="144"/>
                  </a:cxn>
                  <a:cxn ang="0">
                    <a:pos x="67" y="122"/>
                  </a:cxn>
                  <a:cxn ang="0">
                    <a:pos x="55" y="65"/>
                  </a:cxn>
                  <a:cxn ang="0">
                    <a:pos x="38" y="55"/>
                  </a:cxn>
                </a:cxnLst>
                <a:rect l="0" t="0" r="r" b="b"/>
                <a:pathLst>
                  <a:path w="432" h="345">
                    <a:moveTo>
                      <a:pt x="38" y="55"/>
                    </a:moveTo>
                    <a:lnTo>
                      <a:pt x="12" y="36"/>
                    </a:lnTo>
                    <a:lnTo>
                      <a:pt x="0" y="1"/>
                    </a:lnTo>
                    <a:lnTo>
                      <a:pt x="74" y="17"/>
                    </a:lnTo>
                    <a:lnTo>
                      <a:pt x="117" y="0"/>
                    </a:lnTo>
                    <a:lnTo>
                      <a:pt x="137" y="5"/>
                    </a:lnTo>
                    <a:lnTo>
                      <a:pt x="137" y="5"/>
                    </a:lnTo>
                    <a:lnTo>
                      <a:pt x="186" y="30"/>
                    </a:lnTo>
                    <a:lnTo>
                      <a:pt x="238" y="43"/>
                    </a:lnTo>
                    <a:lnTo>
                      <a:pt x="265" y="19"/>
                    </a:lnTo>
                    <a:lnTo>
                      <a:pt x="302" y="21"/>
                    </a:lnTo>
                    <a:lnTo>
                      <a:pt x="314" y="65"/>
                    </a:lnTo>
                    <a:lnTo>
                      <a:pt x="361" y="93"/>
                    </a:lnTo>
                    <a:lnTo>
                      <a:pt x="405" y="115"/>
                    </a:lnTo>
                    <a:lnTo>
                      <a:pt x="432" y="136"/>
                    </a:lnTo>
                    <a:lnTo>
                      <a:pt x="392" y="168"/>
                    </a:lnTo>
                    <a:lnTo>
                      <a:pt x="396" y="196"/>
                    </a:lnTo>
                    <a:lnTo>
                      <a:pt x="420" y="240"/>
                    </a:lnTo>
                    <a:lnTo>
                      <a:pt x="423" y="310"/>
                    </a:lnTo>
                    <a:lnTo>
                      <a:pt x="381" y="345"/>
                    </a:lnTo>
                    <a:lnTo>
                      <a:pt x="347" y="334"/>
                    </a:lnTo>
                    <a:lnTo>
                      <a:pt x="335" y="287"/>
                    </a:lnTo>
                    <a:lnTo>
                      <a:pt x="313" y="243"/>
                    </a:lnTo>
                    <a:lnTo>
                      <a:pt x="285" y="256"/>
                    </a:lnTo>
                    <a:lnTo>
                      <a:pt x="293" y="291"/>
                    </a:lnTo>
                    <a:lnTo>
                      <a:pt x="249" y="279"/>
                    </a:lnTo>
                    <a:lnTo>
                      <a:pt x="214" y="256"/>
                    </a:lnTo>
                    <a:lnTo>
                      <a:pt x="186" y="216"/>
                    </a:lnTo>
                    <a:lnTo>
                      <a:pt x="155" y="196"/>
                    </a:lnTo>
                    <a:lnTo>
                      <a:pt x="107" y="177"/>
                    </a:lnTo>
                    <a:lnTo>
                      <a:pt x="107" y="144"/>
                    </a:lnTo>
                    <a:lnTo>
                      <a:pt x="67" y="122"/>
                    </a:lnTo>
                    <a:lnTo>
                      <a:pt x="55" y="65"/>
                    </a:lnTo>
                    <a:lnTo>
                      <a:pt x="38" y="55"/>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14" name="Freeform 267"/>
              <p:cNvSpPr>
                <a:spLocks/>
              </p:cNvSpPr>
              <p:nvPr/>
            </p:nvSpPr>
            <p:spPr bwMode="auto">
              <a:xfrm>
                <a:off x="4891818" y="2617057"/>
                <a:ext cx="191649" cy="159746"/>
              </a:xfrm>
              <a:custGeom>
                <a:avLst/>
                <a:gdLst/>
                <a:ahLst/>
                <a:cxnLst>
                  <a:cxn ang="0">
                    <a:pos x="41" y="115"/>
                  </a:cxn>
                  <a:cxn ang="0">
                    <a:pos x="0" y="187"/>
                  </a:cxn>
                  <a:cxn ang="0">
                    <a:pos x="76" y="214"/>
                  </a:cxn>
                  <a:cxn ang="0">
                    <a:pos x="139" y="270"/>
                  </a:cxn>
                  <a:cxn ang="0">
                    <a:pos x="132" y="227"/>
                  </a:cxn>
                  <a:cxn ang="0">
                    <a:pos x="181" y="208"/>
                  </a:cxn>
                  <a:cxn ang="0">
                    <a:pos x="239" y="216"/>
                  </a:cxn>
                  <a:cxn ang="0">
                    <a:pos x="250" y="178"/>
                  </a:cxn>
                  <a:cxn ang="0">
                    <a:pos x="311" y="155"/>
                  </a:cxn>
                  <a:cxn ang="0">
                    <a:pos x="288" y="122"/>
                  </a:cxn>
                  <a:cxn ang="0">
                    <a:pos x="318" y="60"/>
                  </a:cxn>
                  <a:cxn ang="0">
                    <a:pos x="329" y="68"/>
                  </a:cxn>
                  <a:cxn ang="0">
                    <a:pos x="326" y="37"/>
                  </a:cxn>
                  <a:cxn ang="0">
                    <a:pos x="235" y="0"/>
                  </a:cxn>
                  <a:cxn ang="0">
                    <a:pos x="140" y="56"/>
                  </a:cxn>
                  <a:cxn ang="0">
                    <a:pos x="64" y="60"/>
                  </a:cxn>
                  <a:cxn ang="0">
                    <a:pos x="41" y="115"/>
                  </a:cxn>
                </a:cxnLst>
                <a:rect l="0" t="0" r="r" b="b"/>
                <a:pathLst>
                  <a:path w="329" h="270">
                    <a:moveTo>
                      <a:pt x="41" y="115"/>
                    </a:moveTo>
                    <a:lnTo>
                      <a:pt x="0" y="187"/>
                    </a:lnTo>
                    <a:lnTo>
                      <a:pt x="76" y="214"/>
                    </a:lnTo>
                    <a:lnTo>
                      <a:pt x="139" y="270"/>
                    </a:lnTo>
                    <a:lnTo>
                      <a:pt x="132" y="227"/>
                    </a:lnTo>
                    <a:lnTo>
                      <a:pt x="181" y="208"/>
                    </a:lnTo>
                    <a:lnTo>
                      <a:pt x="239" y="216"/>
                    </a:lnTo>
                    <a:lnTo>
                      <a:pt x="250" y="178"/>
                    </a:lnTo>
                    <a:lnTo>
                      <a:pt x="311" y="155"/>
                    </a:lnTo>
                    <a:lnTo>
                      <a:pt x="288" y="122"/>
                    </a:lnTo>
                    <a:lnTo>
                      <a:pt x="318" y="60"/>
                    </a:lnTo>
                    <a:lnTo>
                      <a:pt x="329" y="68"/>
                    </a:lnTo>
                    <a:lnTo>
                      <a:pt x="326" y="37"/>
                    </a:lnTo>
                    <a:lnTo>
                      <a:pt x="235" y="0"/>
                    </a:lnTo>
                    <a:lnTo>
                      <a:pt x="140" y="56"/>
                    </a:lnTo>
                    <a:lnTo>
                      <a:pt x="64" y="60"/>
                    </a:lnTo>
                    <a:lnTo>
                      <a:pt x="41" y="115"/>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15" name="Freeform 268"/>
              <p:cNvSpPr>
                <a:spLocks/>
              </p:cNvSpPr>
              <p:nvPr/>
            </p:nvSpPr>
            <p:spPr bwMode="auto">
              <a:xfrm>
                <a:off x="4891818" y="2617057"/>
                <a:ext cx="191649" cy="159746"/>
              </a:xfrm>
              <a:custGeom>
                <a:avLst/>
                <a:gdLst/>
                <a:ahLst/>
                <a:cxnLst>
                  <a:cxn ang="0">
                    <a:pos x="41" y="115"/>
                  </a:cxn>
                  <a:cxn ang="0">
                    <a:pos x="0" y="187"/>
                  </a:cxn>
                  <a:cxn ang="0">
                    <a:pos x="76" y="214"/>
                  </a:cxn>
                  <a:cxn ang="0">
                    <a:pos x="139" y="270"/>
                  </a:cxn>
                  <a:cxn ang="0">
                    <a:pos x="132" y="227"/>
                  </a:cxn>
                  <a:cxn ang="0">
                    <a:pos x="181" y="208"/>
                  </a:cxn>
                  <a:cxn ang="0">
                    <a:pos x="239" y="216"/>
                  </a:cxn>
                  <a:cxn ang="0">
                    <a:pos x="250" y="178"/>
                  </a:cxn>
                  <a:cxn ang="0">
                    <a:pos x="311" y="155"/>
                  </a:cxn>
                  <a:cxn ang="0">
                    <a:pos x="288" y="122"/>
                  </a:cxn>
                  <a:cxn ang="0">
                    <a:pos x="318" y="60"/>
                  </a:cxn>
                  <a:cxn ang="0">
                    <a:pos x="329" y="68"/>
                  </a:cxn>
                  <a:cxn ang="0">
                    <a:pos x="326" y="37"/>
                  </a:cxn>
                  <a:cxn ang="0">
                    <a:pos x="235" y="0"/>
                  </a:cxn>
                  <a:cxn ang="0">
                    <a:pos x="140" y="56"/>
                  </a:cxn>
                  <a:cxn ang="0">
                    <a:pos x="64" y="60"/>
                  </a:cxn>
                  <a:cxn ang="0">
                    <a:pos x="41" y="115"/>
                  </a:cxn>
                </a:cxnLst>
                <a:rect l="0" t="0" r="r" b="b"/>
                <a:pathLst>
                  <a:path w="329" h="270">
                    <a:moveTo>
                      <a:pt x="41" y="115"/>
                    </a:moveTo>
                    <a:lnTo>
                      <a:pt x="0" y="187"/>
                    </a:lnTo>
                    <a:lnTo>
                      <a:pt x="76" y="214"/>
                    </a:lnTo>
                    <a:lnTo>
                      <a:pt x="139" y="270"/>
                    </a:lnTo>
                    <a:lnTo>
                      <a:pt x="132" y="227"/>
                    </a:lnTo>
                    <a:lnTo>
                      <a:pt x="181" y="208"/>
                    </a:lnTo>
                    <a:lnTo>
                      <a:pt x="239" y="216"/>
                    </a:lnTo>
                    <a:lnTo>
                      <a:pt x="250" y="178"/>
                    </a:lnTo>
                    <a:lnTo>
                      <a:pt x="311" y="155"/>
                    </a:lnTo>
                    <a:lnTo>
                      <a:pt x="288" y="122"/>
                    </a:lnTo>
                    <a:lnTo>
                      <a:pt x="318" y="60"/>
                    </a:lnTo>
                    <a:lnTo>
                      <a:pt x="329" y="68"/>
                    </a:lnTo>
                    <a:lnTo>
                      <a:pt x="326" y="37"/>
                    </a:lnTo>
                    <a:lnTo>
                      <a:pt x="235" y="0"/>
                    </a:lnTo>
                    <a:lnTo>
                      <a:pt x="140" y="56"/>
                    </a:lnTo>
                    <a:lnTo>
                      <a:pt x="64" y="60"/>
                    </a:lnTo>
                    <a:lnTo>
                      <a:pt x="41" y="115"/>
                    </a:lnTo>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18" name="Freeform 271"/>
              <p:cNvSpPr>
                <a:spLocks/>
              </p:cNvSpPr>
              <p:nvPr/>
            </p:nvSpPr>
            <p:spPr bwMode="auto">
              <a:xfrm>
                <a:off x="1245221" y="2909925"/>
                <a:ext cx="65055" cy="67448"/>
              </a:xfrm>
              <a:custGeom>
                <a:avLst/>
                <a:gdLst/>
                <a:ahLst/>
                <a:cxnLst>
                  <a:cxn ang="0">
                    <a:pos x="0" y="28"/>
                  </a:cxn>
                  <a:cxn ang="0">
                    <a:pos x="27" y="0"/>
                  </a:cxn>
                  <a:cxn ang="0">
                    <a:pos x="86" y="60"/>
                  </a:cxn>
                  <a:cxn ang="0">
                    <a:pos x="109" y="100"/>
                  </a:cxn>
                  <a:cxn ang="0">
                    <a:pos x="65" y="113"/>
                  </a:cxn>
                  <a:cxn ang="0">
                    <a:pos x="18" y="67"/>
                  </a:cxn>
                  <a:cxn ang="0">
                    <a:pos x="0" y="28"/>
                  </a:cxn>
                </a:cxnLst>
                <a:rect l="0" t="0" r="r" b="b"/>
                <a:pathLst>
                  <a:path w="109" h="113">
                    <a:moveTo>
                      <a:pt x="0" y="28"/>
                    </a:moveTo>
                    <a:lnTo>
                      <a:pt x="27" y="0"/>
                    </a:lnTo>
                    <a:lnTo>
                      <a:pt x="86" y="60"/>
                    </a:lnTo>
                    <a:lnTo>
                      <a:pt x="109" y="100"/>
                    </a:lnTo>
                    <a:lnTo>
                      <a:pt x="65" y="113"/>
                    </a:lnTo>
                    <a:lnTo>
                      <a:pt x="18" y="67"/>
                    </a:lnTo>
                    <a:lnTo>
                      <a:pt x="0" y="28"/>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19" name="Freeform 272"/>
              <p:cNvSpPr>
                <a:spLocks/>
              </p:cNvSpPr>
              <p:nvPr/>
            </p:nvSpPr>
            <p:spPr bwMode="auto">
              <a:xfrm>
                <a:off x="5004346" y="3364314"/>
                <a:ext cx="66813" cy="19525"/>
              </a:xfrm>
              <a:custGeom>
                <a:avLst/>
                <a:gdLst/>
                <a:ahLst/>
                <a:cxnLst>
                  <a:cxn ang="0">
                    <a:pos x="54" y="35"/>
                  </a:cxn>
                  <a:cxn ang="0">
                    <a:pos x="54" y="35"/>
                  </a:cxn>
                  <a:cxn ang="0">
                    <a:pos x="42" y="33"/>
                  </a:cxn>
                  <a:cxn ang="0">
                    <a:pos x="29" y="28"/>
                  </a:cxn>
                  <a:cxn ang="0">
                    <a:pos x="14" y="23"/>
                  </a:cxn>
                  <a:cxn ang="0">
                    <a:pos x="5" y="20"/>
                  </a:cxn>
                  <a:cxn ang="0">
                    <a:pos x="5" y="20"/>
                  </a:cxn>
                  <a:cxn ang="0">
                    <a:pos x="0" y="19"/>
                  </a:cxn>
                  <a:cxn ang="0">
                    <a:pos x="0" y="19"/>
                  </a:cxn>
                  <a:cxn ang="0">
                    <a:pos x="4" y="19"/>
                  </a:cxn>
                  <a:cxn ang="0">
                    <a:pos x="5" y="18"/>
                  </a:cxn>
                  <a:cxn ang="0">
                    <a:pos x="6" y="16"/>
                  </a:cxn>
                  <a:cxn ang="0">
                    <a:pos x="6" y="16"/>
                  </a:cxn>
                  <a:cxn ang="0">
                    <a:pos x="6" y="14"/>
                  </a:cxn>
                  <a:cxn ang="0">
                    <a:pos x="9" y="13"/>
                  </a:cxn>
                  <a:cxn ang="0">
                    <a:pos x="16" y="11"/>
                  </a:cxn>
                  <a:cxn ang="0">
                    <a:pos x="29" y="11"/>
                  </a:cxn>
                  <a:cxn ang="0">
                    <a:pos x="46" y="11"/>
                  </a:cxn>
                  <a:cxn ang="0">
                    <a:pos x="46" y="11"/>
                  </a:cxn>
                  <a:cxn ang="0">
                    <a:pos x="51" y="10"/>
                  </a:cxn>
                  <a:cxn ang="0">
                    <a:pos x="59" y="9"/>
                  </a:cxn>
                  <a:cxn ang="0">
                    <a:pos x="73" y="5"/>
                  </a:cxn>
                  <a:cxn ang="0">
                    <a:pos x="86" y="1"/>
                  </a:cxn>
                  <a:cxn ang="0">
                    <a:pos x="93" y="0"/>
                  </a:cxn>
                  <a:cxn ang="0">
                    <a:pos x="98" y="0"/>
                  </a:cxn>
                  <a:cxn ang="0">
                    <a:pos x="98" y="0"/>
                  </a:cxn>
                  <a:cxn ang="0">
                    <a:pos x="100" y="1"/>
                  </a:cxn>
                  <a:cxn ang="0">
                    <a:pos x="103" y="4"/>
                  </a:cxn>
                  <a:cxn ang="0">
                    <a:pos x="108" y="10"/>
                  </a:cxn>
                  <a:cxn ang="0">
                    <a:pos x="112" y="18"/>
                  </a:cxn>
                  <a:cxn ang="0">
                    <a:pos x="112" y="23"/>
                  </a:cxn>
                  <a:cxn ang="0">
                    <a:pos x="112" y="23"/>
                  </a:cxn>
                  <a:cxn ang="0">
                    <a:pos x="110" y="24"/>
                  </a:cxn>
                  <a:cxn ang="0">
                    <a:pos x="107" y="26"/>
                  </a:cxn>
                  <a:cxn ang="0">
                    <a:pos x="93" y="31"/>
                  </a:cxn>
                  <a:cxn ang="0">
                    <a:pos x="74" y="34"/>
                  </a:cxn>
                  <a:cxn ang="0">
                    <a:pos x="54" y="35"/>
                  </a:cxn>
                  <a:cxn ang="0">
                    <a:pos x="54" y="35"/>
                  </a:cxn>
                </a:cxnLst>
                <a:rect l="0" t="0" r="r" b="b"/>
                <a:pathLst>
                  <a:path w="112" h="35">
                    <a:moveTo>
                      <a:pt x="54" y="35"/>
                    </a:moveTo>
                    <a:lnTo>
                      <a:pt x="54" y="35"/>
                    </a:lnTo>
                    <a:lnTo>
                      <a:pt x="42" y="33"/>
                    </a:lnTo>
                    <a:lnTo>
                      <a:pt x="29" y="28"/>
                    </a:lnTo>
                    <a:lnTo>
                      <a:pt x="14" y="23"/>
                    </a:lnTo>
                    <a:lnTo>
                      <a:pt x="5" y="20"/>
                    </a:lnTo>
                    <a:lnTo>
                      <a:pt x="5" y="20"/>
                    </a:lnTo>
                    <a:lnTo>
                      <a:pt x="0" y="19"/>
                    </a:lnTo>
                    <a:lnTo>
                      <a:pt x="0" y="19"/>
                    </a:lnTo>
                    <a:lnTo>
                      <a:pt x="4" y="19"/>
                    </a:lnTo>
                    <a:lnTo>
                      <a:pt x="5" y="18"/>
                    </a:lnTo>
                    <a:lnTo>
                      <a:pt x="6" y="16"/>
                    </a:lnTo>
                    <a:lnTo>
                      <a:pt x="6" y="16"/>
                    </a:lnTo>
                    <a:lnTo>
                      <a:pt x="6" y="14"/>
                    </a:lnTo>
                    <a:lnTo>
                      <a:pt x="9" y="13"/>
                    </a:lnTo>
                    <a:lnTo>
                      <a:pt x="16" y="11"/>
                    </a:lnTo>
                    <a:lnTo>
                      <a:pt x="29" y="11"/>
                    </a:lnTo>
                    <a:lnTo>
                      <a:pt x="46" y="11"/>
                    </a:lnTo>
                    <a:lnTo>
                      <a:pt x="46" y="11"/>
                    </a:lnTo>
                    <a:lnTo>
                      <a:pt x="51" y="10"/>
                    </a:lnTo>
                    <a:lnTo>
                      <a:pt x="59" y="9"/>
                    </a:lnTo>
                    <a:lnTo>
                      <a:pt x="73" y="5"/>
                    </a:lnTo>
                    <a:lnTo>
                      <a:pt x="86" y="1"/>
                    </a:lnTo>
                    <a:lnTo>
                      <a:pt x="93" y="0"/>
                    </a:lnTo>
                    <a:lnTo>
                      <a:pt x="98" y="0"/>
                    </a:lnTo>
                    <a:lnTo>
                      <a:pt x="98" y="0"/>
                    </a:lnTo>
                    <a:lnTo>
                      <a:pt x="100" y="1"/>
                    </a:lnTo>
                    <a:lnTo>
                      <a:pt x="103" y="4"/>
                    </a:lnTo>
                    <a:lnTo>
                      <a:pt x="108" y="10"/>
                    </a:lnTo>
                    <a:lnTo>
                      <a:pt x="112" y="18"/>
                    </a:lnTo>
                    <a:lnTo>
                      <a:pt x="112" y="23"/>
                    </a:lnTo>
                    <a:lnTo>
                      <a:pt x="112" y="23"/>
                    </a:lnTo>
                    <a:lnTo>
                      <a:pt x="110" y="24"/>
                    </a:lnTo>
                    <a:lnTo>
                      <a:pt x="107" y="26"/>
                    </a:lnTo>
                    <a:lnTo>
                      <a:pt x="93" y="31"/>
                    </a:lnTo>
                    <a:lnTo>
                      <a:pt x="74" y="34"/>
                    </a:lnTo>
                    <a:lnTo>
                      <a:pt x="54" y="35"/>
                    </a:lnTo>
                    <a:lnTo>
                      <a:pt x="54" y="35"/>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21" name="Freeform 274"/>
              <p:cNvSpPr>
                <a:spLocks/>
              </p:cNvSpPr>
              <p:nvPr/>
            </p:nvSpPr>
            <p:spPr bwMode="auto">
              <a:xfrm>
                <a:off x="5614457" y="3603933"/>
                <a:ext cx="36923" cy="46149"/>
              </a:xfrm>
              <a:custGeom>
                <a:avLst/>
                <a:gdLst/>
                <a:ahLst/>
                <a:cxnLst>
                  <a:cxn ang="0">
                    <a:pos x="0" y="75"/>
                  </a:cxn>
                  <a:cxn ang="0">
                    <a:pos x="4" y="8"/>
                  </a:cxn>
                  <a:cxn ang="0">
                    <a:pos x="32" y="0"/>
                  </a:cxn>
                  <a:cxn ang="0">
                    <a:pos x="64" y="79"/>
                  </a:cxn>
                  <a:cxn ang="0">
                    <a:pos x="0" y="75"/>
                  </a:cxn>
                </a:cxnLst>
                <a:rect l="0" t="0" r="r" b="b"/>
                <a:pathLst>
                  <a:path w="64" h="79">
                    <a:moveTo>
                      <a:pt x="0" y="75"/>
                    </a:moveTo>
                    <a:lnTo>
                      <a:pt x="4" y="8"/>
                    </a:lnTo>
                    <a:lnTo>
                      <a:pt x="32" y="0"/>
                    </a:lnTo>
                    <a:lnTo>
                      <a:pt x="64" y="79"/>
                    </a:lnTo>
                    <a:lnTo>
                      <a:pt x="0" y="75"/>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22" name="Freeform 275"/>
              <p:cNvSpPr>
                <a:spLocks/>
              </p:cNvSpPr>
              <p:nvPr/>
            </p:nvSpPr>
            <p:spPr bwMode="auto">
              <a:xfrm>
                <a:off x="4891818" y="2711130"/>
                <a:ext cx="29890" cy="26624"/>
              </a:xfrm>
              <a:custGeom>
                <a:avLst/>
                <a:gdLst/>
                <a:ahLst/>
                <a:cxnLst>
                  <a:cxn ang="0">
                    <a:pos x="0" y="28"/>
                  </a:cxn>
                  <a:cxn ang="0">
                    <a:pos x="53" y="45"/>
                  </a:cxn>
                  <a:cxn ang="0">
                    <a:pos x="49" y="24"/>
                  </a:cxn>
                  <a:cxn ang="0">
                    <a:pos x="17" y="0"/>
                  </a:cxn>
                  <a:cxn ang="0">
                    <a:pos x="0" y="28"/>
                  </a:cxn>
                </a:cxnLst>
                <a:rect l="0" t="0" r="r" b="b"/>
                <a:pathLst>
                  <a:path w="53" h="45">
                    <a:moveTo>
                      <a:pt x="0" y="28"/>
                    </a:moveTo>
                    <a:lnTo>
                      <a:pt x="53" y="45"/>
                    </a:lnTo>
                    <a:lnTo>
                      <a:pt x="49" y="24"/>
                    </a:lnTo>
                    <a:lnTo>
                      <a:pt x="17" y="0"/>
                    </a:lnTo>
                    <a:lnTo>
                      <a:pt x="0" y="28"/>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23" name="Freeform 276"/>
              <p:cNvSpPr>
                <a:spLocks/>
              </p:cNvSpPr>
              <p:nvPr/>
            </p:nvSpPr>
            <p:spPr bwMode="auto">
              <a:xfrm>
                <a:off x="5069401" y="2989798"/>
                <a:ext cx="87912" cy="108272"/>
              </a:xfrm>
              <a:custGeom>
                <a:avLst/>
                <a:gdLst/>
                <a:ahLst/>
                <a:cxnLst>
                  <a:cxn ang="0">
                    <a:pos x="0" y="5"/>
                  </a:cxn>
                  <a:cxn ang="0">
                    <a:pos x="54" y="0"/>
                  </a:cxn>
                  <a:cxn ang="0">
                    <a:pos x="97" y="23"/>
                  </a:cxn>
                  <a:cxn ang="0">
                    <a:pos x="151" y="111"/>
                  </a:cxn>
                  <a:cxn ang="0">
                    <a:pos x="142" y="145"/>
                  </a:cxn>
                  <a:cxn ang="0">
                    <a:pos x="123" y="184"/>
                  </a:cxn>
                  <a:cxn ang="0">
                    <a:pos x="103" y="152"/>
                  </a:cxn>
                  <a:cxn ang="0">
                    <a:pos x="91" y="177"/>
                  </a:cxn>
                  <a:cxn ang="0">
                    <a:pos x="67" y="120"/>
                  </a:cxn>
                  <a:cxn ang="0">
                    <a:pos x="62" y="68"/>
                  </a:cxn>
                  <a:cxn ang="0">
                    <a:pos x="0" y="5"/>
                  </a:cxn>
                </a:cxnLst>
                <a:rect l="0" t="0" r="r" b="b"/>
                <a:pathLst>
                  <a:path w="151" h="184">
                    <a:moveTo>
                      <a:pt x="0" y="5"/>
                    </a:moveTo>
                    <a:lnTo>
                      <a:pt x="54" y="0"/>
                    </a:lnTo>
                    <a:lnTo>
                      <a:pt x="97" y="23"/>
                    </a:lnTo>
                    <a:lnTo>
                      <a:pt x="151" y="111"/>
                    </a:lnTo>
                    <a:lnTo>
                      <a:pt x="142" y="145"/>
                    </a:lnTo>
                    <a:lnTo>
                      <a:pt x="123" y="184"/>
                    </a:lnTo>
                    <a:lnTo>
                      <a:pt x="103" y="152"/>
                    </a:lnTo>
                    <a:lnTo>
                      <a:pt x="91" y="177"/>
                    </a:lnTo>
                    <a:lnTo>
                      <a:pt x="67" y="120"/>
                    </a:lnTo>
                    <a:lnTo>
                      <a:pt x="62" y="68"/>
                    </a:lnTo>
                    <a:lnTo>
                      <a:pt x="0" y="5"/>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24" name="Freeform 277"/>
              <p:cNvSpPr>
                <a:spLocks/>
              </p:cNvSpPr>
              <p:nvPr/>
            </p:nvSpPr>
            <p:spPr bwMode="auto">
              <a:xfrm>
                <a:off x="4691379" y="2858451"/>
                <a:ext cx="193407" cy="108272"/>
              </a:xfrm>
              <a:custGeom>
                <a:avLst/>
                <a:gdLst/>
                <a:ahLst/>
                <a:cxnLst>
                  <a:cxn ang="0">
                    <a:pos x="0" y="50"/>
                  </a:cxn>
                  <a:cxn ang="0">
                    <a:pos x="127" y="0"/>
                  </a:cxn>
                  <a:cxn ang="0">
                    <a:pos x="171" y="28"/>
                  </a:cxn>
                  <a:cxn ang="0">
                    <a:pos x="279" y="65"/>
                  </a:cxn>
                  <a:cxn ang="0">
                    <a:pos x="329" y="93"/>
                  </a:cxn>
                  <a:cxn ang="0">
                    <a:pos x="242" y="151"/>
                  </a:cxn>
                  <a:cxn ang="0">
                    <a:pos x="213" y="183"/>
                  </a:cxn>
                  <a:cxn ang="0">
                    <a:pos x="185" y="167"/>
                  </a:cxn>
                  <a:cxn ang="0">
                    <a:pos x="188" y="137"/>
                  </a:cxn>
                  <a:cxn ang="0">
                    <a:pos x="148" y="133"/>
                  </a:cxn>
                  <a:cxn ang="0">
                    <a:pos x="139" y="158"/>
                  </a:cxn>
                  <a:cxn ang="0">
                    <a:pos x="107" y="162"/>
                  </a:cxn>
                  <a:cxn ang="0">
                    <a:pos x="72" y="131"/>
                  </a:cxn>
                  <a:cxn ang="0">
                    <a:pos x="0" y="50"/>
                  </a:cxn>
                </a:cxnLst>
                <a:rect l="0" t="0" r="r" b="b"/>
                <a:pathLst>
                  <a:path w="329" h="183">
                    <a:moveTo>
                      <a:pt x="0" y="50"/>
                    </a:moveTo>
                    <a:lnTo>
                      <a:pt x="127" y="0"/>
                    </a:lnTo>
                    <a:lnTo>
                      <a:pt x="171" y="28"/>
                    </a:lnTo>
                    <a:lnTo>
                      <a:pt x="279" y="65"/>
                    </a:lnTo>
                    <a:lnTo>
                      <a:pt x="329" y="93"/>
                    </a:lnTo>
                    <a:lnTo>
                      <a:pt x="242" y="151"/>
                    </a:lnTo>
                    <a:lnTo>
                      <a:pt x="213" y="183"/>
                    </a:lnTo>
                    <a:lnTo>
                      <a:pt x="185" y="167"/>
                    </a:lnTo>
                    <a:lnTo>
                      <a:pt x="188" y="137"/>
                    </a:lnTo>
                    <a:lnTo>
                      <a:pt x="148" y="133"/>
                    </a:lnTo>
                    <a:lnTo>
                      <a:pt x="139" y="158"/>
                    </a:lnTo>
                    <a:lnTo>
                      <a:pt x="107" y="162"/>
                    </a:lnTo>
                    <a:lnTo>
                      <a:pt x="72" y="131"/>
                    </a:lnTo>
                    <a:lnTo>
                      <a:pt x="0" y="50"/>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25" name="Freeform 278"/>
              <p:cNvSpPr>
                <a:spLocks/>
              </p:cNvSpPr>
              <p:nvPr/>
            </p:nvSpPr>
            <p:spPr bwMode="auto">
              <a:xfrm>
                <a:off x="4816214" y="2908150"/>
                <a:ext cx="154725" cy="78098"/>
              </a:xfrm>
              <a:custGeom>
                <a:avLst/>
                <a:gdLst/>
                <a:ahLst/>
                <a:cxnLst>
                  <a:cxn ang="0">
                    <a:pos x="116" y="8"/>
                  </a:cxn>
                  <a:cxn ang="0">
                    <a:pos x="264" y="0"/>
                  </a:cxn>
                  <a:cxn ang="0">
                    <a:pos x="249" y="130"/>
                  </a:cxn>
                  <a:cxn ang="0">
                    <a:pos x="213" y="100"/>
                  </a:cxn>
                  <a:cxn ang="0">
                    <a:pos x="189" y="91"/>
                  </a:cxn>
                  <a:cxn ang="0">
                    <a:pos x="113" y="107"/>
                  </a:cxn>
                  <a:cxn ang="0">
                    <a:pos x="62" y="107"/>
                  </a:cxn>
                  <a:cxn ang="0">
                    <a:pos x="0" y="98"/>
                  </a:cxn>
                  <a:cxn ang="0">
                    <a:pos x="29" y="66"/>
                  </a:cxn>
                  <a:cxn ang="0">
                    <a:pos x="116" y="8"/>
                  </a:cxn>
                </a:cxnLst>
                <a:rect l="0" t="0" r="r" b="b"/>
                <a:pathLst>
                  <a:path w="264" h="130">
                    <a:moveTo>
                      <a:pt x="116" y="8"/>
                    </a:moveTo>
                    <a:lnTo>
                      <a:pt x="264" y="0"/>
                    </a:lnTo>
                    <a:lnTo>
                      <a:pt x="249" y="130"/>
                    </a:lnTo>
                    <a:lnTo>
                      <a:pt x="213" y="100"/>
                    </a:lnTo>
                    <a:lnTo>
                      <a:pt x="189" y="91"/>
                    </a:lnTo>
                    <a:lnTo>
                      <a:pt x="113" y="107"/>
                    </a:lnTo>
                    <a:lnTo>
                      <a:pt x="62" y="107"/>
                    </a:lnTo>
                    <a:lnTo>
                      <a:pt x="0" y="98"/>
                    </a:lnTo>
                    <a:lnTo>
                      <a:pt x="29" y="66"/>
                    </a:lnTo>
                    <a:lnTo>
                      <a:pt x="116" y="8"/>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26" name="Freeform 279"/>
              <p:cNvSpPr>
                <a:spLocks/>
              </p:cNvSpPr>
              <p:nvPr/>
            </p:nvSpPr>
            <p:spPr bwMode="auto">
              <a:xfrm>
                <a:off x="5301489" y="3529385"/>
                <a:ext cx="560880" cy="539587"/>
              </a:xfrm>
              <a:custGeom>
                <a:avLst/>
                <a:gdLst/>
                <a:ahLst/>
                <a:cxnLst>
                  <a:cxn ang="0">
                    <a:pos x="499" y="225"/>
                  </a:cxn>
                  <a:cxn ang="0">
                    <a:pos x="533" y="201"/>
                  </a:cxn>
                  <a:cxn ang="0">
                    <a:pos x="597" y="205"/>
                  </a:cxn>
                  <a:cxn ang="0">
                    <a:pos x="597" y="205"/>
                  </a:cxn>
                  <a:cxn ang="0">
                    <a:pos x="649" y="260"/>
                  </a:cxn>
                  <a:cxn ang="0">
                    <a:pos x="712" y="324"/>
                  </a:cxn>
                  <a:cxn ang="0">
                    <a:pos x="719" y="383"/>
                  </a:cxn>
                  <a:cxn ang="0">
                    <a:pos x="743" y="403"/>
                  </a:cxn>
                  <a:cxn ang="0">
                    <a:pos x="778" y="510"/>
                  </a:cxn>
                  <a:cxn ang="0">
                    <a:pos x="918" y="517"/>
                  </a:cxn>
                  <a:cxn ang="0">
                    <a:pos x="956" y="573"/>
                  </a:cxn>
                  <a:cxn ang="0">
                    <a:pos x="925" y="699"/>
                  </a:cxn>
                  <a:cxn ang="0">
                    <a:pos x="794" y="727"/>
                  </a:cxn>
                  <a:cxn ang="0">
                    <a:pos x="660" y="751"/>
                  </a:cxn>
                  <a:cxn ang="0">
                    <a:pos x="620" y="797"/>
                  </a:cxn>
                  <a:cxn ang="0">
                    <a:pos x="605" y="865"/>
                  </a:cxn>
                  <a:cxn ang="0">
                    <a:pos x="546" y="913"/>
                  </a:cxn>
                  <a:cxn ang="0">
                    <a:pos x="546" y="873"/>
                  </a:cxn>
                  <a:cxn ang="0">
                    <a:pos x="546" y="841"/>
                  </a:cxn>
                  <a:cxn ang="0">
                    <a:pos x="526" y="834"/>
                  </a:cxn>
                  <a:cxn ang="0">
                    <a:pos x="471" y="830"/>
                  </a:cxn>
                  <a:cxn ang="0">
                    <a:pos x="419" y="834"/>
                  </a:cxn>
                  <a:cxn ang="0">
                    <a:pos x="384" y="853"/>
                  </a:cxn>
                  <a:cxn ang="0">
                    <a:pos x="332" y="794"/>
                  </a:cxn>
                  <a:cxn ang="0">
                    <a:pos x="316" y="738"/>
                  </a:cxn>
                  <a:cxn ang="0">
                    <a:pos x="285" y="691"/>
                  </a:cxn>
                  <a:cxn ang="0">
                    <a:pos x="230" y="620"/>
                  </a:cxn>
                  <a:cxn ang="0">
                    <a:pos x="202" y="569"/>
                  </a:cxn>
                  <a:cxn ang="0">
                    <a:pos x="171" y="470"/>
                  </a:cxn>
                  <a:cxn ang="0">
                    <a:pos x="119" y="387"/>
                  </a:cxn>
                  <a:cxn ang="0">
                    <a:pos x="55" y="328"/>
                  </a:cxn>
                  <a:cxn ang="0">
                    <a:pos x="47" y="256"/>
                  </a:cxn>
                  <a:cxn ang="0">
                    <a:pos x="9" y="232"/>
                  </a:cxn>
                  <a:cxn ang="0">
                    <a:pos x="0" y="181"/>
                  </a:cxn>
                  <a:cxn ang="0">
                    <a:pos x="55" y="181"/>
                  </a:cxn>
                  <a:cxn ang="0">
                    <a:pos x="95" y="142"/>
                  </a:cxn>
                  <a:cxn ang="0">
                    <a:pos x="134" y="110"/>
                  </a:cxn>
                  <a:cxn ang="0">
                    <a:pos x="134" y="46"/>
                  </a:cxn>
                  <a:cxn ang="0">
                    <a:pos x="186" y="4"/>
                  </a:cxn>
                  <a:cxn ang="0">
                    <a:pos x="202" y="0"/>
                  </a:cxn>
                  <a:cxn ang="0">
                    <a:pos x="233" y="23"/>
                  </a:cxn>
                  <a:cxn ang="0">
                    <a:pos x="265" y="46"/>
                  </a:cxn>
                  <a:cxn ang="0">
                    <a:pos x="316" y="43"/>
                  </a:cxn>
                  <a:cxn ang="0">
                    <a:pos x="348" y="94"/>
                  </a:cxn>
                  <a:cxn ang="0">
                    <a:pos x="384" y="107"/>
                  </a:cxn>
                  <a:cxn ang="0">
                    <a:pos x="423" y="177"/>
                  </a:cxn>
                  <a:cxn ang="0">
                    <a:pos x="499" y="225"/>
                  </a:cxn>
                </a:cxnLst>
                <a:rect l="0" t="0" r="r" b="b"/>
                <a:pathLst>
                  <a:path w="956" h="913">
                    <a:moveTo>
                      <a:pt x="499" y="225"/>
                    </a:moveTo>
                    <a:lnTo>
                      <a:pt x="533" y="201"/>
                    </a:lnTo>
                    <a:lnTo>
                      <a:pt x="597" y="205"/>
                    </a:lnTo>
                    <a:lnTo>
                      <a:pt x="597" y="205"/>
                    </a:lnTo>
                    <a:lnTo>
                      <a:pt x="649" y="260"/>
                    </a:lnTo>
                    <a:lnTo>
                      <a:pt x="712" y="324"/>
                    </a:lnTo>
                    <a:lnTo>
                      <a:pt x="719" y="383"/>
                    </a:lnTo>
                    <a:lnTo>
                      <a:pt x="743" y="403"/>
                    </a:lnTo>
                    <a:lnTo>
                      <a:pt x="778" y="510"/>
                    </a:lnTo>
                    <a:lnTo>
                      <a:pt x="918" y="517"/>
                    </a:lnTo>
                    <a:lnTo>
                      <a:pt x="956" y="573"/>
                    </a:lnTo>
                    <a:lnTo>
                      <a:pt x="925" y="699"/>
                    </a:lnTo>
                    <a:lnTo>
                      <a:pt x="794" y="727"/>
                    </a:lnTo>
                    <a:lnTo>
                      <a:pt x="660" y="751"/>
                    </a:lnTo>
                    <a:lnTo>
                      <a:pt x="620" y="797"/>
                    </a:lnTo>
                    <a:lnTo>
                      <a:pt x="605" y="865"/>
                    </a:lnTo>
                    <a:lnTo>
                      <a:pt x="546" y="913"/>
                    </a:lnTo>
                    <a:lnTo>
                      <a:pt x="546" y="873"/>
                    </a:lnTo>
                    <a:lnTo>
                      <a:pt x="546" y="841"/>
                    </a:lnTo>
                    <a:lnTo>
                      <a:pt x="526" y="834"/>
                    </a:lnTo>
                    <a:lnTo>
                      <a:pt x="471" y="830"/>
                    </a:lnTo>
                    <a:lnTo>
                      <a:pt x="419" y="834"/>
                    </a:lnTo>
                    <a:lnTo>
                      <a:pt x="384" y="853"/>
                    </a:lnTo>
                    <a:lnTo>
                      <a:pt x="332" y="794"/>
                    </a:lnTo>
                    <a:lnTo>
                      <a:pt x="316" y="738"/>
                    </a:lnTo>
                    <a:lnTo>
                      <a:pt x="285" y="691"/>
                    </a:lnTo>
                    <a:lnTo>
                      <a:pt x="230" y="620"/>
                    </a:lnTo>
                    <a:lnTo>
                      <a:pt x="202" y="569"/>
                    </a:lnTo>
                    <a:lnTo>
                      <a:pt x="171" y="470"/>
                    </a:lnTo>
                    <a:lnTo>
                      <a:pt x="119" y="387"/>
                    </a:lnTo>
                    <a:lnTo>
                      <a:pt x="55" y="328"/>
                    </a:lnTo>
                    <a:lnTo>
                      <a:pt x="47" y="256"/>
                    </a:lnTo>
                    <a:lnTo>
                      <a:pt x="9" y="232"/>
                    </a:lnTo>
                    <a:lnTo>
                      <a:pt x="0" y="181"/>
                    </a:lnTo>
                    <a:lnTo>
                      <a:pt x="55" y="181"/>
                    </a:lnTo>
                    <a:lnTo>
                      <a:pt x="95" y="142"/>
                    </a:lnTo>
                    <a:lnTo>
                      <a:pt x="134" y="110"/>
                    </a:lnTo>
                    <a:lnTo>
                      <a:pt x="134" y="46"/>
                    </a:lnTo>
                    <a:lnTo>
                      <a:pt x="186" y="4"/>
                    </a:lnTo>
                    <a:lnTo>
                      <a:pt x="202" y="0"/>
                    </a:lnTo>
                    <a:lnTo>
                      <a:pt x="233" y="23"/>
                    </a:lnTo>
                    <a:lnTo>
                      <a:pt x="265" y="46"/>
                    </a:lnTo>
                    <a:lnTo>
                      <a:pt x="316" y="43"/>
                    </a:lnTo>
                    <a:lnTo>
                      <a:pt x="348" y="94"/>
                    </a:lnTo>
                    <a:lnTo>
                      <a:pt x="384" y="107"/>
                    </a:lnTo>
                    <a:lnTo>
                      <a:pt x="423" y="177"/>
                    </a:lnTo>
                    <a:lnTo>
                      <a:pt x="499" y="225"/>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27" name="Freeform 280"/>
              <p:cNvSpPr>
                <a:spLocks/>
              </p:cNvSpPr>
              <p:nvPr/>
            </p:nvSpPr>
            <p:spPr bwMode="auto">
              <a:xfrm>
                <a:off x="7045667" y="3845327"/>
                <a:ext cx="198682" cy="280443"/>
              </a:xfrm>
              <a:custGeom>
                <a:avLst/>
                <a:gdLst/>
                <a:ahLst/>
                <a:cxnLst>
                  <a:cxn ang="0">
                    <a:pos x="59" y="59"/>
                  </a:cxn>
                  <a:cxn ang="0">
                    <a:pos x="59" y="15"/>
                  </a:cxn>
                  <a:cxn ang="0">
                    <a:pos x="94" y="0"/>
                  </a:cxn>
                  <a:cxn ang="0">
                    <a:pos x="121" y="70"/>
                  </a:cxn>
                  <a:cxn ang="0">
                    <a:pos x="200" y="98"/>
                  </a:cxn>
                  <a:cxn ang="0">
                    <a:pos x="204" y="145"/>
                  </a:cxn>
                  <a:cxn ang="0">
                    <a:pos x="197" y="180"/>
                  </a:cxn>
                  <a:cxn ang="0">
                    <a:pos x="300" y="319"/>
                  </a:cxn>
                  <a:cxn ang="0">
                    <a:pos x="339" y="347"/>
                  </a:cxn>
                  <a:cxn ang="0">
                    <a:pos x="339" y="438"/>
                  </a:cxn>
                  <a:cxn ang="0">
                    <a:pos x="291" y="473"/>
                  </a:cxn>
                  <a:cxn ang="0">
                    <a:pos x="259" y="438"/>
                  </a:cxn>
                  <a:cxn ang="0">
                    <a:pos x="259" y="363"/>
                  </a:cxn>
                  <a:cxn ang="0">
                    <a:pos x="236" y="359"/>
                  </a:cxn>
                  <a:cxn ang="0">
                    <a:pos x="160" y="221"/>
                  </a:cxn>
                  <a:cxn ang="0">
                    <a:pos x="125" y="252"/>
                  </a:cxn>
                  <a:cxn ang="0">
                    <a:pos x="77" y="193"/>
                  </a:cxn>
                  <a:cxn ang="0">
                    <a:pos x="22" y="157"/>
                  </a:cxn>
                  <a:cxn ang="0">
                    <a:pos x="0" y="62"/>
                  </a:cxn>
                  <a:cxn ang="0">
                    <a:pos x="59" y="59"/>
                  </a:cxn>
                </a:cxnLst>
                <a:rect l="0" t="0" r="r" b="b"/>
                <a:pathLst>
                  <a:path w="339" h="473">
                    <a:moveTo>
                      <a:pt x="59" y="59"/>
                    </a:moveTo>
                    <a:lnTo>
                      <a:pt x="59" y="15"/>
                    </a:lnTo>
                    <a:lnTo>
                      <a:pt x="94" y="0"/>
                    </a:lnTo>
                    <a:lnTo>
                      <a:pt x="121" y="70"/>
                    </a:lnTo>
                    <a:lnTo>
                      <a:pt x="200" y="98"/>
                    </a:lnTo>
                    <a:lnTo>
                      <a:pt x="204" y="145"/>
                    </a:lnTo>
                    <a:lnTo>
                      <a:pt x="197" y="180"/>
                    </a:lnTo>
                    <a:lnTo>
                      <a:pt x="300" y="319"/>
                    </a:lnTo>
                    <a:lnTo>
                      <a:pt x="339" y="347"/>
                    </a:lnTo>
                    <a:lnTo>
                      <a:pt x="339" y="438"/>
                    </a:lnTo>
                    <a:lnTo>
                      <a:pt x="291" y="473"/>
                    </a:lnTo>
                    <a:lnTo>
                      <a:pt x="259" y="438"/>
                    </a:lnTo>
                    <a:lnTo>
                      <a:pt x="259" y="363"/>
                    </a:lnTo>
                    <a:lnTo>
                      <a:pt x="236" y="359"/>
                    </a:lnTo>
                    <a:lnTo>
                      <a:pt x="160" y="221"/>
                    </a:lnTo>
                    <a:lnTo>
                      <a:pt x="125" y="252"/>
                    </a:lnTo>
                    <a:lnTo>
                      <a:pt x="77" y="193"/>
                    </a:lnTo>
                    <a:lnTo>
                      <a:pt x="22" y="157"/>
                    </a:lnTo>
                    <a:lnTo>
                      <a:pt x="0" y="62"/>
                    </a:lnTo>
                    <a:lnTo>
                      <a:pt x="59" y="59"/>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28" name="Freeform 281"/>
              <p:cNvSpPr>
                <a:spLocks/>
              </p:cNvSpPr>
              <p:nvPr/>
            </p:nvSpPr>
            <p:spPr bwMode="auto">
              <a:xfrm>
                <a:off x="5719951" y="3721080"/>
                <a:ext cx="158242" cy="113597"/>
              </a:xfrm>
              <a:custGeom>
                <a:avLst/>
                <a:gdLst/>
                <a:ahLst/>
                <a:cxnLst>
                  <a:cxn ang="0">
                    <a:pos x="0" y="0"/>
                  </a:cxn>
                  <a:cxn ang="0">
                    <a:pos x="8" y="59"/>
                  </a:cxn>
                  <a:cxn ang="0">
                    <a:pos x="25" y="78"/>
                  </a:cxn>
                  <a:cxn ang="0">
                    <a:pos x="67" y="186"/>
                  </a:cxn>
                  <a:cxn ang="0">
                    <a:pos x="206" y="193"/>
                  </a:cxn>
                  <a:cxn ang="0">
                    <a:pos x="271" y="90"/>
                  </a:cxn>
                  <a:cxn ang="0">
                    <a:pos x="256" y="28"/>
                  </a:cxn>
                  <a:cxn ang="0">
                    <a:pos x="186" y="114"/>
                  </a:cxn>
                  <a:cxn ang="0">
                    <a:pos x="96" y="131"/>
                  </a:cxn>
                  <a:cxn ang="0">
                    <a:pos x="32" y="79"/>
                  </a:cxn>
                  <a:cxn ang="0">
                    <a:pos x="45" y="28"/>
                  </a:cxn>
                  <a:cxn ang="0">
                    <a:pos x="30" y="5"/>
                  </a:cxn>
                  <a:cxn ang="0">
                    <a:pos x="0" y="0"/>
                  </a:cxn>
                </a:cxnLst>
                <a:rect l="0" t="0" r="r" b="b"/>
                <a:pathLst>
                  <a:path w="271" h="193">
                    <a:moveTo>
                      <a:pt x="0" y="0"/>
                    </a:moveTo>
                    <a:lnTo>
                      <a:pt x="8" y="59"/>
                    </a:lnTo>
                    <a:lnTo>
                      <a:pt x="25" y="78"/>
                    </a:lnTo>
                    <a:lnTo>
                      <a:pt x="67" y="186"/>
                    </a:lnTo>
                    <a:lnTo>
                      <a:pt x="206" y="193"/>
                    </a:lnTo>
                    <a:lnTo>
                      <a:pt x="271" y="90"/>
                    </a:lnTo>
                    <a:lnTo>
                      <a:pt x="256" y="28"/>
                    </a:lnTo>
                    <a:lnTo>
                      <a:pt x="186" y="114"/>
                    </a:lnTo>
                    <a:lnTo>
                      <a:pt x="96" y="131"/>
                    </a:lnTo>
                    <a:lnTo>
                      <a:pt x="32" y="79"/>
                    </a:lnTo>
                    <a:lnTo>
                      <a:pt x="45" y="28"/>
                    </a:lnTo>
                    <a:lnTo>
                      <a:pt x="30" y="5"/>
                    </a:lnTo>
                    <a:lnTo>
                      <a:pt x="0" y="0"/>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29" name="Freeform 282"/>
              <p:cNvSpPr>
                <a:spLocks/>
              </p:cNvSpPr>
              <p:nvPr/>
            </p:nvSpPr>
            <p:spPr bwMode="auto">
              <a:xfrm>
                <a:off x="4522587" y="2789228"/>
                <a:ext cx="59780" cy="63898"/>
              </a:xfrm>
              <a:custGeom>
                <a:avLst/>
                <a:gdLst/>
                <a:ahLst/>
                <a:cxnLst>
                  <a:cxn ang="0">
                    <a:pos x="29" y="109"/>
                  </a:cxn>
                  <a:cxn ang="0">
                    <a:pos x="0" y="65"/>
                  </a:cxn>
                  <a:cxn ang="0">
                    <a:pos x="16" y="41"/>
                  </a:cxn>
                  <a:cxn ang="0">
                    <a:pos x="46" y="58"/>
                  </a:cxn>
                  <a:cxn ang="0">
                    <a:pos x="49" y="11"/>
                  </a:cxn>
                  <a:cxn ang="0">
                    <a:pos x="80" y="0"/>
                  </a:cxn>
                  <a:cxn ang="0">
                    <a:pos x="101" y="35"/>
                  </a:cxn>
                  <a:cxn ang="0">
                    <a:pos x="87" y="74"/>
                  </a:cxn>
                  <a:cxn ang="0">
                    <a:pos x="54" y="87"/>
                  </a:cxn>
                  <a:cxn ang="0">
                    <a:pos x="29" y="109"/>
                  </a:cxn>
                </a:cxnLst>
                <a:rect l="0" t="0" r="r" b="b"/>
                <a:pathLst>
                  <a:path w="101" h="109">
                    <a:moveTo>
                      <a:pt x="29" y="109"/>
                    </a:moveTo>
                    <a:lnTo>
                      <a:pt x="0" y="65"/>
                    </a:lnTo>
                    <a:lnTo>
                      <a:pt x="16" y="41"/>
                    </a:lnTo>
                    <a:lnTo>
                      <a:pt x="46" y="58"/>
                    </a:lnTo>
                    <a:lnTo>
                      <a:pt x="49" y="11"/>
                    </a:lnTo>
                    <a:lnTo>
                      <a:pt x="80" y="0"/>
                    </a:lnTo>
                    <a:lnTo>
                      <a:pt x="101" y="35"/>
                    </a:lnTo>
                    <a:lnTo>
                      <a:pt x="87" y="74"/>
                    </a:lnTo>
                    <a:lnTo>
                      <a:pt x="54" y="87"/>
                    </a:lnTo>
                    <a:lnTo>
                      <a:pt x="29" y="109"/>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30" name="Freeform 283"/>
              <p:cNvSpPr>
                <a:spLocks/>
              </p:cNvSpPr>
              <p:nvPr/>
            </p:nvSpPr>
            <p:spPr bwMode="auto">
              <a:xfrm>
                <a:off x="4559510" y="2988023"/>
                <a:ext cx="93187" cy="60349"/>
              </a:xfrm>
              <a:custGeom>
                <a:avLst/>
                <a:gdLst/>
                <a:ahLst/>
                <a:cxnLst>
                  <a:cxn ang="0">
                    <a:pos x="0" y="76"/>
                  </a:cxn>
                  <a:cxn ang="0">
                    <a:pos x="9" y="40"/>
                  </a:cxn>
                  <a:cxn ang="0">
                    <a:pos x="29" y="12"/>
                  </a:cxn>
                  <a:cxn ang="0">
                    <a:pos x="60" y="3"/>
                  </a:cxn>
                  <a:cxn ang="0">
                    <a:pos x="89" y="10"/>
                  </a:cxn>
                  <a:cxn ang="0">
                    <a:pos x="119" y="0"/>
                  </a:cxn>
                  <a:cxn ang="0">
                    <a:pos x="152" y="18"/>
                  </a:cxn>
                  <a:cxn ang="0">
                    <a:pos x="158" y="51"/>
                  </a:cxn>
                  <a:cxn ang="0">
                    <a:pos x="142" y="90"/>
                  </a:cxn>
                  <a:cxn ang="0">
                    <a:pos x="119" y="80"/>
                  </a:cxn>
                  <a:cxn ang="0">
                    <a:pos x="109" y="101"/>
                  </a:cxn>
                  <a:cxn ang="0">
                    <a:pos x="86" y="76"/>
                  </a:cxn>
                  <a:cxn ang="0">
                    <a:pos x="74" y="96"/>
                  </a:cxn>
                  <a:cxn ang="0">
                    <a:pos x="29" y="96"/>
                  </a:cxn>
                  <a:cxn ang="0">
                    <a:pos x="0" y="76"/>
                  </a:cxn>
                </a:cxnLst>
                <a:rect l="0" t="0" r="r" b="b"/>
                <a:pathLst>
                  <a:path w="158" h="101">
                    <a:moveTo>
                      <a:pt x="0" y="76"/>
                    </a:moveTo>
                    <a:lnTo>
                      <a:pt x="9" y="40"/>
                    </a:lnTo>
                    <a:lnTo>
                      <a:pt x="29" y="12"/>
                    </a:lnTo>
                    <a:lnTo>
                      <a:pt x="60" y="3"/>
                    </a:lnTo>
                    <a:lnTo>
                      <a:pt x="89" y="10"/>
                    </a:lnTo>
                    <a:lnTo>
                      <a:pt x="119" y="0"/>
                    </a:lnTo>
                    <a:lnTo>
                      <a:pt x="152" y="18"/>
                    </a:lnTo>
                    <a:lnTo>
                      <a:pt x="158" y="51"/>
                    </a:lnTo>
                    <a:lnTo>
                      <a:pt x="142" y="90"/>
                    </a:lnTo>
                    <a:lnTo>
                      <a:pt x="119" y="80"/>
                    </a:lnTo>
                    <a:lnTo>
                      <a:pt x="109" y="101"/>
                    </a:lnTo>
                    <a:lnTo>
                      <a:pt x="86" y="76"/>
                    </a:lnTo>
                    <a:lnTo>
                      <a:pt x="74" y="96"/>
                    </a:lnTo>
                    <a:lnTo>
                      <a:pt x="29" y="96"/>
                    </a:lnTo>
                    <a:lnTo>
                      <a:pt x="0" y="76"/>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31" name="Freeform 284"/>
              <p:cNvSpPr>
                <a:spLocks/>
              </p:cNvSpPr>
              <p:nvPr/>
            </p:nvSpPr>
            <p:spPr bwMode="auto">
              <a:xfrm>
                <a:off x="5276874" y="3513410"/>
                <a:ext cx="28132" cy="90523"/>
              </a:xfrm>
              <a:custGeom>
                <a:avLst/>
                <a:gdLst/>
                <a:ahLst/>
                <a:cxnLst>
                  <a:cxn ang="0">
                    <a:pos x="43" y="152"/>
                  </a:cxn>
                  <a:cxn ang="0">
                    <a:pos x="50" y="80"/>
                  </a:cxn>
                  <a:cxn ang="0">
                    <a:pos x="48" y="0"/>
                  </a:cxn>
                  <a:cxn ang="0">
                    <a:pos x="0" y="85"/>
                  </a:cxn>
                  <a:cxn ang="0">
                    <a:pos x="43" y="152"/>
                  </a:cxn>
                </a:cxnLst>
                <a:rect l="0" t="0" r="r" b="b"/>
                <a:pathLst>
                  <a:path w="50" h="152">
                    <a:moveTo>
                      <a:pt x="43" y="152"/>
                    </a:moveTo>
                    <a:lnTo>
                      <a:pt x="50" y="80"/>
                    </a:lnTo>
                    <a:lnTo>
                      <a:pt x="48" y="0"/>
                    </a:lnTo>
                    <a:lnTo>
                      <a:pt x="0" y="85"/>
                    </a:lnTo>
                    <a:lnTo>
                      <a:pt x="43" y="152"/>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32" name="Freeform 285"/>
              <p:cNvSpPr>
                <a:spLocks/>
              </p:cNvSpPr>
              <p:nvPr/>
            </p:nvSpPr>
            <p:spPr bwMode="auto">
              <a:xfrm>
                <a:off x="5188962" y="4427512"/>
                <a:ext cx="131868" cy="166846"/>
              </a:xfrm>
              <a:custGeom>
                <a:avLst/>
                <a:gdLst/>
                <a:ahLst/>
                <a:cxnLst>
                  <a:cxn ang="0">
                    <a:pos x="0" y="269"/>
                  </a:cxn>
                  <a:cxn ang="0">
                    <a:pos x="33" y="280"/>
                  </a:cxn>
                  <a:cxn ang="0">
                    <a:pos x="56" y="267"/>
                  </a:cxn>
                  <a:cxn ang="0">
                    <a:pos x="103" y="275"/>
                  </a:cxn>
                  <a:cxn ang="0">
                    <a:pos x="197" y="267"/>
                  </a:cxn>
                  <a:cxn ang="0">
                    <a:pos x="187" y="243"/>
                  </a:cxn>
                  <a:cxn ang="0">
                    <a:pos x="198" y="192"/>
                  </a:cxn>
                  <a:cxn ang="0">
                    <a:pos x="225" y="133"/>
                  </a:cxn>
                  <a:cxn ang="0">
                    <a:pos x="220" y="48"/>
                  </a:cxn>
                  <a:cxn ang="0">
                    <a:pos x="198" y="0"/>
                  </a:cxn>
                  <a:cxn ang="0">
                    <a:pos x="142" y="20"/>
                  </a:cxn>
                  <a:cxn ang="0">
                    <a:pos x="48" y="14"/>
                  </a:cxn>
                  <a:cxn ang="0">
                    <a:pos x="59" y="95"/>
                  </a:cxn>
                  <a:cxn ang="0">
                    <a:pos x="84" y="98"/>
                  </a:cxn>
                  <a:cxn ang="0">
                    <a:pos x="87" y="127"/>
                  </a:cxn>
                  <a:cxn ang="0">
                    <a:pos x="10" y="154"/>
                  </a:cxn>
                  <a:cxn ang="0">
                    <a:pos x="0" y="264"/>
                  </a:cxn>
                  <a:cxn ang="0">
                    <a:pos x="0" y="269"/>
                  </a:cxn>
                </a:cxnLst>
                <a:rect l="0" t="0" r="r" b="b"/>
                <a:pathLst>
                  <a:path w="225" h="280">
                    <a:moveTo>
                      <a:pt x="0" y="269"/>
                    </a:moveTo>
                    <a:lnTo>
                      <a:pt x="33" y="280"/>
                    </a:lnTo>
                    <a:lnTo>
                      <a:pt x="56" y="267"/>
                    </a:lnTo>
                    <a:lnTo>
                      <a:pt x="103" y="275"/>
                    </a:lnTo>
                    <a:lnTo>
                      <a:pt x="197" y="267"/>
                    </a:lnTo>
                    <a:lnTo>
                      <a:pt x="187" y="243"/>
                    </a:lnTo>
                    <a:lnTo>
                      <a:pt x="198" y="192"/>
                    </a:lnTo>
                    <a:lnTo>
                      <a:pt x="225" y="133"/>
                    </a:lnTo>
                    <a:lnTo>
                      <a:pt x="220" y="48"/>
                    </a:lnTo>
                    <a:lnTo>
                      <a:pt x="198" y="0"/>
                    </a:lnTo>
                    <a:lnTo>
                      <a:pt x="142" y="20"/>
                    </a:lnTo>
                    <a:lnTo>
                      <a:pt x="48" y="14"/>
                    </a:lnTo>
                    <a:lnTo>
                      <a:pt x="59" y="95"/>
                    </a:lnTo>
                    <a:lnTo>
                      <a:pt x="84" y="98"/>
                    </a:lnTo>
                    <a:lnTo>
                      <a:pt x="87" y="127"/>
                    </a:lnTo>
                    <a:lnTo>
                      <a:pt x="10" y="154"/>
                    </a:lnTo>
                    <a:lnTo>
                      <a:pt x="0" y="264"/>
                    </a:lnTo>
                    <a:lnTo>
                      <a:pt x="0" y="269"/>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33" name="Freeform 286"/>
              <p:cNvSpPr>
                <a:spLocks/>
              </p:cNvSpPr>
              <p:nvPr/>
            </p:nvSpPr>
            <p:spPr bwMode="auto">
              <a:xfrm>
                <a:off x="5188962" y="4427512"/>
                <a:ext cx="131868" cy="166846"/>
              </a:xfrm>
              <a:custGeom>
                <a:avLst/>
                <a:gdLst/>
                <a:ahLst/>
                <a:cxnLst>
                  <a:cxn ang="0">
                    <a:pos x="0" y="269"/>
                  </a:cxn>
                  <a:cxn ang="0">
                    <a:pos x="33" y="280"/>
                  </a:cxn>
                  <a:cxn ang="0">
                    <a:pos x="56" y="267"/>
                  </a:cxn>
                  <a:cxn ang="0">
                    <a:pos x="103" y="275"/>
                  </a:cxn>
                  <a:cxn ang="0">
                    <a:pos x="197" y="267"/>
                  </a:cxn>
                  <a:cxn ang="0">
                    <a:pos x="187" y="243"/>
                  </a:cxn>
                  <a:cxn ang="0">
                    <a:pos x="198" y="192"/>
                  </a:cxn>
                  <a:cxn ang="0">
                    <a:pos x="225" y="133"/>
                  </a:cxn>
                  <a:cxn ang="0">
                    <a:pos x="220" y="48"/>
                  </a:cxn>
                  <a:cxn ang="0">
                    <a:pos x="198" y="0"/>
                  </a:cxn>
                  <a:cxn ang="0">
                    <a:pos x="142" y="20"/>
                  </a:cxn>
                  <a:cxn ang="0">
                    <a:pos x="48" y="14"/>
                  </a:cxn>
                  <a:cxn ang="0">
                    <a:pos x="59" y="95"/>
                  </a:cxn>
                  <a:cxn ang="0">
                    <a:pos x="84" y="98"/>
                  </a:cxn>
                  <a:cxn ang="0">
                    <a:pos x="87" y="127"/>
                  </a:cxn>
                  <a:cxn ang="0">
                    <a:pos x="10" y="154"/>
                  </a:cxn>
                  <a:cxn ang="0">
                    <a:pos x="0" y="264"/>
                  </a:cxn>
                </a:cxnLst>
                <a:rect l="0" t="0" r="r" b="b"/>
                <a:pathLst>
                  <a:path w="225" h="280">
                    <a:moveTo>
                      <a:pt x="0" y="269"/>
                    </a:moveTo>
                    <a:lnTo>
                      <a:pt x="33" y="280"/>
                    </a:lnTo>
                    <a:lnTo>
                      <a:pt x="56" y="267"/>
                    </a:lnTo>
                    <a:lnTo>
                      <a:pt x="103" y="275"/>
                    </a:lnTo>
                    <a:lnTo>
                      <a:pt x="197" y="267"/>
                    </a:lnTo>
                    <a:lnTo>
                      <a:pt x="187" y="243"/>
                    </a:lnTo>
                    <a:lnTo>
                      <a:pt x="198" y="192"/>
                    </a:lnTo>
                    <a:lnTo>
                      <a:pt x="225" y="133"/>
                    </a:lnTo>
                    <a:lnTo>
                      <a:pt x="220" y="48"/>
                    </a:lnTo>
                    <a:lnTo>
                      <a:pt x="198" y="0"/>
                    </a:lnTo>
                    <a:lnTo>
                      <a:pt x="142" y="20"/>
                    </a:lnTo>
                    <a:lnTo>
                      <a:pt x="48" y="14"/>
                    </a:lnTo>
                    <a:lnTo>
                      <a:pt x="59" y="95"/>
                    </a:lnTo>
                    <a:lnTo>
                      <a:pt x="84" y="98"/>
                    </a:lnTo>
                    <a:lnTo>
                      <a:pt x="87" y="127"/>
                    </a:lnTo>
                    <a:lnTo>
                      <a:pt x="10" y="154"/>
                    </a:lnTo>
                    <a:lnTo>
                      <a:pt x="0" y="264"/>
                    </a:lnTo>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34" name="Freeform 287"/>
              <p:cNvSpPr>
                <a:spLocks/>
              </p:cNvSpPr>
              <p:nvPr/>
            </p:nvSpPr>
            <p:spPr bwMode="auto">
              <a:xfrm>
                <a:off x="7530942" y="4186118"/>
                <a:ext cx="59780" cy="110047"/>
              </a:xfrm>
              <a:custGeom>
                <a:avLst/>
                <a:gdLst/>
                <a:ahLst/>
                <a:cxnLst>
                  <a:cxn ang="0">
                    <a:pos x="87" y="0"/>
                  </a:cxn>
                  <a:cxn ang="0">
                    <a:pos x="103" y="37"/>
                  </a:cxn>
                  <a:cxn ang="0">
                    <a:pos x="55" y="138"/>
                  </a:cxn>
                  <a:cxn ang="0">
                    <a:pos x="7" y="186"/>
                  </a:cxn>
                  <a:cxn ang="0">
                    <a:pos x="0" y="123"/>
                  </a:cxn>
                  <a:cxn ang="0">
                    <a:pos x="24" y="83"/>
                  </a:cxn>
                  <a:cxn ang="0">
                    <a:pos x="68" y="52"/>
                  </a:cxn>
                  <a:cxn ang="0">
                    <a:pos x="87" y="0"/>
                  </a:cxn>
                </a:cxnLst>
                <a:rect l="0" t="0" r="r" b="b"/>
                <a:pathLst>
                  <a:path w="103" h="186">
                    <a:moveTo>
                      <a:pt x="87" y="0"/>
                    </a:moveTo>
                    <a:lnTo>
                      <a:pt x="103" y="37"/>
                    </a:lnTo>
                    <a:lnTo>
                      <a:pt x="55" y="138"/>
                    </a:lnTo>
                    <a:lnTo>
                      <a:pt x="7" y="186"/>
                    </a:lnTo>
                    <a:lnTo>
                      <a:pt x="0" y="123"/>
                    </a:lnTo>
                    <a:lnTo>
                      <a:pt x="24" y="83"/>
                    </a:lnTo>
                    <a:lnTo>
                      <a:pt x="68" y="52"/>
                    </a:lnTo>
                    <a:lnTo>
                      <a:pt x="87" y="0"/>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35" name="Freeform 288"/>
              <p:cNvSpPr>
                <a:spLocks/>
              </p:cNvSpPr>
              <p:nvPr/>
            </p:nvSpPr>
            <p:spPr bwMode="auto">
              <a:xfrm>
                <a:off x="8119954" y="5856352"/>
                <a:ext cx="91429" cy="94073"/>
              </a:xfrm>
              <a:custGeom>
                <a:avLst/>
                <a:gdLst/>
                <a:ahLst/>
                <a:cxnLst>
                  <a:cxn ang="0">
                    <a:pos x="12" y="0"/>
                  </a:cxn>
                  <a:cxn ang="0">
                    <a:pos x="0" y="138"/>
                  </a:cxn>
                  <a:cxn ang="0">
                    <a:pos x="35" y="157"/>
                  </a:cxn>
                  <a:cxn ang="0">
                    <a:pos x="118" y="142"/>
                  </a:cxn>
                  <a:cxn ang="0">
                    <a:pos x="122" y="102"/>
                  </a:cxn>
                  <a:cxn ang="0">
                    <a:pos x="153" y="63"/>
                  </a:cxn>
                  <a:cxn ang="0">
                    <a:pos x="158" y="11"/>
                  </a:cxn>
                  <a:cxn ang="0">
                    <a:pos x="12" y="0"/>
                  </a:cxn>
                </a:cxnLst>
                <a:rect l="0" t="0" r="r" b="b"/>
                <a:pathLst>
                  <a:path w="158" h="157">
                    <a:moveTo>
                      <a:pt x="12" y="0"/>
                    </a:moveTo>
                    <a:lnTo>
                      <a:pt x="0" y="138"/>
                    </a:lnTo>
                    <a:lnTo>
                      <a:pt x="35" y="157"/>
                    </a:lnTo>
                    <a:lnTo>
                      <a:pt x="118" y="142"/>
                    </a:lnTo>
                    <a:lnTo>
                      <a:pt x="122" y="102"/>
                    </a:lnTo>
                    <a:lnTo>
                      <a:pt x="153" y="63"/>
                    </a:lnTo>
                    <a:lnTo>
                      <a:pt x="158" y="11"/>
                    </a:lnTo>
                    <a:lnTo>
                      <a:pt x="12" y="0"/>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grpSp>
      </p:grpSp>
      <p:sp>
        <p:nvSpPr>
          <p:cNvPr id="2" name="Title 1"/>
          <p:cNvSpPr>
            <a:spLocks noGrp="1"/>
          </p:cNvSpPr>
          <p:nvPr>
            <p:ph type="title"/>
          </p:nvPr>
        </p:nvSpPr>
        <p:spPr/>
        <p:txBody>
          <a:bodyPr/>
          <a:lstStyle/>
          <a:p>
            <a:r>
              <a:rPr lang="ru-RU" dirty="0" err="1" smtClean="0"/>
              <a:t>ДеЛаваль</a:t>
            </a:r>
            <a:r>
              <a:rPr lang="ru-RU" dirty="0" smtClean="0"/>
              <a:t> в России и СНГ</a:t>
            </a:r>
            <a:endParaRPr lang="ru-RU" dirty="0"/>
          </a:p>
        </p:txBody>
      </p:sp>
      <p:sp>
        <p:nvSpPr>
          <p:cNvPr id="145" name="Text Placeholder 144"/>
          <p:cNvSpPr>
            <a:spLocks noGrp="1"/>
          </p:cNvSpPr>
          <p:nvPr>
            <p:ph type="body" sz="quarter" idx="13"/>
          </p:nvPr>
        </p:nvSpPr>
        <p:spPr/>
        <p:txBody>
          <a:bodyPr>
            <a:normAutofit/>
          </a:bodyPr>
          <a:lstStyle/>
          <a:p>
            <a:r>
              <a:rPr lang="ru-RU" sz="2000" dirty="0" smtClean="0"/>
              <a:t>Каждая ферма индивидуальна</a:t>
            </a:r>
            <a:endParaRPr lang="ru-RU" sz="2000" dirty="0"/>
          </a:p>
        </p:txBody>
      </p:sp>
      <p:pic>
        <p:nvPicPr>
          <p:cNvPr id="323" name="Picture 12" descr="IMG_1399"/>
          <p:cNvPicPr>
            <a:picLocks noChangeAspect="1" noChangeArrowheads="1"/>
          </p:cNvPicPr>
          <p:nvPr/>
        </p:nvPicPr>
        <p:blipFill>
          <a:blip r:embed="rId6" cstate="print"/>
          <a:srcRect/>
          <a:stretch>
            <a:fillRect/>
          </a:stretch>
        </p:blipFill>
        <p:spPr>
          <a:xfrm>
            <a:off x="899592" y="3356992"/>
            <a:ext cx="2376264" cy="1782489"/>
          </a:xfrm>
          <a:prstGeom prst="rect">
            <a:avLst/>
          </a:prstGeom>
          <a:noFill/>
          <a:effectLst>
            <a:outerShdw blurRad="50800" dist="38100" dir="2700000" algn="tl" rotWithShape="0">
              <a:prstClr val="black">
                <a:alpha val="40000"/>
              </a:prstClr>
            </a:outerShdw>
          </a:effectLst>
        </p:spPr>
      </p:pic>
      <p:sp>
        <p:nvSpPr>
          <p:cNvPr id="278" name="Snip Single Corner Rectangle 277"/>
          <p:cNvSpPr/>
          <p:nvPr/>
        </p:nvSpPr>
        <p:spPr>
          <a:xfrm>
            <a:off x="899592" y="2060848"/>
            <a:ext cx="2376264" cy="1008112"/>
          </a:xfrm>
          <a:prstGeom prst="snip1Rect">
            <a:avLst/>
          </a:prstGeom>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Реконструкция</a:t>
            </a:r>
            <a:endParaRPr lang="ru-RU" dirty="0"/>
          </a:p>
        </p:txBody>
      </p:sp>
      <p:pic>
        <p:nvPicPr>
          <p:cNvPr id="279" name="Picture 12"/>
          <p:cNvPicPr>
            <a:picLocks noChangeAspect="1" noChangeArrowheads="1"/>
          </p:cNvPicPr>
          <p:nvPr/>
        </p:nvPicPr>
        <p:blipFill>
          <a:blip r:embed="rId7" cstate="print"/>
          <a:srcRect l="19284" t="11250" r="14557" b="11250"/>
          <a:stretch>
            <a:fillRect/>
          </a:stretch>
        </p:blipFill>
        <p:spPr bwMode="auto">
          <a:xfrm>
            <a:off x="3419872" y="3356992"/>
            <a:ext cx="2376264" cy="1800200"/>
          </a:xfrm>
          <a:prstGeom prst="rect">
            <a:avLst/>
          </a:prstGeom>
          <a:noFill/>
          <a:ln w="12700">
            <a:noFill/>
            <a:miter lim="800000"/>
            <a:headEnd/>
            <a:tailEnd/>
          </a:ln>
          <a:effectLst>
            <a:outerShdw blurRad="50800" dist="38100" dir="2700000" algn="tl" rotWithShape="0">
              <a:prstClr val="black">
                <a:alpha val="40000"/>
              </a:prstClr>
            </a:outerShdw>
          </a:effectLst>
        </p:spPr>
      </p:pic>
      <p:sp>
        <p:nvSpPr>
          <p:cNvPr id="280" name="Snip Single Corner Rectangle 279"/>
          <p:cNvSpPr/>
          <p:nvPr/>
        </p:nvSpPr>
        <p:spPr>
          <a:xfrm>
            <a:off x="3419872" y="2060848"/>
            <a:ext cx="2376264" cy="1008112"/>
          </a:xfrm>
          <a:prstGeom prst="snip1Rect">
            <a:avLst/>
          </a:prstGeom>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Новые мега-фермы</a:t>
            </a:r>
            <a:endParaRPr lang="ru-RU" dirty="0"/>
          </a:p>
        </p:txBody>
      </p:sp>
      <p:pic>
        <p:nvPicPr>
          <p:cNvPr id="281" name="Picture 17"/>
          <p:cNvPicPr>
            <a:picLocks noChangeAspect="1" noChangeArrowheads="1"/>
          </p:cNvPicPr>
          <p:nvPr/>
        </p:nvPicPr>
        <p:blipFill>
          <a:blip r:embed="rId8" cstate="print"/>
          <a:srcRect/>
          <a:stretch>
            <a:fillRect/>
          </a:stretch>
        </p:blipFill>
        <p:spPr bwMode="auto">
          <a:xfrm>
            <a:off x="5940152" y="3356992"/>
            <a:ext cx="2448272" cy="1800200"/>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282" name="Snip Single Corner Rectangle 281"/>
          <p:cNvSpPr/>
          <p:nvPr/>
        </p:nvSpPr>
        <p:spPr>
          <a:xfrm>
            <a:off x="6012160" y="2060848"/>
            <a:ext cx="2376264" cy="1008112"/>
          </a:xfrm>
          <a:prstGeom prst="snip1Rect">
            <a:avLst/>
          </a:prstGeom>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Семейные фермы</a:t>
            </a:r>
            <a:endParaRPr lang="ru-RU" dirty="0"/>
          </a:p>
        </p:txBody>
      </p:sp>
      <p:sp>
        <p:nvSpPr>
          <p:cNvPr id="301" name="TextBox 10"/>
          <p:cNvSpPr txBox="1"/>
          <p:nvPr>
            <p:custDataLst>
              <p:tags r:id="rId1"/>
            </p:custDataLst>
          </p:nvPr>
        </p:nvSpPr>
        <p:spPr>
          <a:xfrm>
            <a:off x="206375" y="6230938"/>
            <a:ext cx="2159000" cy="246062"/>
          </a:xfrm>
          <a:prstGeom prst="rect">
            <a:avLst/>
          </a:prstGeom>
          <a:noFill/>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103D82"/>
                </a:solidFill>
                <a:effectLst/>
                <a:latin typeface="Arial" pitchFamily="34" charset="0"/>
                <a:cs typeface="Arial" pitchFamily="34" charset="0"/>
              </a:rPr>
              <a:t>Internal</a:t>
            </a:r>
            <a:endParaRPr kumimoji="0" lang="en-US" sz="1800" b="0" i="0" u="none" strike="noStrike" cap="none" normalizeH="0" baseline="0" smtClean="0">
              <a:ln>
                <a:noFill/>
              </a:ln>
              <a:solidFill>
                <a:srgbClr val="103D82"/>
              </a:solidFill>
              <a:effectLst/>
              <a:latin typeface="Arial" pitchFamily="34" charset="0"/>
              <a:cs typeface="Arial" pitchFamily="34" charset="0"/>
            </a:endParaRPr>
          </a:p>
        </p:txBody>
      </p:sp>
      <p:pic>
        <p:nvPicPr>
          <p:cNvPr id="302" name="Bildobjekt 10"/>
          <p:cNvPicPr>
            <a:picLocks noChangeAspect="1"/>
          </p:cNvPicPr>
          <p:nvPr>
            <p:custDataLst>
              <p:tags r:id="rId2"/>
            </p:custDataLst>
          </p:nvPr>
        </p:nvPicPr>
        <p:blipFill>
          <a:blip r:embed="rId9" cstate="print">
            <a:extLst>
              <a:ext uri="{28A0092B-C50C-407E-A947-70E740481C1C}">
                <a14:useLocalDpi xmlns:a14="http://schemas.microsoft.com/office/drawing/2010/main" xmlns="" val="0"/>
              </a:ext>
            </a:extLst>
          </a:blip>
          <a:stretch>
            <a:fillRect/>
          </a:stretch>
        </p:blipFill>
        <p:spPr>
          <a:xfrm>
            <a:off x="7010402" y="6096001"/>
            <a:ext cx="1813989" cy="761999"/>
          </a:xfrm>
          <a:prstGeom prst="rect">
            <a:avLst/>
          </a:prstGeom>
        </p:spPr>
      </p:pic>
      <p:pic>
        <p:nvPicPr>
          <p:cNvPr id="1027" name="Picture 3"/>
          <p:cNvPicPr>
            <a:picLocks noChangeAspect="1" noChangeArrowheads="1"/>
          </p:cNvPicPr>
          <p:nvPr/>
        </p:nvPicPr>
        <p:blipFill>
          <a:blip r:embed="rId10" cstate="print"/>
          <a:srcRect/>
          <a:stretch>
            <a:fillRect/>
          </a:stretch>
        </p:blipFill>
        <p:spPr bwMode="auto">
          <a:xfrm>
            <a:off x="5220072" y="0"/>
            <a:ext cx="3343275" cy="1828800"/>
          </a:xfrm>
          <a:prstGeom prst="rect">
            <a:avLst/>
          </a:prstGeom>
          <a:noFill/>
          <a:ln w="9525">
            <a:noFill/>
            <a:miter lim="800000"/>
            <a:headEnd/>
            <a:tailEnd/>
          </a:ln>
        </p:spPr>
      </p:pic>
      <p:sp>
        <p:nvSpPr>
          <p:cNvPr id="283" name="TextBox 282"/>
          <p:cNvSpPr txBox="1"/>
          <p:nvPr/>
        </p:nvSpPr>
        <p:spPr>
          <a:xfrm>
            <a:off x="1295400" y="1642533"/>
            <a:ext cx="1591733" cy="246221"/>
          </a:xfrm>
          <a:prstGeom prst="rect">
            <a:avLst/>
          </a:prstGeom>
          <a:noFill/>
        </p:spPr>
        <p:txBody>
          <a:bodyPr wrap="square" rtlCol="0">
            <a:spAutoFit/>
          </a:bodyPr>
          <a:lstStyle/>
          <a:p>
            <a:r>
              <a:rPr lang="ru-RU" b="1" dirty="0" smtClean="0">
                <a:solidFill>
                  <a:srgbClr val="221A86"/>
                </a:solidFill>
              </a:rPr>
              <a:t>Интенсивный путь</a:t>
            </a:r>
            <a:endParaRPr lang="ru-RU" b="1" dirty="0">
              <a:solidFill>
                <a:srgbClr val="221A86"/>
              </a:solidFill>
            </a:endParaRPr>
          </a:p>
        </p:txBody>
      </p:sp>
      <p:sp>
        <p:nvSpPr>
          <p:cNvPr id="284" name="TextBox 283"/>
          <p:cNvSpPr txBox="1"/>
          <p:nvPr/>
        </p:nvSpPr>
        <p:spPr>
          <a:xfrm>
            <a:off x="4512733" y="1651000"/>
            <a:ext cx="2963334" cy="246221"/>
          </a:xfrm>
          <a:prstGeom prst="rect">
            <a:avLst/>
          </a:prstGeom>
          <a:noFill/>
        </p:spPr>
        <p:txBody>
          <a:bodyPr wrap="square" rtlCol="0">
            <a:spAutoFit/>
          </a:bodyPr>
          <a:lstStyle/>
          <a:p>
            <a:pPr algn="ctr"/>
            <a:r>
              <a:rPr lang="ru-RU" b="1" dirty="0" smtClean="0">
                <a:solidFill>
                  <a:srgbClr val="221A86"/>
                </a:solidFill>
              </a:rPr>
              <a:t>Экстенсивный путь</a:t>
            </a:r>
            <a:endParaRPr lang="ru-RU" b="1" dirty="0">
              <a:solidFill>
                <a:srgbClr val="221A86"/>
              </a:solidFill>
            </a:endParaRPr>
          </a:p>
        </p:txBody>
      </p:sp>
      <p:sp>
        <p:nvSpPr>
          <p:cNvPr id="285" name="TextBox 284"/>
          <p:cNvSpPr txBox="1"/>
          <p:nvPr/>
        </p:nvSpPr>
        <p:spPr>
          <a:xfrm>
            <a:off x="1159934" y="5461000"/>
            <a:ext cx="1168400" cy="338554"/>
          </a:xfrm>
          <a:prstGeom prst="rect">
            <a:avLst/>
          </a:prstGeom>
          <a:noFill/>
        </p:spPr>
        <p:txBody>
          <a:bodyPr wrap="square" rtlCol="0">
            <a:spAutoFit/>
          </a:bodyPr>
          <a:lstStyle/>
          <a:p>
            <a:r>
              <a:rPr lang="ru-RU" sz="1600" b="1" dirty="0" smtClean="0">
                <a:solidFill>
                  <a:srgbClr val="221A86"/>
                </a:solidFill>
              </a:rPr>
              <a:t>Доение</a:t>
            </a:r>
            <a:endParaRPr lang="ru-RU" sz="1600" b="1" dirty="0">
              <a:solidFill>
                <a:srgbClr val="221A86"/>
              </a:solidFill>
            </a:endParaRPr>
          </a:p>
        </p:txBody>
      </p:sp>
      <p:sp>
        <p:nvSpPr>
          <p:cNvPr id="286" name="TextBox 285"/>
          <p:cNvSpPr txBox="1"/>
          <p:nvPr/>
        </p:nvSpPr>
        <p:spPr>
          <a:xfrm>
            <a:off x="1134533" y="5757333"/>
            <a:ext cx="2362200" cy="338554"/>
          </a:xfrm>
          <a:prstGeom prst="rect">
            <a:avLst/>
          </a:prstGeom>
          <a:noFill/>
        </p:spPr>
        <p:txBody>
          <a:bodyPr wrap="square" rtlCol="0">
            <a:spAutoFit/>
          </a:bodyPr>
          <a:lstStyle/>
          <a:p>
            <a:r>
              <a:rPr lang="ru-RU" sz="1600" b="1" dirty="0" smtClean="0">
                <a:solidFill>
                  <a:srgbClr val="221A86"/>
                </a:solidFill>
              </a:rPr>
              <a:t>Охлаждение</a:t>
            </a:r>
            <a:r>
              <a:rPr lang="ru-RU" b="1" dirty="0" smtClean="0">
                <a:solidFill>
                  <a:srgbClr val="221A86"/>
                </a:solidFill>
              </a:rPr>
              <a:t> </a:t>
            </a:r>
            <a:r>
              <a:rPr lang="ru-RU" sz="1600" b="1" dirty="0" smtClean="0">
                <a:solidFill>
                  <a:srgbClr val="221A86"/>
                </a:solidFill>
              </a:rPr>
              <a:t>молока</a:t>
            </a:r>
            <a:endParaRPr lang="ru-RU" sz="1600" b="1" dirty="0">
              <a:solidFill>
                <a:srgbClr val="221A86"/>
              </a:solidFill>
            </a:endParaRPr>
          </a:p>
        </p:txBody>
      </p:sp>
      <p:sp>
        <p:nvSpPr>
          <p:cNvPr id="287" name="TextBox 286"/>
          <p:cNvSpPr txBox="1"/>
          <p:nvPr/>
        </p:nvSpPr>
        <p:spPr>
          <a:xfrm>
            <a:off x="1142999" y="6070600"/>
            <a:ext cx="2726267" cy="338554"/>
          </a:xfrm>
          <a:prstGeom prst="rect">
            <a:avLst/>
          </a:prstGeom>
          <a:noFill/>
        </p:spPr>
        <p:txBody>
          <a:bodyPr wrap="square" rtlCol="0">
            <a:spAutoFit/>
          </a:bodyPr>
          <a:lstStyle/>
          <a:p>
            <a:r>
              <a:rPr lang="ru-RU" sz="1600" b="1" dirty="0" smtClean="0">
                <a:solidFill>
                  <a:srgbClr val="221A86"/>
                </a:solidFill>
              </a:rPr>
              <a:t>Комфорт</a:t>
            </a:r>
            <a:r>
              <a:rPr lang="ru-RU" b="1" dirty="0" smtClean="0">
                <a:solidFill>
                  <a:srgbClr val="221A86"/>
                </a:solidFill>
              </a:rPr>
              <a:t> </a:t>
            </a:r>
            <a:r>
              <a:rPr lang="ru-RU" sz="1600" b="1" dirty="0" smtClean="0">
                <a:solidFill>
                  <a:srgbClr val="221A86"/>
                </a:solidFill>
              </a:rPr>
              <a:t>коров</a:t>
            </a:r>
            <a:endParaRPr lang="ru-RU" sz="1600" b="1" dirty="0">
              <a:solidFill>
                <a:srgbClr val="221A86"/>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86"/>
                                        </p:tgtEl>
                                        <p:attrNameLst>
                                          <p:attrName>style.visibility</p:attrName>
                                        </p:attrNameLst>
                                      </p:cBhvr>
                                      <p:to>
                                        <p:strVal val="visible"/>
                                      </p:to>
                                    </p:set>
                                    <p:animEffect transition="in" filter="diamond(in)">
                                      <p:cBhvr>
                                        <p:cTn id="7" dur="2000"/>
                                        <p:tgtEl>
                                          <p:spTgt spid="28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87"/>
                                        </p:tgtEl>
                                        <p:attrNameLst>
                                          <p:attrName>style.visibility</p:attrName>
                                        </p:attrNameLst>
                                      </p:cBhvr>
                                      <p:to>
                                        <p:strVal val="visible"/>
                                      </p:to>
                                    </p:set>
                                    <p:animEffect transition="in" filter="diamond(in)">
                                      <p:cBhvr>
                                        <p:cTn id="12" dur="2000"/>
                                        <p:tgtEl>
                                          <p:spTgt spid="2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 grpId="0"/>
      <p:bldP spid="28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ru-RU" dirty="0" smtClean="0"/>
              <a:t>Наш опыт</a:t>
            </a:r>
            <a:endParaRPr lang="en-US" dirty="0"/>
          </a:p>
        </p:txBody>
      </p:sp>
      <p:sp>
        <p:nvSpPr>
          <p:cNvPr id="2" name="Platshållare för text 1"/>
          <p:cNvSpPr>
            <a:spLocks noGrp="1"/>
          </p:cNvSpPr>
          <p:nvPr>
            <p:ph type="body" sz="quarter" idx="13"/>
          </p:nvPr>
        </p:nvSpPr>
        <p:spPr>
          <a:xfrm>
            <a:off x="527050" y="798107"/>
            <a:ext cx="7447442" cy="426636"/>
          </a:xfrm>
        </p:spPr>
        <p:txBody>
          <a:bodyPr/>
          <a:lstStyle/>
          <a:p>
            <a:r>
              <a:rPr lang="ru-RU" dirty="0" smtClean="0"/>
              <a:t>Новые мега-фермы</a:t>
            </a:r>
            <a:endParaRPr lang="en-US" dirty="0"/>
          </a:p>
        </p:txBody>
      </p:sp>
      <p:sp>
        <p:nvSpPr>
          <p:cNvPr id="3" name="Platshållare för bildnummer 2"/>
          <p:cNvSpPr>
            <a:spLocks noGrp="1"/>
          </p:cNvSpPr>
          <p:nvPr>
            <p:ph type="sldNum" sz="quarter" idx="16"/>
          </p:nvPr>
        </p:nvSpPr>
        <p:spPr>
          <a:prstGeom prst="rect">
            <a:avLst/>
          </a:prstGeom>
        </p:spPr>
        <p:txBody>
          <a:bodyPr/>
          <a:lstStyle/>
          <a:p>
            <a:pPr>
              <a:defRPr/>
            </a:pPr>
            <a:fld id="{B9FFB0E0-176D-4DC6-A6A9-09B9F91B29E1}" type="slidenum">
              <a:rPr lang="en-US" smtClean="0"/>
              <a:pPr>
                <a:defRPr/>
              </a:pPr>
              <a:t>16</a:t>
            </a:fld>
            <a:endParaRPr lang="en-US"/>
          </a:p>
        </p:txBody>
      </p:sp>
      <p:pic>
        <p:nvPicPr>
          <p:cNvPr id="35844" name="Picture 4" descr="C:\Users\vlasan\AppData\Local\Microsoft\Windows\Temporary Internet Files\Content.Outlook\QVPKE1N0\коровник внутри (2).JPG"/>
          <p:cNvPicPr>
            <a:picLocks noChangeAspect="1" noChangeArrowheads="1"/>
          </p:cNvPicPr>
          <p:nvPr/>
        </p:nvPicPr>
        <p:blipFill>
          <a:blip r:embed="rId4" cstate="print"/>
          <a:srcRect/>
          <a:stretch>
            <a:fillRect/>
          </a:stretch>
        </p:blipFill>
        <p:spPr bwMode="auto">
          <a:xfrm>
            <a:off x="238859" y="1224743"/>
            <a:ext cx="3544615" cy="2880000"/>
          </a:xfrm>
          <a:prstGeom prst="rect">
            <a:avLst/>
          </a:prstGeom>
          <a:noFill/>
        </p:spPr>
      </p:pic>
      <p:pic>
        <p:nvPicPr>
          <p:cNvPr id="35845" name="Picture 5" descr="C:\Users\vlasan\AppData\Local\Microsoft\Windows\Temporary Internet Files\Content.Outlook\QVPKE1N0\IMG_2546 (2).JPG"/>
          <p:cNvPicPr>
            <a:picLocks noChangeAspect="1" noChangeArrowheads="1"/>
          </p:cNvPicPr>
          <p:nvPr/>
        </p:nvPicPr>
        <p:blipFill>
          <a:blip r:embed="rId5" cstate="print"/>
          <a:srcRect t="20497" b="40147"/>
          <a:stretch>
            <a:fillRect/>
          </a:stretch>
        </p:blipFill>
        <p:spPr bwMode="auto">
          <a:xfrm>
            <a:off x="3514889" y="4323108"/>
            <a:ext cx="5629111" cy="1800000"/>
          </a:xfrm>
          <a:prstGeom prst="rect">
            <a:avLst/>
          </a:prstGeom>
          <a:noFill/>
        </p:spPr>
      </p:pic>
      <p:pic>
        <p:nvPicPr>
          <p:cNvPr id="35846" name="Picture 6" descr="C:\Users\vlasan\AppData\Local\Microsoft\Windows\Temporary Internet Files\Content.Outlook\QVPKE1N0\IMG_2581.JPG"/>
          <p:cNvPicPr>
            <a:picLocks noChangeAspect="1" noChangeArrowheads="1"/>
          </p:cNvPicPr>
          <p:nvPr/>
        </p:nvPicPr>
        <p:blipFill>
          <a:blip r:embed="rId6" cstate="print"/>
          <a:srcRect/>
          <a:stretch>
            <a:fillRect/>
          </a:stretch>
        </p:blipFill>
        <p:spPr bwMode="auto">
          <a:xfrm>
            <a:off x="175321" y="3978000"/>
            <a:ext cx="3544615" cy="2880000"/>
          </a:xfrm>
          <a:prstGeom prst="rect">
            <a:avLst/>
          </a:prstGeom>
          <a:noFill/>
        </p:spPr>
      </p:pic>
      <p:pic>
        <p:nvPicPr>
          <p:cNvPr id="35842" name="Picture 2" descr="C:\Users\vlasan\AppData\Local\Microsoft\Windows\Temporary Internet Files\Content.Outlook\QVPKE1N0\вид фермы (2).JPG"/>
          <p:cNvPicPr>
            <a:picLocks noChangeAspect="1" noChangeArrowheads="1"/>
          </p:cNvPicPr>
          <p:nvPr/>
        </p:nvPicPr>
        <p:blipFill>
          <a:blip r:embed="rId7" cstate="print"/>
          <a:srcRect/>
          <a:stretch>
            <a:fillRect/>
          </a:stretch>
        </p:blipFill>
        <p:spPr bwMode="auto">
          <a:xfrm>
            <a:off x="6757639" y="3161846"/>
            <a:ext cx="2215385" cy="1800000"/>
          </a:xfrm>
          <a:prstGeom prst="rect">
            <a:avLst/>
          </a:prstGeom>
          <a:noFill/>
        </p:spPr>
      </p:pic>
      <p:pic>
        <p:nvPicPr>
          <p:cNvPr id="35843" name="Picture 3" descr="C:\Users\vlasan\AppData\Local\Microsoft\Windows\Temporary Internet Files\Content.Outlook\QVPKE1N0\IMG_1780.JPG"/>
          <p:cNvPicPr>
            <a:picLocks noChangeAspect="1" noChangeArrowheads="1"/>
          </p:cNvPicPr>
          <p:nvPr/>
        </p:nvPicPr>
        <p:blipFill>
          <a:blip r:embed="rId8" cstate="print"/>
          <a:srcRect/>
          <a:stretch>
            <a:fillRect/>
          </a:stretch>
        </p:blipFill>
        <p:spPr bwMode="auto">
          <a:xfrm>
            <a:off x="2919699" y="1224743"/>
            <a:ext cx="3544615" cy="2880000"/>
          </a:xfrm>
          <a:prstGeom prst="rect">
            <a:avLst/>
          </a:prstGeom>
          <a:noFill/>
        </p:spPr>
      </p:pic>
      <p:pic>
        <p:nvPicPr>
          <p:cNvPr id="11" name="Bildobjekt 10"/>
          <p:cNvPicPr>
            <a:picLocks noChangeAspect="1"/>
          </p:cNvPicPr>
          <p:nvPr>
            <p:custDataLst>
              <p:tags r:id="rId1"/>
            </p:custDataLst>
          </p:nvPr>
        </p:nvPicPr>
        <p:blipFill>
          <a:blip r:embed="rId9" cstate="print">
            <a:extLst>
              <a:ext uri="{28A0092B-C50C-407E-A947-70E740481C1C}">
                <a14:useLocalDpi xmlns:a14="http://schemas.microsoft.com/office/drawing/2010/main" xmlns="" val="0"/>
              </a:ext>
            </a:extLst>
          </a:blip>
          <a:stretch>
            <a:fillRect/>
          </a:stretch>
        </p:blipFill>
        <p:spPr>
          <a:xfrm>
            <a:off x="7010402" y="6096001"/>
            <a:ext cx="1813989" cy="761999"/>
          </a:xfrm>
          <a:prstGeom prst="rect">
            <a:avLst/>
          </a:prstGeom>
        </p:spPr>
      </p:pic>
      <p:pic>
        <p:nvPicPr>
          <p:cNvPr id="522242" name="Picture 2"/>
          <p:cNvPicPr>
            <a:picLocks noChangeAspect="1" noChangeArrowheads="1"/>
          </p:cNvPicPr>
          <p:nvPr/>
        </p:nvPicPr>
        <p:blipFill>
          <a:blip r:embed="rId10" cstate="print"/>
          <a:srcRect/>
          <a:stretch>
            <a:fillRect/>
          </a:stretch>
        </p:blipFill>
        <p:spPr bwMode="auto">
          <a:xfrm>
            <a:off x="4848225" y="350308"/>
            <a:ext cx="4295775" cy="2686050"/>
          </a:xfrm>
          <a:prstGeom prst="rect">
            <a:avLst/>
          </a:prstGeom>
          <a:noFill/>
          <a:ln w="9525">
            <a:noFill/>
            <a:miter lim="800000"/>
            <a:headEnd/>
            <a:tailEnd/>
          </a:ln>
        </p:spPr>
      </p:pic>
    </p:spTree>
    <p:extLst>
      <p:ext uri="{BB962C8B-B14F-4D97-AF65-F5344CB8AC3E}">
        <p14:creationId xmlns="" xmlns:p14="http://schemas.microsoft.com/office/powerpoint/2010/main" val="30769104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СП «Чапаевский», Ставропольский край</a:t>
            </a:r>
            <a:endParaRPr lang="ru-RU" dirty="0"/>
          </a:p>
        </p:txBody>
      </p:sp>
      <p:sp>
        <p:nvSpPr>
          <p:cNvPr id="3" name="Text Placeholder 2"/>
          <p:cNvSpPr>
            <a:spLocks noGrp="1"/>
          </p:cNvSpPr>
          <p:nvPr>
            <p:ph type="body" sz="quarter" idx="15"/>
          </p:nvPr>
        </p:nvSpPr>
        <p:spPr>
          <a:xfrm>
            <a:off x="539552" y="836712"/>
            <a:ext cx="8071224" cy="1512168"/>
          </a:xfrm>
        </p:spPr>
        <p:txBody>
          <a:bodyPr/>
          <a:lstStyle/>
          <a:p>
            <a:pPr>
              <a:lnSpc>
                <a:spcPct val="100000"/>
              </a:lnSpc>
            </a:pPr>
            <a:r>
              <a:rPr lang="en-US" sz="2000" dirty="0" err="1" smtClean="0"/>
              <a:t>RotaTech</a:t>
            </a:r>
            <a:r>
              <a:rPr lang="en-US" sz="2000" dirty="0" smtClean="0"/>
              <a:t> </a:t>
            </a:r>
            <a:r>
              <a:rPr lang="ru-RU" sz="2000" dirty="0" smtClean="0"/>
              <a:t>3100-</a:t>
            </a:r>
            <a:r>
              <a:rPr lang="en-US" sz="2000" dirty="0" smtClean="0"/>
              <a:t>80</a:t>
            </a:r>
            <a:r>
              <a:rPr lang="ru-RU" sz="2000" dirty="0" smtClean="0"/>
              <a:t>: 7200 поголовье, 3400 – дойных коровы:</a:t>
            </a:r>
          </a:p>
          <a:p>
            <a:pPr>
              <a:lnSpc>
                <a:spcPct val="100000"/>
              </a:lnSpc>
              <a:buFont typeface="Wingdings" pitchFamily="2" charset="2"/>
              <a:buChar char="Ø"/>
            </a:pPr>
            <a:r>
              <a:rPr lang="ru-RU" sz="2000" dirty="0" smtClean="0"/>
              <a:t>Рентабельность– 12%;</a:t>
            </a:r>
          </a:p>
          <a:p>
            <a:pPr>
              <a:lnSpc>
                <a:spcPct val="100000"/>
              </a:lnSpc>
              <a:buFont typeface="Wingdings" pitchFamily="2" charset="2"/>
              <a:buChar char="Ø"/>
            </a:pPr>
            <a:r>
              <a:rPr lang="ru-RU" sz="2000" dirty="0" smtClean="0"/>
              <a:t>Средний надой на корову</a:t>
            </a:r>
            <a:r>
              <a:rPr lang="en-US" sz="2000" dirty="0" smtClean="0"/>
              <a:t> </a:t>
            </a:r>
            <a:r>
              <a:rPr lang="ru-RU" sz="2000" dirty="0" smtClean="0"/>
              <a:t>– 8300 литров;</a:t>
            </a:r>
          </a:p>
          <a:p>
            <a:pPr>
              <a:lnSpc>
                <a:spcPct val="100000"/>
              </a:lnSpc>
              <a:buFont typeface="Wingdings" pitchFamily="2" charset="2"/>
              <a:buChar char="Ø"/>
            </a:pPr>
            <a:r>
              <a:rPr lang="ru-RU" sz="2000" dirty="0" smtClean="0"/>
              <a:t>Рост надоев до 14,7%. </a:t>
            </a:r>
          </a:p>
          <a:p>
            <a:endParaRPr lang="ru-RU" dirty="0"/>
          </a:p>
        </p:txBody>
      </p:sp>
      <p:pic>
        <p:nvPicPr>
          <p:cNvPr id="8" name="Рисунок 8" descr="P1060992"/>
          <p:cNvPicPr>
            <a:picLocks noGrp="1" noChangeAspect="1" noChangeArrowheads="1"/>
          </p:cNvPicPr>
          <p:nvPr>
            <p:ph sz="quarter" idx="14"/>
          </p:nvPr>
        </p:nvPicPr>
        <p:blipFill>
          <a:blip r:embed="rId3" cstate="print"/>
          <a:stretch>
            <a:fillRect/>
          </a:stretch>
        </p:blipFill>
        <p:spPr bwMode="auto">
          <a:xfrm>
            <a:off x="567267" y="2302354"/>
            <a:ext cx="6112934" cy="4032448"/>
          </a:xfrm>
          <a:prstGeom prst="rect">
            <a:avLst/>
          </a:prstGeom>
          <a:noFill/>
          <a:ln w="9525">
            <a:noFill/>
            <a:miter lim="800000"/>
            <a:headEnd/>
            <a:tailEnd/>
          </a:ln>
        </p:spPr>
      </p:pic>
      <p:pic>
        <p:nvPicPr>
          <p:cNvPr id="11" name="Picture 18" descr="http://www.cis.minsk.by/foto/pages/224/2.png"/>
          <p:cNvPicPr>
            <a:picLocks noChangeAspect="1" noChangeArrowheads="1"/>
          </p:cNvPicPr>
          <p:nvPr/>
        </p:nvPicPr>
        <p:blipFill>
          <a:blip r:embed="rId4" cstate="print"/>
          <a:srcRect/>
          <a:stretch>
            <a:fillRect/>
          </a:stretch>
        </p:blipFill>
        <p:spPr bwMode="auto">
          <a:xfrm>
            <a:off x="7860796" y="0"/>
            <a:ext cx="1283204" cy="962403"/>
          </a:xfrm>
          <a:prstGeom prst="rect">
            <a:avLst/>
          </a:prstGeom>
          <a:noFill/>
        </p:spPr>
      </p:pic>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359257" cy="531902"/>
          </a:xfrm>
        </p:spPr>
        <p:txBody>
          <a:bodyPr>
            <a:normAutofit/>
          </a:bodyPr>
          <a:lstStyle/>
          <a:p>
            <a:r>
              <a:rPr lang="ru-RU" sz="2800" dirty="0" smtClean="0">
                <a:solidFill>
                  <a:schemeClr val="accent1">
                    <a:lumMod val="75000"/>
                  </a:schemeClr>
                </a:solidFill>
              </a:rPr>
              <a:t>ООО СК «Октябрь», Краснодарский край</a:t>
            </a:r>
            <a:endParaRPr lang="ru-RU" dirty="0">
              <a:solidFill>
                <a:schemeClr val="accent1">
                  <a:lumMod val="75000"/>
                </a:schemeClr>
              </a:solidFill>
            </a:endParaRPr>
          </a:p>
        </p:txBody>
      </p:sp>
      <p:sp>
        <p:nvSpPr>
          <p:cNvPr id="3" name="Text Placeholder 2"/>
          <p:cNvSpPr>
            <a:spLocks noGrp="1"/>
          </p:cNvSpPr>
          <p:nvPr>
            <p:ph type="body" sz="quarter" idx="15"/>
          </p:nvPr>
        </p:nvSpPr>
        <p:spPr>
          <a:xfrm>
            <a:off x="467544" y="980728"/>
            <a:ext cx="4752528" cy="2376263"/>
          </a:xfrm>
        </p:spPr>
        <p:txBody>
          <a:bodyPr/>
          <a:lstStyle/>
          <a:p>
            <a:pPr>
              <a:lnSpc>
                <a:spcPct val="100000"/>
              </a:lnSpc>
            </a:pPr>
            <a:r>
              <a:rPr lang="ru-RU" sz="2000" dirty="0" smtClean="0">
                <a:solidFill>
                  <a:srgbClr val="0099CC"/>
                </a:solidFill>
              </a:rPr>
              <a:t>2 </a:t>
            </a:r>
            <a:r>
              <a:rPr lang="en-US" sz="2000" dirty="0" err="1" smtClean="0">
                <a:solidFill>
                  <a:srgbClr val="0099CC"/>
                </a:solidFill>
              </a:rPr>
              <a:t>RotaTech</a:t>
            </a:r>
            <a:r>
              <a:rPr lang="en-US" sz="2000" dirty="0" smtClean="0">
                <a:solidFill>
                  <a:srgbClr val="0099CC"/>
                </a:solidFill>
              </a:rPr>
              <a:t> 3100</a:t>
            </a:r>
            <a:r>
              <a:rPr lang="ru-RU" sz="2000" dirty="0" smtClean="0">
                <a:solidFill>
                  <a:srgbClr val="0099CC"/>
                </a:solidFill>
              </a:rPr>
              <a:t>-80 и </a:t>
            </a:r>
            <a:br>
              <a:rPr lang="ru-RU" sz="2000" dirty="0" smtClean="0">
                <a:solidFill>
                  <a:srgbClr val="0099CC"/>
                </a:solidFill>
              </a:rPr>
            </a:br>
            <a:r>
              <a:rPr lang="en-US" sz="2000" dirty="0" smtClean="0">
                <a:solidFill>
                  <a:srgbClr val="0099CC"/>
                </a:solidFill>
              </a:rPr>
              <a:t>1 </a:t>
            </a:r>
            <a:r>
              <a:rPr lang="en-US" sz="2000" dirty="0" err="1" smtClean="0">
                <a:solidFill>
                  <a:srgbClr val="0099CC"/>
                </a:solidFill>
              </a:rPr>
              <a:t>RotaTech</a:t>
            </a:r>
            <a:r>
              <a:rPr lang="en-US" sz="2000" dirty="0" smtClean="0">
                <a:solidFill>
                  <a:srgbClr val="0099CC"/>
                </a:solidFill>
              </a:rPr>
              <a:t> 3100-24</a:t>
            </a:r>
            <a:r>
              <a:rPr lang="ru-RU" sz="2000" dirty="0" smtClean="0">
                <a:solidFill>
                  <a:srgbClr val="0099CC"/>
                </a:solidFill>
              </a:rPr>
              <a:t>: </a:t>
            </a:r>
            <a:br>
              <a:rPr lang="ru-RU" sz="2000" dirty="0" smtClean="0">
                <a:solidFill>
                  <a:srgbClr val="0099CC"/>
                </a:solidFill>
              </a:rPr>
            </a:br>
            <a:r>
              <a:rPr lang="ru-RU" sz="2000" dirty="0" smtClean="0">
                <a:solidFill>
                  <a:srgbClr val="0099CC"/>
                </a:solidFill>
              </a:rPr>
              <a:t>на стадо</a:t>
            </a:r>
            <a:r>
              <a:rPr lang="en-US" sz="2000" dirty="0" smtClean="0">
                <a:solidFill>
                  <a:srgbClr val="0099CC"/>
                </a:solidFill>
              </a:rPr>
              <a:t> </a:t>
            </a:r>
            <a:r>
              <a:rPr lang="ru-RU" sz="2000" dirty="0" smtClean="0">
                <a:solidFill>
                  <a:srgbClr val="0099CC"/>
                </a:solidFill>
              </a:rPr>
              <a:t>2965 коров, планируют увеличение стада до 6600 коров:</a:t>
            </a:r>
          </a:p>
          <a:p>
            <a:pPr>
              <a:lnSpc>
                <a:spcPct val="100000"/>
              </a:lnSpc>
              <a:buFont typeface="Wingdings" pitchFamily="2" charset="2"/>
              <a:buChar char="Ø"/>
            </a:pPr>
            <a:r>
              <a:rPr lang="ru-RU" sz="2000" dirty="0" smtClean="0">
                <a:solidFill>
                  <a:srgbClr val="0099CC"/>
                </a:solidFill>
              </a:rPr>
              <a:t>Надой на корову – 29 литров;</a:t>
            </a:r>
          </a:p>
          <a:p>
            <a:pPr>
              <a:lnSpc>
                <a:spcPct val="100000"/>
              </a:lnSpc>
              <a:buFont typeface="Wingdings" pitchFamily="2" charset="2"/>
              <a:buChar char="Ø"/>
            </a:pPr>
            <a:r>
              <a:rPr lang="ru-RU" sz="2000" dirty="0" smtClean="0">
                <a:solidFill>
                  <a:srgbClr val="0099CC"/>
                </a:solidFill>
              </a:rPr>
              <a:t>Сервис-период – 111 дней.</a:t>
            </a:r>
          </a:p>
        </p:txBody>
      </p:sp>
      <p:pic>
        <p:nvPicPr>
          <p:cNvPr id="9" name="Рисунок 9" descr="C:\Users\birmev\Desktop\Октябрь фото\DSC00070.JPG"/>
          <p:cNvPicPr>
            <a:picLocks noGrp="1"/>
          </p:cNvPicPr>
          <p:nvPr>
            <p:ph sz="quarter" idx="13"/>
          </p:nvPr>
        </p:nvPicPr>
        <p:blipFill>
          <a:blip r:embed="rId4" cstate="print"/>
          <a:srcRect/>
          <a:stretch>
            <a:fillRect/>
          </a:stretch>
        </p:blipFill>
        <p:spPr bwMode="auto">
          <a:xfrm>
            <a:off x="539552" y="3284984"/>
            <a:ext cx="7861374" cy="2880320"/>
          </a:xfrm>
          <a:prstGeom prst="rect">
            <a:avLst/>
          </a:prstGeom>
          <a:noFill/>
          <a:ln w="9525">
            <a:noFill/>
            <a:miter lim="800000"/>
            <a:headEnd/>
            <a:tailEnd/>
          </a:ln>
        </p:spPr>
      </p:pic>
      <p:pic>
        <p:nvPicPr>
          <p:cNvPr id="10" name="Picture 5"/>
          <p:cNvPicPr>
            <a:picLocks noGrp="1" noChangeAspect="1" noChangeArrowheads="1"/>
          </p:cNvPicPr>
          <p:nvPr>
            <p:ph sz="quarter" idx="14"/>
          </p:nvPr>
        </p:nvPicPr>
        <p:blipFill>
          <a:blip r:embed="rId5" cstate="print"/>
          <a:srcRect/>
          <a:stretch>
            <a:fillRect/>
          </a:stretch>
        </p:blipFill>
        <p:spPr bwMode="auto">
          <a:xfrm>
            <a:off x="5364088" y="980728"/>
            <a:ext cx="3023692" cy="2264827"/>
          </a:xfrm>
          <a:prstGeom prst="rect">
            <a:avLst/>
          </a:prstGeom>
          <a:noFill/>
          <a:ln w="9525">
            <a:noFill/>
            <a:miter lim="800000"/>
            <a:headEnd/>
            <a:tailEnd/>
          </a:ln>
        </p:spPr>
      </p:pic>
      <p:pic>
        <p:nvPicPr>
          <p:cNvPr id="11" name="Picture 18" descr="http://www.cis.minsk.by/foto/pages/224/2.png"/>
          <p:cNvPicPr>
            <a:picLocks noChangeAspect="1" noChangeArrowheads="1"/>
          </p:cNvPicPr>
          <p:nvPr/>
        </p:nvPicPr>
        <p:blipFill>
          <a:blip r:embed="rId6" cstate="print"/>
          <a:srcRect/>
          <a:stretch>
            <a:fillRect/>
          </a:stretch>
        </p:blipFill>
        <p:spPr bwMode="auto">
          <a:xfrm>
            <a:off x="7860796" y="0"/>
            <a:ext cx="1283204" cy="962403"/>
          </a:xfrm>
          <a:prstGeom prst="rect">
            <a:avLst/>
          </a:prstGeom>
          <a:noFill/>
        </p:spPr>
      </p:pic>
      <p:pic>
        <p:nvPicPr>
          <p:cNvPr id="12" name="Bildobjekt 10"/>
          <p:cNvPicPr>
            <a:picLocks noChangeAspect="1"/>
          </p:cNvPicPr>
          <p:nvPr>
            <p:custDataLst>
              <p:tags r:id="rId1"/>
            </p:custDataLst>
          </p:nvPr>
        </p:nvPicPr>
        <p:blipFill>
          <a:blip r:embed="rId7" cstate="print"/>
          <a:stretch>
            <a:fillRect/>
          </a:stretch>
        </p:blipFill>
        <p:spPr>
          <a:xfrm>
            <a:off x="7010402" y="6165304"/>
            <a:ext cx="1813989" cy="672298"/>
          </a:xfrm>
          <a:prstGeom prst="rect">
            <a:avLst/>
          </a:prstGeom>
        </p:spPr>
      </p:pic>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2"/>
          <p:cNvSpPr>
            <a:spLocks noGrp="1" noChangeArrowheads="1"/>
          </p:cNvSpPr>
          <p:nvPr>
            <p:ph type="title"/>
          </p:nvPr>
        </p:nvSpPr>
        <p:spPr>
          <a:xfrm>
            <a:off x="468313" y="332656"/>
            <a:ext cx="8004175" cy="864096"/>
          </a:xfrm>
        </p:spPr>
        <p:txBody>
          <a:bodyPr>
            <a:normAutofit fontScale="90000"/>
          </a:bodyPr>
          <a:lstStyle/>
          <a:p>
            <a:r>
              <a:rPr lang="ru-RU" dirty="0" smtClean="0"/>
              <a:t>Наш опыт</a:t>
            </a:r>
            <a:r>
              <a:rPr lang="en-US" dirty="0" smtClean="0"/>
              <a:t>. </a:t>
            </a:r>
            <a:r>
              <a:rPr lang="ru-RU" dirty="0" smtClean="0">
                <a:solidFill>
                  <a:srgbClr val="0092D1"/>
                </a:solidFill>
                <a:ea typeface="+mn-ea"/>
                <a:cs typeface="+mn-cs"/>
              </a:rPr>
              <a:t>Реконструкция.</a:t>
            </a:r>
            <a:r>
              <a:rPr lang="en-US" dirty="0"/>
              <a:t/>
            </a:r>
            <a:br>
              <a:rPr lang="en-US" dirty="0"/>
            </a:br>
            <a:r>
              <a:rPr lang="ru-RU" dirty="0" smtClean="0"/>
              <a:t>АО ПЗ «Красногвардейский»</a:t>
            </a:r>
            <a:r>
              <a:rPr lang="en-US" dirty="0" smtClean="0"/>
              <a:t>, </a:t>
            </a:r>
            <a:r>
              <a:rPr lang="ru-RU" dirty="0" smtClean="0"/>
              <a:t>Ленинградская область</a:t>
            </a:r>
            <a:endParaRPr lang="ru-RU" dirty="0"/>
          </a:p>
        </p:txBody>
      </p:sp>
      <p:sp>
        <p:nvSpPr>
          <p:cNvPr id="518153" name="Rectangle 9"/>
          <p:cNvSpPr>
            <a:spLocks noGrp="1" noChangeArrowheads="1"/>
          </p:cNvSpPr>
          <p:nvPr>
            <p:ph type="body" sz="half" idx="1"/>
          </p:nvPr>
        </p:nvSpPr>
        <p:spPr>
          <a:xfrm>
            <a:off x="251519" y="1340769"/>
            <a:ext cx="4811547" cy="4674272"/>
          </a:xfrm>
          <a:noFill/>
          <a:ln/>
        </p:spPr>
        <p:txBody>
          <a:bodyPr>
            <a:normAutofit/>
          </a:bodyPr>
          <a:lstStyle/>
          <a:p>
            <a:r>
              <a:rPr lang="ru-RU" sz="1800" dirty="0" smtClean="0"/>
              <a:t>10 </a:t>
            </a:r>
            <a:r>
              <a:rPr lang="en-US" sz="1800" dirty="0" smtClean="0"/>
              <a:t>VMS </a:t>
            </a:r>
            <a:r>
              <a:rPr lang="ru-RU" sz="1800" dirty="0" smtClean="0"/>
              <a:t>и привязное содержание </a:t>
            </a:r>
            <a:r>
              <a:rPr lang="en-US" sz="1800" dirty="0" err="1" smtClean="0"/>
              <a:t>DelPro</a:t>
            </a:r>
            <a:endParaRPr lang="ru-RU" sz="1800" dirty="0" smtClean="0"/>
          </a:p>
          <a:p>
            <a:r>
              <a:rPr lang="ru-RU" sz="1800" dirty="0" smtClean="0"/>
              <a:t>На VMS доятся 730 животных, на привязи </a:t>
            </a:r>
            <a:r>
              <a:rPr lang="en-US" sz="1800" dirty="0" err="1" smtClean="0"/>
              <a:t>DelPro</a:t>
            </a:r>
            <a:r>
              <a:rPr lang="en-US" sz="1800" dirty="0" smtClean="0"/>
              <a:t> </a:t>
            </a:r>
            <a:r>
              <a:rPr lang="ru-RU" sz="1800" dirty="0" smtClean="0"/>
              <a:t>– </a:t>
            </a:r>
            <a:r>
              <a:rPr lang="en-US" sz="1800" smtClean="0"/>
              <a:t>430</a:t>
            </a:r>
            <a:r>
              <a:rPr lang="ru-RU" sz="1800" smtClean="0"/>
              <a:t> </a:t>
            </a:r>
            <a:r>
              <a:rPr lang="ru-RU" sz="1800" dirty="0" smtClean="0"/>
              <a:t>коровы</a:t>
            </a:r>
            <a:endParaRPr lang="en-US" sz="1800" dirty="0" smtClean="0"/>
          </a:p>
          <a:p>
            <a:r>
              <a:rPr lang="ru-RU" sz="1800" dirty="0" smtClean="0"/>
              <a:t>Средний надой на роботах – 32  л., средний надой на привязи </a:t>
            </a:r>
            <a:r>
              <a:rPr lang="en-US" sz="1800" dirty="0" err="1" smtClean="0"/>
              <a:t>DelPro</a:t>
            </a:r>
            <a:r>
              <a:rPr lang="en-US" sz="1800" dirty="0" smtClean="0"/>
              <a:t> </a:t>
            </a:r>
            <a:r>
              <a:rPr lang="ru-RU" sz="1800" dirty="0" smtClean="0"/>
              <a:t>– 30 л.</a:t>
            </a:r>
            <a:endParaRPr lang="en-US" sz="1800" dirty="0" smtClean="0"/>
          </a:p>
          <a:p>
            <a:r>
              <a:rPr lang="ru-RU" sz="1800" dirty="0" smtClean="0"/>
              <a:t>Качество молока в данный момент - суперэлита </a:t>
            </a:r>
            <a:endParaRPr lang="ru-RU" sz="1800" dirty="0"/>
          </a:p>
        </p:txBody>
      </p:sp>
      <p:pic>
        <p:nvPicPr>
          <p:cNvPr id="17" name="Bildobjekt 10"/>
          <p:cNvPicPr>
            <a:picLocks noChangeAspect="1"/>
          </p:cNvPicPr>
          <p:nvPr>
            <p:custDataLst>
              <p:tags r:id="rId1"/>
            </p:custDataLst>
          </p:nvPr>
        </p:nvPicPr>
        <p:blipFill>
          <a:blip r:embed="rId3" cstate="print">
            <a:extLst>
              <a:ext uri="{28A0092B-C50C-407E-A947-70E740481C1C}">
                <a14:useLocalDpi xmlns:a14="http://schemas.microsoft.com/office/drawing/2010/main" xmlns="" val="0"/>
              </a:ext>
            </a:extLst>
          </a:blip>
          <a:stretch>
            <a:fillRect/>
          </a:stretch>
        </p:blipFill>
        <p:spPr>
          <a:xfrm>
            <a:off x="7010403" y="6096003"/>
            <a:ext cx="1813989" cy="761999"/>
          </a:xfrm>
          <a:prstGeom prst="rect">
            <a:avLst/>
          </a:prstGeom>
        </p:spPr>
      </p:pic>
      <p:sp>
        <p:nvSpPr>
          <p:cNvPr id="10" name="Rectangle 9"/>
          <p:cNvSpPr/>
          <p:nvPr/>
        </p:nvSpPr>
        <p:spPr>
          <a:xfrm>
            <a:off x="107504" y="2142067"/>
            <a:ext cx="4536504" cy="861774"/>
          </a:xfrm>
          <a:prstGeom prst="rect">
            <a:avLst/>
          </a:prstGeom>
        </p:spPr>
        <p:txBody>
          <a:bodyPr wrap="square">
            <a:spAutoFit/>
          </a:bodyPr>
          <a:lstStyle/>
          <a:p>
            <a:endParaRPr lang="ru-RU" dirty="0" smtClean="0">
              <a:solidFill>
                <a:schemeClr val="accent1"/>
              </a:solidFill>
            </a:endParaRPr>
          </a:p>
          <a:p>
            <a:endParaRPr lang="ru-RU" dirty="0" smtClean="0">
              <a:solidFill>
                <a:schemeClr val="accent1"/>
              </a:solidFill>
            </a:endParaRPr>
          </a:p>
          <a:p>
            <a:endParaRPr lang="ru-RU" dirty="0" smtClean="0">
              <a:solidFill>
                <a:schemeClr val="accent1"/>
              </a:solidFill>
            </a:endParaRPr>
          </a:p>
          <a:p>
            <a:endParaRPr lang="ru-RU" dirty="0" smtClean="0">
              <a:solidFill>
                <a:schemeClr val="accent1"/>
              </a:solidFill>
            </a:endParaRPr>
          </a:p>
          <a:p>
            <a:endParaRPr lang="en-US" dirty="0"/>
          </a:p>
        </p:txBody>
      </p:sp>
      <p:pic>
        <p:nvPicPr>
          <p:cNvPr id="9" name="Picture 18" descr="http://www.cis.minsk.by/foto/pages/224/2.png"/>
          <p:cNvPicPr>
            <a:picLocks noChangeAspect="1" noChangeArrowheads="1"/>
          </p:cNvPicPr>
          <p:nvPr/>
        </p:nvPicPr>
        <p:blipFill>
          <a:blip r:embed="rId4" cstate="print"/>
          <a:srcRect/>
          <a:stretch>
            <a:fillRect/>
          </a:stretch>
        </p:blipFill>
        <p:spPr bwMode="auto">
          <a:xfrm>
            <a:off x="7860796" y="0"/>
            <a:ext cx="1283204" cy="962403"/>
          </a:xfrm>
          <a:prstGeom prst="rect">
            <a:avLst/>
          </a:prstGeom>
          <a:noFill/>
        </p:spPr>
      </p:pic>
      <p:pic>
        <p:nvPicPr>
          <p:cNvPr id="524290" name="Picture 2"/>
          <p:cNvPicPr>
            <a:picLocks noChangeAspect="1" noChangeArrowheads="1"/>
          </p:cNvPicPr>
          <p:nvPr/>
        </p:nvPicPr>
        <p:blipFill>
          <a:blip r:embed="rId5" cstate="print"/>
          <a:srcRect/>
          <a:stretch>
            <a:fillRect/>
          </a:stretch>
        </p:blipFill>
        <p:spPr bwMode="auto">
          <a:xfrm>
            <a:off x="318030" y="3519488"/>
            <a:ext cx="4257675" cy="3171825"/>
          </a:xfrm>
          <a:prstGeom prst="rect">
            <a:avLst/>
          </a:prstGeom>
          <a:noFill/>
          <a:ln w="9525">
            <a:noFill/>
            <a:miter lim="800000"/>
            <a:headEnd/>
            <a:tailEnd/>
          </a:ln>
        </p:spPr>
      </p:pic>
      <p:pic>
        <p:nvPicPr>
          <p:cNvPr id="524291" name="Picture 3"/>
          <p:cNvPicPr>
            <a:picLocks noChangeAspect="1" noChangeArrowheads="1"/>
          </p:cNvPicPr>
          <p:nvPr/>
        </p:nvPicPr>
        <p:blipFill>
          <a:blip r:embed="rId6" cstate="print"/>
          <a:srcRect/>
          <a:stretch>
            <a:fillRect/>
          </a:stretch>
        </p:blipFill>
        <p:spPr bwMode="auto">
          <a:xfrm>
            <a:off x="5096935" y="1234547"/>
            <a:ext cx="3081866" cy="2236788"/>
          </a:xfrm>
          <a:prstGeom prst="rect">
            <a:avLst/>
          </a:prstGeom>
          <a:noFill/>
          <a:ln w="9525">
            <a:noFill/>
            <a:miter lim="800000"/>
            <a:headEnd/>
            <a:tailEnd/>
          </a:ln>
        </p:spPr>
      </p:pic>
      <p:pic>
        <p:nvPicPr>
          <p:cNvPr id="524292" name="Picture 4"/>
          <p:cNvPicPr>
            <a:picLocks noChangeAspect="1" noChangeArrowheads="1"/>
          </p:cNvPicPr>
          <p:nvPr/>
        </p:nvPicPr>
        <p:blipFill>
          <a:blip r:embed="rId7" cstate="print"/>
          <a:srcRect/>
          <a:stretch>
            <a:fillRect/>
          </a:stretch>
        </p:blipFill>
        <p:spPr bwMode="auto">
          <a:xfrm>
            <a:off x="4694238" y="3521605"/>
            <a:ext cx="3667125" cy="26765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p:cNvPicPr>
            <a:picLocks noChangeAspect="1"/>
          </p:cNvPicPr>
          <p:nvPr/>
        </p:nvPicPr>
        <p:blipFill>
          <a:blip r:embed="rId4" cstate="print"/>
          <a:stretch>
            <a:fillRect/>
          </a:stretch>
        </p:blipFill>
        <p:spPr>
          <a:xfrm>
            <a:off x="0" y="0"/>
            <a:ext cx="9144000" cy="6838950"/>
          </a:xfrm>
          <a:prstGeom prst="rect">
            <a:avLst/>
          </a:prstGeom>
        </p:spPr>
      </p:pic>
      <p:sp>
        <p:nvSpPr>
          <p:cNvPr id="7" name="Title 1"/>
          <p:cNvSpPr txBox="1">
            <a:spLocks/>
          </p:cNvSpPr>
          <p:nvPr/>
        </p:nvSpPr>
        <p:spPr bwMode="auto">
          <a:xfrm>
            <a:off x="5257800" y="4940300"/>
            <a:ext cx="3311599" cy="12241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kumimoji="0" lang="en-US" sz="1600" b="0" i="0" u="none" strike="noStrike" kern="0" cap="none" spc="0" normalizeH="0" noProof="0" dirty="0">
              <a:ln>
                <a:noFill/>
              </a:ln>
              <a:solidFill>
                <a:srgbClr val="0092D2"/>
              </a:solidFill>
              <a:effectLst/>
              <a:uLnTx/>
              <a:uFillTx/>
              <a:latin typeface="+mj-lt"/>
              <a:ea typeface="Arial Unicode MS" pitchFamily="34" charset="-128"/>
              <a:cs typeface="Arial Unicode MS" pitchFamily="34" charset="-128"/>
            </a:endParaRPr>
          </a:p>
        </p:txBody>
      </p:sp>
      <p:sp>
        <p:nvSpPr>
          <p:cNvPr id="15" name="Title 1"/>
          <p:cNvSpPr>
            <a:spLocks noGrp="1"/>
          </p:cNvSpPr>
          <p:nvPr>
            <p:ph type="title"/>
          </p:nvPr>
        </p:nvSpPr>
        <p:spPr>
          <a:xfrm>
            <a:off x="527491" y="219517"/>
            <a:ext cx="8071225" cy="531902"/>
          </a:xfrm>
        </p:spPr>
        <p:txBody>
          <a:bodyPr/>
          <a:lstStyle/>
          <a:p>
            <a:r>
              <a:rPr lang="ru-RU" dirty="0" smtClean="0"/>
              <a:t>Наше видение</a:t>
            </a:r>
            <a:endParaRPr lang="en-US" dirty="0"/>
          </a:p>
        </p:txBody>
      </p:sp>
      <p:sp>
        <p:nvSpPr>
          <p:cNvPr id="48" name="Text Placeholder 2"/>
          <p:cNvSpPr txBox="1">
            <a:spLocks/>
          </p:cNvSpPr>
          <p:nvPr/>
        </p:nvSpPr>
        <p:spPr>
          <a:xfrm>
            <a:off x="5004048" y="1196752"/>
            <a:ext cx="4139952" cy="3816424"/>
          </a:xfrm>
          <a:prstGeom prst="rect">
            <a:avLst/>
          </a:prstGeom>
        </p:spPr>
        <p:txBody>
          <a:bodyPr/>
          <a:lstStyle/>
          <a:p>
            <a:pPr lvl="0">
              <a:lnSpc>
                <a:spcPct val="85000"/>
              </a:lnSpc>
              <a:spcBef>
                <a:spcPct val="20000"/>
              </a:spcBef>
              <a:buClr>
                <a:srgbClr val="0092D1"/>
              </a:buClr>
            </a:pPr>
            <a:r>
              <a:rPr lang="ru-RU" sz="2800" b="1" dirty="0" smtClean="0">
                <a:solidFill>
                  <a:srgbClr val="0092D1"/>
                </a:solidFill>
              </a:rPr>
              <a:t>Мы уверенно решаем</a:t>
            </a:r>
          </a:p>
          <a:p>
            <a:pPr lvl="0">
              <a:lnSpc>
                <a:spcPct val="85000"/>
              </a:lnSpc>
              <a:spcBef>
                <a:spcPct val="20000"/>
              </a:spcBef>
              <a:buClr>
                <a:srgbClr val="0092D1"/>
              </a:buClr>
            </a:pPr>
            <a:r>
              <a:rPr lang="ru-RU" sz="2800" b="1" dirty="0" smtClean="0">
                <a:solidFill>
                  <a:srgbClr val="0092D1"/>
                </a:solidFill>
              </a:rPr>
              <a:t> продовольственные</a:t>
            </a:r>
          </a:p>
          <a:p>
            <a:pPr lvl="0">
              <a:lnSpc>
                <a:spcPct val="85000"/>
              </a:lnSpc>
              <a:spcBef>
                <a:spcPct val="20000"/>
              </a:spcBef>
              <a:buClr>
                <a:srgbClr val="0092D1"/>
              </a:buClr>
            </a:pPr>
            <a:r>
              <a:rPr lang="ru-RU" sz="2800" b="1" dirty="0" smtClean="0">
                <a:solidFill>
                  <a:srgbClr val="0092D1"/>
                </a:solidFill>
              </a:rPr>
              <a:t> задачи сегодняшнего </a:t>
            </a:r>
          </a:p>
          <a:p>
            <a:pPr lvl="0">
              <a:lnSpc>
                <a:spcPct val="85000"/>
              </a:lnSpc>
              <a:spcBef>
                <a:spcPct val="20000"/>
              </a:spcBef>
              <a:buClr>
                <a:srgbClr val="0092D1"/>
              </a:buClr>
            </a:pPr>
            <a:r>
              <a:rPr lang="ru-RU" sz="2800" b="1" dirty="0" smtClean="0">
                <a:solidFill>
                  <a:srgbClr val="0092D1"/>
                </a:solidFill>
              </a:rPr>
              <a:t>и будущих поколений</a:t>
            </a:r>
            <a:endParaRPr lang="en-US" sz="2800" b="1" dirty="0">
              <a:solidFill>
                <a:srgbClr val="0092D1"/>
              </a:solidFill>
            </a:endParaRPr>
          </a:p>
        </p:txBody>
      </p:sp>
      <p:pic>
        <p:nvPicPr>
          <p:cNvPr id="9" name="Bildobjekt 10"/>
          <p:cNvPicPr>
            <a:picLocks noChangeAspect="1"/>
          </p:cNvPicPr>
          <p:nvPr>
            <p:custDataLst>
              <p:tags r:id="rId1"/>
            </p:custDataLst>
          </p:nvPr>
        </p:nvPicPr>
        <p:blipFill>
          <a:blip r:embed="rId5" cstate="print">
            <a:extLst>
              <a:ext uri="{28A0092B-C50C-407E-A947-70E740481C1C}">
                <a14:useLocalDpi xmlns="" xmlns:a14="http://schemas.microsoft.com/office/drawing/2010/main" val="0"/>
              </a:ext>
            </a:extLst>
          </a:blip>
          <a:stretch>
            <a:fillRect/>
          </a:stretch>
        </p:blipFill>
        <p:spPr>
          <a:xfrm>
            <a:off x="7010402" y="6096001"/>
            <a:ext cx="1813989" cy="761999"/>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2"/>
          <p:cNvSpPr>
            <a:spLocks noGrp="1" noChangeArrowheads="1"/>
          </p:cNvSpPr>
          <p:nvPr>
            <p:ph type="title"/>
          </p:nvPr>
        </p:nvSpPr>
        <p:spPr>
          <a:xfrm>
            <a:off x="468313" y="332656"/>
            <a:ext cx="8004175" cy="864096"/>
          </a:xfrm>
        </p:spPr>
        <p:txBody>
          <a:bodyPr>
            <a:normAutofit/>
          </a:bodyPr>
          <a:lstStyle/>
          <a:p>
            <a:r>
              <a:rPr lang="ru-RU" dirty="0" smtClean="0"/>
              <a:t>Наш опыт</a:t>
            </a:r>
            <a:r>
              <a:rPr lang="en-US" dirty="0" smtClean="0"/>
              <a:t>. </a:t>
            </a:r>
            <a:r>
              <a:rPr lang="ru-RU" dirty="0" smtClean="0">
                <a:solidFill>
                  <a:srgbClr val="0092D1"/>
                </a:solidFill>
                <a:ea typeface="+mn-ea"/>
                <a:cs typeface="+mn-cs"/>
              </a:rPr>
              <a:t>Реконструкция</a:t>
            </a:r>
            <a:r>
              <a:rPr lang="en-US" dirty="0" smtClean="0">
                <a:solidFill>
                  <a:srgbClr val="0092D1"/>
                </a:solidFill>
                <a:ea typeface="+mn-ea"/>
                <a:cs typeface="+mn-cs"/>
              </a:rPr>
              <a:t> </a:t>
            </a:r>
            <a:r>
              <a:rPr lang="ru-RU" dirty="0" smtClean="0">
                <a:solidFill>
                  <a:srgbClr val="0092D1"/>
                </a:solidFill>
                <a:ea typeface="+mn-ea"/>
                <a:cs typeface="+mn-cs"/>
              </a:rPr>
              <a:t>и новая ферма.</a:t>
            </a:r>
            <a:r>
              <a:rPr lang="en-US" dirty="0"/>
              <a:t/>
            </a:r>
            <a:br>
              <a:rPr lang="en-US" dirty="0"/>
            </a:br>
            <a:r>
              <a:rPr lang="ru-RU" dirty="0" smtClean="0"/>
              <a:t>Колхоз им. Ленина</a:t>
            </a:r>
            <a:r>
              <a:rPr lang="en-US" dirty="0" smtClean="0"/>
              <a:t>, </a:t>
            </a:r>
            <a:r>
              <a:rPr lang="ru-RU" dirty="0" smtClean="0"/>
              <a:t>Рязанская область</a:t>
            </a:r>
            <a:endParaRPr lang="ru-RU" dirty="0"/>
          </a:p>
        </p:txBody>
      </p:sp>
      <p:sp>
        <p:nvSpPr>
          <p:cNvPr id="518153" name="Rectangle 9"/>
          <p:cNvSpPr>
            <a:spLocks noGrp="1" noChangeArrowheads="1"/>
          </p:cNvSpPr>
          <p:nvPr>
            <p:ph type="body" sz="half" idx="1"/>
          </p:nvPr>
        </p:nvSpPr>
        <p:spPr>
          <a:xfrm>
            <a:off x="251520" y="1340769"/>
            <a:ext cx="4608512" cy="4674272"/>
          </a:xfrm>
          <a:noFill/>
          <a:ln/>
        </p:spPr>
        <p:txBody>
          <a:bodyPr>
            <a:normAutofit/>
          </a:bodyPr>
          <a:lstStyle/>
          <a:p>
            <a:r>
              <a:rPr lang="ru-RU" sz="1800" dirty="0" smtClean="0"/>
              <a:t>Поголовье</a:t>
            </a:r>
            <a:r>
              <a:rPr lang="en-US" sz="1800" dirty="0" smtClean="0"/>
              <a:t>: 4000, </a:t>
            </a:r>
            <a:r>
              <a:rPr lang="ru-RU" sz="1800" dirty="0" smtClean="0"/>
              <a:t>включая</a:t>
            </a:r>
            <a:r>
              <a:rPr lang="en-US" sz="1800" dirty="0" smtClean="0"/>
              <a:t> 1400 </a:t>
            </a:r>
            <a:r>
              <a:rPr lang="ru-RU" sz="1800" dirty="0" smtClean="0"/>
              <a:t>привязных животных</a:t>
            </a:r>
            <a:endParaRPr lang="en-US" sz="1800" dirty="0" smtClean="0"/>
          </a:p>
          <a:p>
            <a:r>
              <a:rPr lang="ru-RU" sz="1800" dirty="0" smtClean="0"/>
              <a:t>Надой</a:t>
            </a:r>
            <a:r>
              <a:rPr lang="en-US" sz="1800" dirty="0" smtClean="0"/>
              <a:t>: 9000 </a:t>
            </a:r>
            <a:r>
              <a:rPr lang="ru-RU" sz="1800" dirty="0" smtClean="0"/>
              <a:t>л</a:t>
            </a:r>
            <a:r>
              <a:rPr lang="en-US" sz="1800" dirty="0" smtClean="0"/>
              <a:t> /</a:t>
            </a:r>
            <a:r>
              <a:rPr lang="ru-RU" sz="1800" dirty="0" smtClean="0"/>
              <a:t>корову</a:t>
            </a:r>
            <a:endParaRPr lang="en-US" sz="1800" dirty="0" smtClean="0"/>
          </a:p>
          <a:p>
            <a:r>
              <a:rPr lang="ru-RU" sz="1800" dirty="0" smtClean="0"/>
              <a:t>Ежедневно производят молока</a:t>
            </a:r>
            <a:r>
              <a:rPr lang="en-US" sz="1800" dirty="0" smtClean="0"/>
              <a:t>: 37 </a:t>
            </a:r>
            <a:r>
              <a:rPr lang="ru-RU" sz="1800" dirty="0" err="1" smtClean="0"/>
              <a:t>тн</a:t>
            </a:r>
            <a:endParaRPr lang="ru-RU" sz="1800" dirty="0"/>
          </a:p>
        </p:txBody>
      </p:sp>
      <p:pic>
        <p:nvPicPr>
          <p:cNvPr id="17" name="Bildobjekt 10"/>
          <p:cNvPicPr>
            <a:picLocks noChangeAspect="1"/>
          </p:cNvPicPr>
          <p:nvPr>
            <p:custDataLst>
              <p:tags r:id="rId1"/>
            </p:custDataLst>
          </p:nvPr>
        </p:nvPicPr>
        <p:blipFill>
          <a:blip r:embed="rId3" cstate="print">
            <a:extLst>
              <a:ext uri="{28A0092B-C50C-407E-A947-70E740481C1C}">
                <a14:useLocalDpi xmlns:a14="http://schemas.microsoft.com/office/drawing/2010/main" xmlns="" val="0"/>
              </a:ext>
            </a:extLst>
          </a:blip>
          <a:stretch>
            <a:fillRect/>
          </a:stretch>
        </p:blipFill>
        <p:spPr>
          <a:xfrm>
            <a:off x="7010403" y="6096003"/>
            <a:ext cx="1813989" cy="761999"/>
          </a:xfrm>
          <a:prstGeom prst="rect">
            <a:avLst/>
          </a:prstGeom>
        </p:spPr>
      </p:pic>
      <p:sp>
        <p:nvSpPr>
          <p:cNvPr id="10" name="Rectangle 9"/>
          <p:cNvSpPr/>
          <p:nvPr/>
        </p:nvSpPr>
        <p:spPr>
          <a:xfrm>
            <a:off x="364066" y="1913467"/>
            <a:ext cx="4279941" cy="1600438"/>
          </a:xfrm>
          <a:prstGeom prst="rect">
            <a:avLst/>
          </a:prstGeom>
        </p:spPr>
        <p:txBody>
          <a:bodyPr wrap="square">
            <a:spAutoFit/>
          </a:bodyPr>
          <a:lstStyle/>
          <a:p>
            <a:endParaRPr lang="ru-RU" dirty="0" smtClean="0">
              <a:solidFill>
                <a:schemeClr val="accent1"/>
              </a:solidFill>
            </a:endParaRPr>
          </a:p>
          <a:p>
            <a:endParaRPr lang="ru-RU" dirty="0" smtClean="0">
              <a:solidFill>
                <a:schemeClr val="accent1"/>
              </a:solidFill>
            </a:endParaRPr>
          </a:p>
          <a:p>
            <a:endParaRPr lang="ru-RU" dirty="0" smtClean="0">
              <a:solidFill>
                <a:schemeClr val="accent1"/>
              </a:solidFill>
            </a:endParaRPr>
          </a:p>
          <a:p>
            <a:endParaRPr lang="ru-RU" dirty="0" smtClean="0">
              <a:solidFill>
                <a:schemeClr val="accent1"/>
              </a:solidFill>
            </a:endParaRPr>
          </a:p>
          <a:p>
            <a:r>
              <a:rPr lang="en-US" sz="1200" dirty="0" smtClean="0">
                <a:solidFill>
                  <a:schemeClr val="accent1"/>
                </a:solidFill>
              </a:rPr>
              <a:t>4 </a:t>
            </a:r>
            <a:r>
              <a:rPr lang="ru-RU" sz="1200" dirty="0" smtClean="0">
                <a:solidFill>
                  <a:schemeClr val="accent1"/>
                </a:solidFill>
              </a:rPr>
              <a:t>коровника на привязи с системой </a:t>
            </a:r>
            <a:r>
              <a:rPr lang="en-US" sz="1200" dirty="0" smtClean="0">
                <a:solidFill>
                  <a:schemeClr val="accent1"/>
                </a:solidFill>
              </a:rPr>
              <a:t>Delpro (MU 480) </a:t>
            </a:r>
            <a:r>
              <a:rPr lang="ru-RU" sz="1200" dirty="0" smtClean="0">
                <a:solidFill>
                  <a:schemeClr val="accent1"/>
                </a:solidFill>
              </a:rPr>
              <a:t>и</a:t>
            </a:r>
            <a:r>
              <a:rPr lang="en-US" sz="1200" dirty="0" smtClean="0">
                <a:solidFill>
                  <a:schemeClr val="accent1"/>
                </a:solidFill>
              </a:rPr>
              <a:t> 4 </a:t>
            </a:r>
            <a:r>
              <a:rPr lang="ru-RU" sz="1200" dirty="0" smtClean="0">
                <a:solidFill>
                  <a:schemeClr val="accent1"/>
                </a:solidFill>
              </a:rPr>
              <a:t>кормо вагона</a:t>
            </a:r>
            <a:r>
              <a:rPr lang="en-US" sz="1200" dirty="0" smtClean="0">
                <a:solidFill>
                  <a:schemeClr val="accent1"/>
                </a:solidFill>
              </a:rPr>
              <a:t>.</a:t>
            </a:r>
            <a:r>
              <a:rPr lang="ru-RU" sz="1200" dirty="0" smtClean="0">
                <a:solidFill>
                  <a:schemeClr val="accent1"/>
                </a:solidFill>
              </a:rPr>
              <a:t> Первая установка была в</a:t>
            </a:r>
            <a:r>
              <a:rPr lang="en-US" sz="1200" dirty="0" smtClean="0">
                <a:solidFill>
                  <a:schemeClr val="accent1"/>
                </a:solidFill>
              </a:rPr>
              <a:t> 2013</a:t>
            </a:r>
            <a:r>
              <a:rPr lang="ru-RU" sz="1200" dirty="0" smtClean="0">
                <a:solidFill>
                  <a:schemeClr val="accent1"/>
                </a:solidFill>
              </a:rPr>
              <a:t> г</a:t>
            </a:r>
            <a:r>
              <a:rPr lang="en-US" sz="1200" dirty="0" smtClean="0">
                <a:solidFill>
                  <a:schemeClr val="accent1"/>
                </a:solidFill>
              </a:rPr>
              <a:t>. </a:t>
            </a:r>
          </a:p>
          <a:p>
            <a:r>
              <a:rPr lang="ru-RU" sz="1200" dirty="0" smtClean="0">
                <a:solidFill>
                  <a:schemeClr val="accent1"/>
                </a:solidFill>
              </a:rPr>
              <a:t>В </a:t>
            </a:r>
            <a:r>
              <a:rPr lang="en-US" sz="1200" dirty="0" smtClean="0">
                <a:solidFill>
                  <a:schemeClr val="accent1"/>
                </a:solidFill>
              </a:rPr>
              <a:t>2015 </a:t>
            </a:r>
            <a:r>
              <a:rPr lang="ru-RU" sz="1200" dirty="0" smtClean="0">
                <a:solidFill>
                  <a:schemeClr val="accent1"/>
                </a:solidFill>
              </a:rPr>
              <a:t>году установили </a:t>
            </a:r>
            <a:r>
              <a:rPr lang="en-US" sz="1200" dirty="0" smtClean="0">
                <a:solidFill>
                  <a:schemeClr val="accent1"/>
                </a:solidFill>
              </a:rPr>
              <a:t>6 </a:t>
            </a:r>
            <a:r>
              <a:rPr lang="ru-RU" sz="1200" dirty="0" smtClean="0">
                <a:solidFill>
                  <a:schemeClr val="accent1"/>
                </a:solidFill>
              </a:rPr>
              <a:t>роботов-дояров в новом комплексе</a:t>
            </a:r>
            <a:r>
              <a:rPr lang="en-US" sz="1200" dirty="0" smtClean="0">
                <a:solidFill>
                  <a:schemeClr val="accent1"/>
                </a:solidFill>
              </a:rPr>
              <a:t>.</a:t>
            </a:r>
          </a:p>
          <a:p>
            <a:endParaRPr lang="en-US" dirty="0"/>
          </a:p>
        </p:txBody>
      </p:sp>
      <p:pic>
        <p:nvPicPr>
          <p:cNvPr id="2052" name="Picture 4"/>
          <p:cNvPicPr>
            <a:picLocks noChangeAspect="1" noChangeArrowheads="1"/>
          </p:cNvPicPr>
          <p:nvPr/>
        </p:nvPicPr>
        <p:blipFill>
          <a:blip r:embed="rId4" cstate="print"/>
          <a:srcRect/>
          <a:stretch>
            <a:fillRect/>
          </a:stretch>
        </p:blipFill>
        <p:spPr bwMode="auto">
          <a:xfrm>
            <a:off x="4974373" y="3276517"/>
            <a:ext cx="3810000" cy="2809875"/>
          </a:xfrm>
          <a:prstGeom prst="rect">
            <a:avLst/>
          </a:prstGeom>
          <a:noFill/>
          <a:ln w="9525">
            <a:noFill/>
            <a:miter lim="800000"/>
            <a:headEnd/>
            <a:tailEnd/>
          </a:ln>
        </p:spPr>
      </p:pic>
      <p:pic>
        <p:nvPicPr>
          <p:cNvPr id="9" name="Picture 18" descr="http://www.cis.minsk.by/foto/pages/224/2.png"/>
          <p:cNvPicPr>
            <a:picLocks noChangeAspect="1" noChangeArrowheads="1"/>
          </p:cNvPicPr>
          <p:nvPr/>
        </p:nvPicPr>
        <p:blipFill>
          <a:blip r:embed="rId5" cstate="print"/>
          <a:srcRect/>
          <a:stretch>
            <a:fillRect/>
          </a:stretch>
        </p:blipFill>
        <p:spPr bwMode="auto">
          <a:xfrm>
            <a:off x="7860796" y="0"/>
            <a:ext cx="1283204" cy="962403"/>
          </a:xfrm>
          <a:prstGeom prst="rect">
            <a:avLst/>
          </a:prstGeom>
          <a:noFill/>
        </p:spPr>
      </p:pic>
      <p:sp>
        <p:nvSpPr>
          <p:cNvPr id="11" name="Content Placeholder 10"/>
          <p:cNvSpPr>
            <a:spLocks noGrp="1"/>
          </p:cNvSpPr>
          <p:nvPr>
            <p:ph sz="half" idx="2"/>
          </p:nvPr>
        </p:nvSpPr>
        <p:spPr/>
        <p:txBody>
          <a:bodyPr/>
          <a:lstStyle/>
          <a:p>
            <a:endParaRPr lang="ru-RU" dirty="0"/>
          </a:p>
        </p:txBody>
      </p:sp>
      <p:pic>
        <p:nvPicPr>
          <p:cNvPr id="523266" name="Picture 2"/>
          <p:cNvPicPr>
            <a:picLocks noChangeAspect="1" noChangeArrowheads="1"/>
          </p:cNvPicPr>
          <p:nvPr/>
        </p:nvPicPr>
        <p:blipFill>
          <a:blip r:embed="rId6" cstate="print"/>
          <a:srcRect/>
          <a:stretch>
            <a:fillRect/>
          </a:stretch>
        </p:blipFill>
        <p:spPr bwMode="auto">
          <a:xfrm>
            <a:off x="4778904" y="1086908"/>
            <a:ext cx="4124325" cy="2076450"/>
          </a:xfrm>
          <a:prstGeom prst="rect">
            <a:avLst/>
          </a:prstGeom>
          <a:noFill/>
          <a:ln w="9525">
            <a:noFill/>
            <a:miter lim="800000"/>
            <a:headEnd/>
            <a:tailEnd/>
          </a:ln>
        </p:spPr>
      </p:pic>
      <p:pic>
        <p:nvPicPr>
          <p:cNvPr id="523267" name="Picture 3"/>
          <p:cNvPicPr>
            <a:picLocks noChangeAspect="1" noChangeArrowheads="1"/>
          </p:cNvPicPr>
          <p:nvPr/>
        </p:nvPicPr>
        <p:blipFill>
          <a:blip r:embed="rId7" cstate="print"/>
          <a:srcRect/>
          <a:stretch>
            <a:fillRect/>
          </a:stretch>
        </p:blipFill>
        <p:spPr bwMode="auto">
          <a:xfrm>
            <a:off x="510117" y="3479800"/>
            <a:ext cx="4229100" cy="304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Комфорт коров </a:t>
            </a:r>
            <a:r>
              <a:rPr lang="en-GB" dirty="0" smtClean="0"/>
              <a:t>– </a:t>
            </a:r>
            <a:r>
              <a:rPr lang="ru-RU" dirty="0" smtClean="0"/>
              <a:t>Сигналы коров</a:t>
            </a:r>
            <a:endParaRPr lang="en-GB" dirty="0"/>
          </a:p>
        </p:txBody>
      </p:sp>
      <p:sp>
        <p:nvSpPr>
          <p:cNvPr id="3" name="Text Placeholder 2"/>
          <p:cNvSpPr>
            <a:spLocks noGrp="1"/>
          </p:cNvSpPr>
          <p:nvPr>
            <p:ph type="body" sz="quarter" idx="13"/>
          </p:nvPr>
        </p:nvSpPr>
        <p:spPr/>
        <p:txBody>
          <a:bodyPr/>
          <a:lstStyle/>
          <a:p>
            <a:r>
              <a:rPr lang="ru-RU" dirty="0" smtClean="0"/>
              <a:t>Продуктивное долголетие – наша цель</a:t>
            </a:r>
            <a:endParaRPr lang="en-GB" dirty="0"/>
          </a:p>
        </p:txBody>
      </p:sp>
      <p:sp>
        <p:nvSpPr>
          <p:cNvPr id="5" name="Slide Number Placeholder 4"/>
          <p:cNvSpPr>
            <a:spLocks noGrp="1"/>
          </p:cNvSpPr>
          <p:nvPr>
            <p:ph type="sldNum" sz="quarter" idx="16"/>
          </p:nvPr>
        </p:nvSpPr>
        <p:spPr>
          <a:xfrm>
            <a:off x="205800" y="6481807"/>
            <a:ext cx="1775400" cy="360000"/>
          </a:xfrm>
        </p:spPr>
        <p:txBody>
          <a:bodyPr/>
          <a:lstStyle/>
          <a:p>
            <a:pPr lvl="0"/>
            <a:fld id="{8F5CAD42-0317-495C-A92B-A188CBF4DAF5}" type="slidenum">
              <a:rPr lang="en-US" smtClean="0">
                <a:solidFill>
                  <a:schemeClr val="bg2">
                    <a:lumMod val="90000"/>
                  </a:schemeClr>
                </a:solidFill>
              </a:rPr>
              <a:pPr lvl="0"/>
              <a:t>21</a:t>
            </a:fld>
            <a:r>
              <a:rPr lang="en-US" dirty="0" smtClean="0">
                <a:solidFill>
                  <a:schemeClr val="bg2">
                    <a:lumMod val="90000"/>
                  </a:schemeClr>
                </a:solidFill>
              </a:rPr>
              <a:t> | </a:t>
            </a:r>
            <a:r>
              <a:rPr lang="en-US" dirty="0" smtClean="0">
                <a:solidFill>
                  <a:schemeClr val="bg2">
                    <a:lumMod val="90000"/>
                  </a:schemeClr>
                </a:solidFill>
                <a:latin typeface="Arial" pitchFamily="34" charset="0"/>
                <a:cs typeface="Arial" pitchFamily="34" charset="0"/>
              </a:rPr>
              <a:t>Cow Comfort</a:t>
            </a:r>
            <a:endParaRPr lang="en-US" sz="1600" dirty="0" smtClean="0">
              <a:solidFill>
                <a:schemeClr val="bg2">
                  <a:lumMod val="90000"/>
                </a:schemeClr>
              </a:solidFill>
              <a:latin typeface="Arial" pitchFamily="34" charset="0"/>
              <a:cs typeface="Arial" pitchFamily="34" charset="0"/>
            </a:endParaRPr>
          </a:p>
          <a:p>
            <a:endParaRPr lang="en-US" dirty="0">
              <a:solidFill>
                <a:schemeClr val="tx2">
                  <a:lumMod val="20000"/>
                  <a:lumOff val="80000"/>
                </a:schemeClr>
              </a:solidFill>
            </a:endParaRPr>
          </a:p>
        </p:txBody>
      </p:sp>
      <p:pic>
        <p:nvPicPr>
          <p:cNvPr id="12" name="Bildobjekt 11" descr="six_Areas.jpg"/>
          <p:cNvPicPr>
            <a:picLocks noChangeAspect="1"/>
          </p:cNvPicPr>
          <p:nvPr/>
        </p:nvPicPr>
        <p:blipFill>
          <a:blip r:embed="rId3" cstate="print"/>
          <a:stretch>
            <a:fillRect/>
          </a:stretch>
        </p:blipFill>
        <p:spPr>
          <a:xfrm>
            <a:off x="0" y="1295400"/>
            <a:ext cx="9144000" cy="4830792"/>
          </a:xfrm>
          <a:prstGeom prst="rect">
            <a:avLst/>
          </a:prstGeom>
        </p:spPr>
      </p:pic>
      <p:pic>
        <p:nvPicPr>
          <p:cNvPr id="3076" name="Picture 4"/>
          <p:cNvPicPr>
            <a:picLocks noChangeAspect="1" noChangeArrowheads="1"/>
          </p:cNvPicPr>
          <p:nvPr/>
        </p:nvPicPr>
        <p:blipFill>
          <a:blip r:embed="rId4" cstate="print"/>
          <a:srcRect/>
          <a:stretch>
            <a:fillRect/>
          </a:stretch>
        </p:blipFill>
        <p:spPr bwMode="auto">
          <a:xfrm>
            <a:off x="179842" y="4254872"/>
            <a:ext cx="1800225" cy="2438400"/>
          </a:xfrm>
          <a:prstGeom prst="rect">
            <a:avLst/>
          </a:prstGeom>
          <a:noFill/>
          <a:ln w="9525">
            <a:noFill/>
            <a:miter lim="800000"/>
            <a:headEnd/>
            <a:tailEnd/>
          </a:ln>
        </p:spPr>
      </p:pic>
      <p:pic>
        <p:nvPicPr>
          <p:cNvPr id="522242" name="Picture 2"/>
          <p:cNvPicPr>
            <a:picLocks noChangeAspect="1" noChangeArrowheads="1"/>
          </p:cNvPicPr>
          <p:nvPr/>
        </p:nvPicPr>
        <p:blipFill>
          <a:blip r:embed="rId5" cstate="print"/>
          <a:srcRect b="18254"/>
          <a:stretch>
            <a:fillRect/>
          </a:stretch>
        </p:blipFill>
        <p:spPr bwMode="auto">
          <a:xfrm>
            <a:off x="4005264" y="1341966"/>
            <a:ext cx="981075" cy="436034"/>
          </a:xfrm>
          <a:prstGeom prst="rect">
            <a:avLst/>
          </a:prstGeom>
          <a:noFill/>
          <a:ln w="9525">
            <a:noFill/>
            <a:miter lim="800000"/>
            <a:headEnd/>
            <a:tailEnd/>
          </a:ln>
        </p:spPr>
      </p:pic>
      <p:pic>
        <p:nvPicPr>
          <p:cNvPr id="522243" name="Picture 3"/>
          <p:cNvPicPr>
            <a:picLocks noChangeAspect="1" noChangeArrowheads="1"/>
          </p:cNvPicPr>
          <p:nvPr/>
        </p:nvPicPr>
        <p:blipFill>
          <a:blip r:embed="rId6" cstate="print"/>
          <a:srcRect/>
          <a:stretch>
            <a:fillRect/>
          </a:stretch>
        </p:blipFill>
        <p:spPr bwMode="auto">
          <a:xfrm>
            <a:off x="5387975" y="2016655"/>
            <a:ext cx="857250" cy="504825"/>
          </a:xfrm>
          <a:prstGeom prst="rect">
            <a:avLst/>
          </a:prstGeom>
          <a:noFill/>
          <a:ln w="9525">
            <a:noFill/>
            <a:miter lim="800000"/>
            <a:headEnd/>
            <a:tailEnd/>
          </a:ln>
        </p:spPr>
      </p:pic>
      <p:pic>
        <p:nvPicPr>
          <p:cNvPr id="522244" name="Picture 4"/>
          <p:cNvPicPr>
            <a:picLocks noChangeAspect="1" noChangeArrowheads="1"/>
          </p:cNvPicPr>
          <p:nvPr/>
        </p:nvPicPr>
        <p:blipFill>
          <a:blip r:embed="rId7" cstate="print"/>
          <a:srcRect/>
          <a:stretch>
            <a:fillRect/>
          </a:stretch>
        </p:blipFill>
        <p:spPr bwMode="auto">
          <a:xfrm>
            <a:off x="5304896" y="5040313"/>
            <a:ext cx="1362075" cy="485775"/>
          </a:xfrm>
          <a:prstGeom prst="rect">
            <a:avLst/>
          </a:prstGeom>
          <a:noFill/>
          <a:ln w="9525">
            <a:noFill/>
            <a:miter lim="800000"/>
            <a:headEnd/>
            <a:tailEnd/>
          </a:ln>
        </p:spPr>
      </p:pic>
      <p:pic>
        <p:nvPicPr>
          <p:cNvPr id="522245" name="Picture 5"/>
          <p:cNvPicPr>
            <a:picLocks noChangeAspect="1" noChangeArrowheads="1"/>
          </p:cNvPicPr>
          <p:nvPr/>
        </p:nvPicPr>
        <p:blipFill>
          <a:blip r:embed="rId8" cstate="print"/>
          <a:srcRect/>
          <a:stretch>
            <a:fillRect/>
          </a:stretch>
        </p:blipFill>
        <p:spPr bwMode="auto">
          <a:xfrm>
            <a:off x="3860800" y="5788025"/>
            <a:ext cx="1219200" cy="514350"/>
          </a:xfrm>
          <a:prstGeom prst="rect">
            <a:avLst/>
          </a:prstGeom>
          <a:noFill/>
          <a:ln w="9525">
            <a:noFill/>
            <a:miter lim="800000"/>
            <a:headEnd/>
            <a:tailEnd/>
          </a:ln>
        </p:spPr>
      </p:pic>
      <p:pic>
        <p:nvPicPr>
          <p:cNvPr id="522247" name="Picture 7"/>
          <p:cNvPicPr>
            <a:picLocks noChangeAspect="1" noChangeArrowheads="1"/>
          </p:cNvPicPr>
          <p:nvPr/>
        </p:nvPicPr>
        <p:blipFill>
          <a:blip r:embed="rId9" cstate="print"/>
          <a:srcRect/>
          <a:stretch>
            <a:fillRect/>
          </a:stretch>
        </p:blipFill>
        <p:spPr bwMode="auto">
          <a:xfrm>
            <a:off x="2705099" y="2054225"/>
            <a:ext cx="838200" cy="514350"/>
          </a:xfrm>
          <a:prstGeom prst="rect">
            <a:avLst/>
          </a:prstGeom>
          <a:noFill/>
          <a:ln w="9525">
            <a:noFill/>
            <a:miter lim="800000"/>
            <a:headEnd/>
            <a:tailEnd/>
          </a:ln>
        </p:spPr>
      </p:pic>
      <p:pic>
        <p:nvPicPr>
          <p:cNvPr id="19" name="Picture 7" descr="P1040124"/>
          <p:cNvPicPr>
            <a:picLocks noChangeAspect="1" noChangeArrowheads="1"/>
          </p:cNvPicPr>
          <p:nvPr/>
        </p:nvPicPr>
        <p:blipFill>
          <a:blip r:embed="rId10" cstate="print"/>
          <a:srcRect t="27961" r="48213" b="19294"/>
          <a:stretch>
            <a:fillRect/>
          </a:stretch>
        </p:blipFill>
        <p:spPr bwMode="auto">
          <a:xfrm>
            <a:off x="6290733" y="1143001"/>
            <a:ext cx="2853267" cy="2179703"/>
          </a:xfrm>
          <a:prstGeom prst="rect">
            <a:avLst/>
          </a:prstGeom>
          <a:noFill/>
          <a:ln w="9525">
            <a:noFill/>
            <a:miter lim="800000"/>
            <a:headEnd/>
            <a:tailEnd/>
          </a:ln>
        </p:spPr>
      </p:pic>
      <p:pic>
        <p:nvPicPr>
          <p:cNvPr id="522248" name="Picture 8"/>
          <p:cNvPicPr>
            <a:picLocks noChangeAspect="1" noChangeArrowheads="1"/>
          </p:cNvPicPr>
          <p:nvPr/>
        </p:nvPicPr>
        <p:blipFill>
          <a:blip r:embed="rId11" cstate="print"/>
          <a:srcRect/>
          <a:stretch>
            <a:fillRect/>
          </a:stretch>
        </p:blipFill>
        <p:spPr bwMode="auto">
          <a:xfrm>
            <a:off x="6756400" y="3369733"/>
            <a:ext cx="2387600" cy="2746284"/>
          </a:xfrm>
          <a:prstGeom prst="rect">
            <a:avLst/>
          </a:prstGeom>
          <a:noFill/>
          <a:ln w="9525">
            <a:noFill/>
            <a:miter lim="800000"/>
            <a:headEnd/>
            <a:tailEnd/>
          </a:ln>
        </p:spPr>
      </p:pic>
      <p:pic>
        <p:nvPicPr>
          <p:cNvPr id="21" name="Picture 3" descr="Cows eating from feedtable cover_Page_35_Image_0001"/>
          <p:cNvPicPr>
            <a:picLocks noChangeAspect="1" noChangeArrowheads="1"/>
          </p:cNvPicPr>
          <p:nvPr/>
        </p:nvPicPr>
        <p:blipFill>
          <a:blip r:embed="rId12" cstate="print"/>
          <a:srcRect l="4292" t="20406" r="28309" b="12408"/>
          <a:stretch>
            <a:fillRect/>
          </a:stretch>
        </p:blipFill>
        <p:spPr bwMode="auto">
          <a:xfrm>
            <a:off x="0" y="1346200"/>
            <a:ext cx="2607733" cy="1949600"/>
          </a:xfrm>
          <a:prstGeom prst="rect">
            <a:avLst/>
          </a:prstGeom>
          <a:noFill/>
        </p:spPr>
      </p:pic>
      <p:pic>
        <p:nvPicPr>
          <p:cNvPr id="522249" name="Picture 9"/>
          <p:cNvPicPr>
            <a:picLocks noChangeAspect="1" noChangeArrowheads="1"/>
          </p:cNvPicPr>
          <p:nvPr/>
        </p:nvPicPr>
        <p:blipFill>
          <a:blip r:embed="rId13" cstate="print"/>
          <a:srcRect/>
          <a:stretch>
            <a:fillRect/>
          </a:stretch>
        </p:blipFill>
        <p:spPr bwMode="auto">
          <a:xfrm>
            <a:off x="2217740" y="5044548"/>
            <a:ext cx="1516060" cy="483500"/>
          </a:xfrm>
          <a:prstGeom prst="rect">
            <a:avLst/>
          </a:prstGeom>
          <a:noFill/>
          <a:ln w="9525">
            <a:noFill/>
            <a:miter lim="800000"/>
            <a:headEnd/>
            <a:tailEnd/>
          </a:ln>
        </p:spPr>
      </p:pic>
    </p:spTree>
    <p:extLst>
      <p:ext uri="{BB962C8B-B14F-4D97-AF65-F5344CB8AC3E}">
        <p14:creationId xmlns:mc="http://schemas.openxmlformats.org/markup-compatibility/2006" xmlns:mv="urn:schemas-microsoft-com:mac:vml" xmlns="" xmlns:p14="http://schemas.microsoft.com/office/powerpoint/2010/main" val="35135130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p:cNvPicPr>
            <a:picLocks noChangeAspect="1"/>
          </p:cNvPicPr>
          <p:nvPr/>
        </p:nvPicPr>
        <p:blipFill>
          <a:blip r:embed="rId5" cstate="print"/>
          <a:stretch>
            <a:fillRect/>
          </a:stretch>
        </p:blipFill>
        <p:spPr>
          <a:xfrm>
            <a:off x="0" y="0"/>
            <a:ext cx="9144000" cy="6838950"/>
          </a:xfrm>
          <a:prstGeom prst="rect">
            <a:avLst/>
          </a:prstGeom>
        </p:spPr>
      </p:pic>
      <p:sp>
        <p:nvSpPr>
          <p:cNvPr id="7" name="Title 1"/>
          <p:cNvSpPr txBox="1">
            <a:spLocks/>
          </p:cNvSpPr>
          <p:nvPr/>
        </p:nvSpPr>
        <p:spPr bwMode="auto">
          <a:xfrm>
            <a:off x="5257800" y="4940300"/>
            <a:ext cx="3311599" cy="12241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kumimoji="0" lang="en-US" sz="1600" b="0" i="0" u="none" strike="noStrike" kern="0" cap="none" spc="0" normalizeH="0" noProof="0" dirty="0">
              <a:ln>
                <a:noFill/>
              </a:ln>
              <a:solidFill>
                <a:srgbClr val="0092D2"/>
              </a:solidFill>
              <a:effectLst/>
              <a:uLnTx/>
              <a:uFillTx/>
              <a:latin typeface="+mj-lt"/>
              <a:ea typeface="Arial Unicode MS" pitchFamily="34" charset="-128"/>
              <a:cs typeface="Arial Unicode MS" pitchFamily="34" charset="-128"/>
            </a:endParaRPr>
          </a:p>
        </p:txBody>
      </p:sp>
      <p:sp>
        <p:nvSpPr>
          <p:cNvPr id="15" name="Title 1"/>
          <p:cNvSpPr>
            <a:spLocks noGrp="1"/>
          </p:cNvSpPr>
          <p:nvPr>
            <p:ph type="title"/>
          </p:nvPr>
        </p:nvSpPr>
        <p:spPr>
          <a:xfrm>
            <a:off x="527491" y="219517"/>
            <a:ext cx="8071225" cy="531902"/>
          </a:xfrm>
        </p:spPr>
        <p:txBody>
          <a:bodyPr/>
          <a:lstStyle/>
          <a:p>
            <a:r>
              <a:rPr lang="ru-RU" dirty="0" smtClean="0"/>
              <a:t>Наше видение</a:t>
            </a:r>
            <a:endParaRPr lang="en-US" dirty="0"/>
          </a:p>
        </p:txBody>
      </p:sp>
      <p:sp>
        <p:nvSpPr>
          <p:cNvPr id="48" name="Text Placeholder 2"/>
          <p:cNvSpPr txBox="1">
            <a:spLocks/>
          </p:cNvSpPr>
          <p:nvPr/>
        </p:nvSpPr>
        <p:spPr>
          <a:xfrm>
            <a:off x="5004048" y="1196752"/>
            <a:ext cx="4139952" cy="3816424"/>
          </a:xfrm>
          <a:prstGeom prst="rect">
            <a:avLst/>
          </a:prstGeom>
        </p:spPr>
        <p:txBody>
          <a:bodyPr/>
          <a:lstStyle/>
          <a:p>
            <a:pPr lvl="0">
              <a:lnSpc>
                <a:spcPct val="85000"/>
              </a:lnSpc>
              <a:spcBef>
                <a:spcPct val="20000"/>
              </a:spcBef>
              <a:buClr>
                <a:srgbClr val="0092D1"/>
              </a:buClr>
            </a:pPr>
            <a:endParaRPr lang="en-US" sz="2800" b="1" dirty="0">
              <a:solidFill>
                <a:srgbClr val="0092D1"/>
              </a:solidFill>
            </a:endParaRPr>
          </a:p>
        </p:txBody>
      </p:sp>
      <p:sp>
        <p:nvSpPr>
          <p:cNvPr id="8" name="TextBox 10"/>
          <p:cNvSpPr txBox="1"/>
          <p:nvPr>
            <p:custDataLst>
              <p:tags r:id="rId1"/>
            </p:custDataLst>
          </p:nvPr>
        </p:nvSpPr>
        <p:spPr>
          <a:xfrm>
            <a:off x="206375" y="6230938"/>
            <a:ext cx="2159000" cy="246062"/>
          </a:xfrm>
          <a:prstGeom prst="rect">
            <a:avLst/>
          </a:prstGeom>
          <a:noFill/>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103D82"/>
                </a:solidFill>
                <a:effectLst/>
                <a:latin typeface="Arial" pitchFamily="34" charset="0"/>
                <a:cs typeface="Arial" pitchFamily="34" charset="0"/>
              </a:rPr>
              <a:t>Internal</a:t>
            </a:r>
            <a:endParaRPr kumimoji="0" lang="en-US" sz="1800" b="0" i="0" u="none" strike="noStrike" cap="none" normalizeH="0" baseline="0" smtClean="0">
              <a:ln>
                <a:noFill/>
              </a:ln>
              <a:solidFill>
                <a:srgbClr val="103D82"/>
              </a:solidFill>
              <a:effectLst/>
              <a:latin typeface="Arial" pitchFamily="34" charset="0"/>
              <a:cs typeface="Arial" pitchFamily="34" charset="0"/>
            </a:endParaRPr>
          </a:p>
        </p:txBody>
      </p:sp>
      <p:pic>
        <p:nvPicPr>
          <p:cNvPr id="9" name="Bildobjekt 10"/>
          <p:cNvPicPr>
            <a:picLocks noChangeAspect="1"/>
          </p:cNvPicPr>
          <p:nvPr>
            <p:custDataLst>
              <p:tags r:id="rId2"/>
            </p:custDataLst>
          </p:nvPr>
        </p:nvPicPr>
        <p:blipFill>
          <a:blip r:embed="rId6" cstate="print">
            <a:extLst>
              <a:ext uri="{28A0092B-C50C-407E-A947-70E740481C1C}">
                <a14:useLocalDpi xmlns="" xmlns:a14="http://schemas.microsoft.com/office/drawing/2010/main" val="0"/>
              </a:ext>
            </a:extLst>
          </a:blip>
          <a:stretch>
            <a:fillRect/>
          </a:stretch>
        </p:blipFill>
        <p:spPr>
          <a:xfrm>
            <a:off x="7010402" y="6096001"/>
            <a:ext cx="1813989" cy="761999"/>
          </a:xfrm>
          <a:prstGeom prst="rect">
            <a:avLst/>
          </a:prstGeom>
        </p:spPr>
      </p:pic>
      <p:sp>
        <p:nvSpPr>
          <p:cNvPr id="11" name="Afrundet rektangel 9"/>
          <p:cNvSpPr/>
          <p:nvPr/>
        </p:nvSpPr>
        <p:spPr bwMode="auto">
          <a:xfrm>
            <a:off x="4379243" y="4119087"/>
            <a:ext cx="4608511" cy="818768"/>
          </a:xfrm>
          <a:prstGeom prst="roundRect">
            <a:avLst>
              <a:gd name="adj" fmla="val 8497"/>
            </a:avLst>
          </a:prstGeom>
          <a:solidFill>
            <a:schemeClr val="accent1"/>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rIns="504000" anchor="ctr"/>
          <a:lstStyle/>
          <a:p>
            <a:pPr algn="ctr"/>
            <a:r>
              <a:rPr lang="ru-RU" sz="1400" b="1" dirty="0" smtClean="0"/>
              <a:t>Инновации и новые технологии должны обеспечивать производительность труда, хорошие надои и продуктивное долголетие животных</a:t>
            </a:r>
            <a:endParaRPr lang="en-US" sz="1400" b="1" dirty="0">
              <a:solidFill>
                <a:schemeClr val="bg1"/>
              </a:solidFill>
            </a:endParaRPr>
          </a:p>
        </p:txBody>
      </p:sp>
      <p:sp>
        <p:nvSpPr>
          <p:cNvPr id="14" name="Afrundet rektangel 9"/>
          <p:cNvSpPr/>
          <p:nvPr/>
        </p:nvSpPr>
        <p:spPr bwMode="auto">
          <a:xfrm>
            <a:off x="4396176" y="3217606"/>
            <a:ext cx="4608511" cy="818768"/>
          </a:xfrm>
          <a:prstGeom prst="roundRect">
            <a:avLst>
              <a:gd name="adj" fmla="val 8497"/>
            </a:avLst>
          </a:prstGeom>
          <a:solidFill>
            <a:schemeClr val="accent1">
              <a:lumMod val="60000"/>
              <a:lumOff val="40000"/>
            </a:schemeClr>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rIns="504000" anchor="ctr"/>
          <a:lstStyle/>
          <a:p>
            <a:pPr algn="ctr" defTabSz="449263">
              <a:buClr>
                <a:srgbClr val="000000"/>
              </a:buClr>
              <a:buSzPct val="100000"/>
            </a:pPr>
            <a:r>
              <a:rPr lang="ru-RU" sz="1400" b="1" dirty="0" smtClean="0"/>
              <a:t>3К молочного животноводства в фокус: Коровы + Корма + Кадры</a:t>
            </a:r>
          </a:p>
          <a:p>
            <a:pPr algn="ctr" defTabSz="449263">
              <a:buClr>
                <a:srgbClr val="000000"/>
              </a:buClr>
              <a:buSzPct val="100000"/>
            </a:pPr>
            <a:endParaRPr lang="en-US" sz="1400" b="1" dirty="0"/>
          </a:p>
        </p:txBody>
      </p:sp>
      <p:sp>
        <p:nvSpPr>
          <p:cNvPr id="16" name="Afrundet rektangel 9"/>
          <p:cNvSpPr/>
          <p:nvPr/>
        </p:nvSpPr>
        <p:spPr bwMode="auto">
          <a:xfrm>
            <a:off x="4370770" y="2320164"/>
            <a:ext cx="4608511" cy="818768"/>
          </a:xfrm>
          <a:prstGeom prst="roundRect">
            <a:avLst>
              <a:gd name="adj" fmla="val 8497"/>
            </a:avLst>
          </a:prstGeom>
          <a:solidFill>
            <a:schemeClr val="accent1">
              <a:lumMod val="40000"/>
              <a:lumOff val="60000"/>
            </a:schemeClr>
          </a:solidFill>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rIns="504000" anchor="ctr"/>
          <a:lstStyle/>
          <a:p>
            <a:pPr algn="ctr" defTabSz="449263">
              <a:buClr>
                <a:srgbClr val="000000"/>
              </a:buClr>
              <a:buSzPct val="100000"/>
            </a:pPr>
            <a:r>
              <a:rPr lang="ru-RU" sz="1400" b="1" dirty="0" smtClean="0"/>
              <a:t>Необходимость сочетания поддержки обоих направлений развития</a:t>
            </a:r>
            <a:endParaRPr lang="en-US" sz="1400" b="1" dirty="0" smtClean="0">
              <a:solidFill>
                <a:schemeClr val="bg1"/>
              </a:solidFill>
            </a:endParaRPr>
          </a:p>
          <a:p>
            <a:pPr algn="ctr" defTabSz="449263">
              <a:buClr>
                <a:srgbClr val="000000"/>
              </a:buClr>
              <a:buSzPct val="100000"/>
            </a:pPr>
            <a:r>
              <a:rPr lang="ru-RU" sz="1400" b="1" dirty="0" smtClean="0"/>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linds(horizontal)">
                                      <p:cBhvr>
                                        <p:cTn id="11" dur="500"/>
                                        <p:tgtEl>
                                          <p:spTgt spid="14"/>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childTnLst>
                          </p:cTn>
                        </p:par>
                        <p:par>
                          <p:cTn id="16" fill="hold">
                            <p:stCondLst>
                              <p:cond delay="1500"/>
                            </p:stCondLst>
                            <p:childTnLst>
                              <p:par>
                                <p:cTn id="17" presetID="26" presetClass="emph" presetSubtype="0" fill="hold" grpId="2" nodeType="afterEffect">
                                  <p:stCondLst>
                                    <p:cond delay="0"/>
                                  </p:stCondLst>
                                  <p:childTnLst>
                                    <p:animEffect transition="out" filter="fade">
                                      <p:cBhvr>
                                        <p:cTn id="18" dur="1000" tmFilter="0, 0; .2, .5; .8, .5; 1, 0"/>
                                        <p:tgtEl>
                                          <p:spTgt spid="14"/>
                                        </p:tgtEl>
                                      </p:cBhvr>
                                    </p:animEffect>
                                    <p:animScale>
                                      <p:cBhvr>
                                        <p:cTn id="19" dur="500" autoRev="1" fill="hold"/>
                                        <p:tgtEl>
                                          <p:spTgt spid="14"/>
                                        </p:tgtEl>
                                      </p:cBhvr>
                                      <p:by x="105000" y="105000"/>
                                    </p:animScale>
                                  </p:childTnLst>
                                </p:cTn>
                              </p:par>
                            </p:childTnLst>
                          </p:cTn>
                        </p:par>
                        <p:par>
                          <p:cTn id="20" fill="hold">
                            <p:stCondLst>
                              <p:cond delay="2500"/>
                            </p:stCondLst>
                            <p:childTnLst>
                              <p:par>
                                <p:cTn id="21" presetID="26" presetClass="emph" presetSubtype="0" fill="hold" grpId="3" nodeType="afterEffect">
                                  <p:stCondLst>
                                    <p:cond delay="0"/>
                                  </p:stCondLst>
                                  <p:childTnLst>
                                    <p:animEffect transition="out" filter="fade">
                                      <p:cBhvr>
                                        <p:cTn id="22" dur="1000" tmFilter="0, 0; .2, .5; .8, .5; 1, 0"/>
                                        <p:tgtEl>
                                          <p:spTgt spid="14"/>
                                        </p:tgtEl>
                                      </p:cBhvr>
                                    </p:animEffect>
                                    <p:animScale>
                                      <p:cBhvr>
                                        <p:cTn id="23" dur="500" autoRev="1" fill="hold"/>
                                        <p:tgtEl>
                                          <p:spTgt spid="14"/>
                                        </p:tgtEl>
                                      </p:cBhvr>
                                      <p:by x="105000" y="105000"/>
                                    </p:animScale>
                                  </p:childTnLst>
                                </p:cTn>
                              </p:par>
                            </p:childTnLst>
                          </p:cTn>
                        </p:par>
                        <p:par>
                          <p:cTn id="24" fill="hold">
                            <p:stCondLst>
                              <p:cond delay="3500"/>
                            </p:stCondLst>
                            <p:childTnLst>
                              <p:par>
                                <p:cTn id="25" presetID="26" presetClass="emph" presetSubtype="0" fill="hold" grpId="4" nodeType="afterEffect">
                                  <p:stCondLst>
                                    <p:cond delay="0"/>
                                  </p:stCondLst>
                                  <p:childTnLst>
                                    <p:animEffect transition="out" filter="fade">
                                      <p:cBhvr>
                                        <p:cTn id="26" dur="1000" tmFilter="0, 0; .2, .5; .8, .5; 1, 0"/>
                                        <p:tgtEl>
                                          <p:spTgt spid="14"/>
                                        </p:tgtEl>
                                      </p:cBhvr>
                                    </p:animEffect>
                                    <p:animScale>
                                      <p:cBhvr>
                                        <p:cTn id="27" dur="500" autoRev="1" fill="hold"/>
                                        <p:tgtEl>
                                          <p:spTgt spid="14"/>
                                        </p:tgtEl>
                                      </p:cBhvr>
                                      <p:by x="105000" y="105000"/>
                                    </p:animScale>
                                  </p:childTnLst>
                                </p:cTn>
                              </p:par>
                            </p:childTnLst>
                          </p:cTn>
                        </p:par>
                        <p:par>
                          <p:cTn id="28" fill="hold">
                            <p:stCondLst>
                              <p:cond delay="4500"/>
                            </p:stCondLst>
                            <p:childTnLst>
                              <p:par>
                                <p:cTn id="29" presetID="26" presetClass="emph" presetSubtype="0" fill="hold" grpId="5" nodeType="afterEffect">
                                  <p:stCondLst>
                                    <p:cond delay="0"/>
                                  </p:stCondLst>
                                  <p:childTnLst>
                                    <p:animEffect transition="out" filter="fade">
                                      <p:cBhvr>
                                        <p:cTn id="30" dur="1000" tmFilter="0, 0; .2, .5; .8, .5; 1, 0"/>
                                        <p:tgtEl>
                                          <p:spTgt spid="14"/>
                                        </p:tgtEl>
                                      </p:cBhvr>
                                    </p:animEffect>
                                    <p:animScale>
                                      <p:cBhvr>
                                        <p:cTn id="31" dur="50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4" grpId="2" animBg="1"/>
      <p:bldP spid="14" grpId="3" animBg="1"/>
      <p:bldP spid="14" grpId="4" animBg="1"/>
      <p:bldP spid="14" grpId="5"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958" y="0"/>
            <a:ext cx="8071225" cy="1836435"/>
          </a:xfrm>
        </p:spPr>
        <p:txBody>
          <a:bodyPr/>
          <a:lstStyle/>
          <a:p>
            <a:r>
              <a:rPr lang="ru-RU" dirty="0" smtClean="0"/>
              <a:t>Спасибо за внимание</a:t>
            </a:r>
            <a:endParaRPr lang="sv-SE" dirty="0"/>
          </a:p>
        </p:txBody>
      </p:sp>
      <p:sp>
        <p:nvSpPr>
          <p:cNvPr id="6" name="Foliennummernplatzhalter 5"/>
          <p:cNvSpPr>
            <a:spLocks noGrp="1"/>
          </p:cNvSpPr>
          <p:nvPr>
            <p:ph type="sldNum" sz="quarter" idx="16"/>
          </p:nvPr>
        </p:nvSpPr>
        <p:spPr/>
        <p:txBody>
          <a:bodyPr/>
          <a:lstStyle/>
          <a:p>
            <a:fld id="{8F5CAD42-0317-495C-A92B-A188CBF4DAF5}" type="slidenum">
              <a:rPr lang="en-US" smtClean="0">
                <a:solidFill>
                  <a:prstClr val="white"/>
                </a:solidFill>
              </a:rPr>
              <a:pPr/>
              <a:t>23</a:t>
            </a:fld>
            <a:endParaRPr lang="en-US">
              <a:solidFill>
                <a:prstClr val="white"/>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6"/>
          <p:cNvSpPr>
            <a:spLocks/>
          </p:cNvSpPr>
          <p:nvPr/>
        </p:nvSpPr>
        <p:spPr bwMode="auto">
          <a:xfrm>
            <a:off x="1896492" y="2547087"/>
            <a:ext cx="5286375" cy="749300"/>
          </a:xfrm>
          <a:custGeom>
            <a:avLst/>
            <a:gdLst>
              <a:gd name="T0" fmla="*/ 0 w 3389"/>
              <a:gd name="T1" fmla="*/ 2147483647 h 472"/>
              <a:gd name="T2" fmla="*/ 0 w 3389"/>
              <a:gd name="T3" fmla="*/ 0 h 472"/>
              <a:gd name="T4" fmla="*/ 2147483647 w 3389"/>
              <a:gd name="T5" fmla="*/ 0 h 472"/>
              <a:gd name="T6" fmla="*/ 2147483647 w 3389"/>
              <a:gd name="T7" fmla="*/ 2147483647 h 472"/>
              <a:gd name="T8" fmla="*/ 0 60000 65536"/>
              <a:gd name="T9" fmla="*/ 0 60000 65536"/>
              <a:gd name="T10" fmla="*/ 0 60000 65536"/>
              <a:gd name="T11" fmla="*/ 0 60000 65536"/>
              <a:gd name="T12" fmla="*/ 0 w 3389"/>
              <a:gd name="T13" fmla="*/ 0 h 472"/>
              <a:gd name="T14" fmla="*/ 3389 w 3389"/>
              <a:gd name="T15" fmla="*/ 472 h 472"/>
            </a:gdLst>
            <a:ahLst/>
            <a:cxnLst>
              <a:cxn ang="T8">
                <a:pos x="T0" y="T1"/>
              </a:cxn>
              <a:cxn ang="T9">
                <a:pos x="T2" y="T3"/>
              </a:cxn>
              <a:cxn ang="T10">
                <a:pos x="T4" y="T5"/>
              </a:cxn>
              <a:cxn ang="T11">
                <a:pos x="T6" y="T7"/>
              </a:cxn>
            </a:cxnLst>
            <a:rect l="T12" t="T13" r="T14" b="T15"/>
            <a:pathLst>
              <a:path w="3389" h="472">
                <a:moveTo>
                  <a:pt x="0" y="460"/>
                </a:moveTo>
                <a:lnTo>
                  <a:pt x="0" y="0"/>
                </a:lnTo>
                <a:lnTo>
                  <a:pt x="3389" y="0"/>
                </a:lnTo>
                <a:lnTo>
                  <a:pt x="3389" y="472"/>
                </a:lnTo>
              </a:path>
            </a:pathLst>
          </a:custGeom>
          <a:solidFill>
            <a:schemeClr val="bg1"/>
          </a:solidFill>
          <a:ln w="25400" cap="rnd" algn="ctr">
            <a:solidFill>
              <a:schemeClr val="accent3"/>
            </a:solidFill>
            <a:prstDash val="solid"/>
            <a:miter lim="800000"/>
            <a:headEnd/>
            <a:tailEnd/>
          </a:ln>
        </p:spPr>
        <p:txBody>
          <a:bodyPr wrap="none" anchor="ctr"/>
          <a:lstStyle/>
          <a:p>
            <a:endParaRPr lang="sv-SE" dirty="0"/>
          </a:p>
        </p:txBody>
      </p:sp>
      <p:sp>
        <p:nvSpPr>
          <p:cNvPr id="9" name="Line 3"/>
          <p:cNvSpPr>
            <a:spLocks noChangeShapeType="1"/>
          </p:cNvSpPr>
          <p:nvPr/>
        </p:nvSpPr>
        <p:spPr bwMode="auto">
          <a:xfrm>
            <a:off x="4536505" y="1520049"/>
            <a:ext cx="0" cy="1674812"/>
          </a:xfrm>
          <a:prstGeom prst="line">
            <a:avLst/>
          </a:prstGeom>
          <a:solidFill>
            <a:schemeClr val="bg1"/>
          </a:solidFill>
          <a:ln w="25400" cap="rnd" algn="ctr">
            <a:solidFill>
              <a:schemeClr val="accent3"/>
            </a:solidFill>
            <a:prstDash val="solid"/>
            <a:miter lim="800000"/>
            <a:headEnd/>
            <a:tailEnd/>
          </a:ln>
        </p:spPr>
        <p:txBody>
          <a:bodyPr wrap="none" anchor="ctr"/>
          <a:lstStyle/>
          <a:p>
            <a:endParaRPr lang="sv-SE" dirty="0"/>
          </a:p>
        </p:txBody>
      </p:sp>
      <p:sp>
        <p:nvSpPr>
          <p:cNvPr id="2" name="Title 1"/>
          <p:cNvSpPr>
            <a:spLocks noGrp="1"/>
          </p:cNvSpPr>
          <p:nvPr>
            <p:ph type="title"/>
          </p:nvPr>
        </p:nvSpPr>
        <p:spPr/>
        <p:txBody>
          <a:bodyPr/>
          <a:lstStyle/>
          <a:p>
            <a:r>
              <a:rPr lang="ru-RU" dirty="0" smtClean="0"/>
              <a:t>ДеЛаваль в составе Тетра </a:t>
            </a:r>
            <a:r>
              <a:rPr lang="ru-RU" dirty="0" err="1" smtClean="0"/>
              <a:t>Лаваль</a:t>
            </a:r>
            <a:endParaRPr lang="ru-RU" dirty="0" smtClean="0"/>
          </a:p>
        </p:txBody>
      </p:sp>
      <p:sp>
        <p:nvSpPr>
          <p:cNvPr id="32" name="Rounded Rectangle 31"/>
          <p:cNvSpPr/>
          <p:nvPr/>
        </p:nvSpPr>
        <p:spPr>
          <a:xfrm>
            <a:off x="683568" y="2960209"/>
            <a:ext cx="2376264" cy="792088"/>
          </a:xfrm>
          <a:prstGeom prst="roundRect">
            <a:avLst/>
          </a:prstGeom>
          <a:solidFill>
            <a:schemeClr val="bg1"/>
          </a:solidFill>
          <a:ln w="25400" cap="rnd" algn="ctr">
            <a:solidFill>
              <a:schemeClr val="accent3"/>
            </a:solidFill>
            <a:prstDash val="solid"/>
            <a:miter lim="800000"/>
            <a:headEnd/>
            <a:tailEnd/>
          </a:ln>
        </p:spPr>
        <p:txBody>
          <a:bodyPr wrap="none" anchor="ctr"/>
          <a:lstStyle/>
          <a:p>
            <a:endParaRPr lang="sv-SE">
              <a:solidFill>
                <a:schemeClr val="tx1"/>
              </a:solidFill>
            </a:endParaRPr>
          </a:p>
        </p:txBody>
      </p:sp>
      <p:sp>
        <p:nvSpPr>
          <p:cNvPr id="36" name="TextBox 35"/>
          <p:cNvSpPr txBox="1"/>
          <p:nvPr/>
        </p:nvSpPr>
        <p:spPr>
          <a:xfrm>
            <a:off x="755576" y="3104225"/>
            <a:ext cx="2232248" cy="523220"/>
          </a:xfrm>
          <a:prstGeom prst="rect">
            <a:avLst/>
          </a:prstGeom>
          <a:noFill/>
        </p:spPr>
        <p:txBody>
          <a:bodyPr wrap="square" rtlCol="0">
            <a:spAutoFit/>
          </a:bodyPr>
          <a:lstStyle/>
          <a:p>
            <a:pPr algn="ctr"/>
            <a:r>
              <a:rPr lang="sv-SE" sz="2800" b="1" dirty="0" smtClean="0">
                <a:solidFill>
                  <a:schemeClr val="accent1">
                    <a:lumMod val="75000"/>
                  </a:schemeClr>
                </a:solidFill>
              </a:rPr>
              <a:t>Tetra Pak</a:t>
            </a:r>
            <a:endParaRPr lang="sv-SE" sz="2800" b="1" dirty="0">
              <a:solidFill>
                <a:schemeClr val="accent1">
                  <a:lumMod val="75000"/>
                </a:schemeClr>
              </a:solidFill>
            </a:endParaRPr>
          </a:p>
        </p:txBody>
      </p:sp>
      <p:sp>
        <p:nvSpPr>
          <p:cNvPr id="39" name="Rounded Rectangle 38"/>
          <p:cNvSpPr/>
          <p:nvPr/>
        </p:nvSpPr>
        <p:spPr>
          <a:xfrm>
            <a:off x="3347864" y="2960209"/>
            <a:ext cx="2376264" cy="792088"/>
          </a:xfrm>
          <a:prstGeom prst="roundRect">
            <a:avLst/>
          </a:prstGeom>
          <a:solidFill>
            <a:schemeClr val="bg1"/>
          </a:solidFill>
          <a:ln w="25400" cap="rnd" algn="ctr">
            <a:solidFill>
              <a:schemeClr val="accent3"/>
            </a:solidFill>
            <a:prstDash val="solid"/>
            <a:miter lim="800000"/>
            <a:headEnd/>
            <a:tailEnd/>
          </a:ln>
        </p:spPr>
        <p:txBody>
          <a:bodyPr wrap="none" anchor="ctr"/>
          <a:lstStyle/>
          <a:p>
            <a:endParaRPr lang="sv-SE">
              <a:solidFill>
                <a:schemeClr val="tx1"/>
              </a:solidFill>
            </a:endParaRPr>
          </a:p>
        </p:txBody>
      </p:sp>
      <p:sp>
        <p:nvSpPr>
          <p:cNvPr id="40" name="TextBox 39"/>
          <p:cNvSpPr txBox="1"/>
          <p:nvPr/>
        </p:nvSpPr>
        <p:spPr>
          <a:xfrm>
            <a:off x="3419872" y="3104225"/>
            <a:ext cx="2232248" cy="523220"/>
          </a:xfrm>
          <a:prstGeom prst="rect">
            <a:avLst/>
          </a:prstGeom>
          <a:noFill/>
        </p:spPr>
        <p:txBody>
          <a:bodyPr wrap="square" rtlCol="0">
            <a:spAutoFit/>
          </a:bodyPr>
          <a:lstStyle/>
          <a:p>
            <a:pPr algn="ctr"/>
            <a:r>
              <a:rPr lang="sv-SE" sz="2800" b="1" dirty="0" smtClean="0">
                <a:solidFill>
                  <a:schemeClr val="accent1">
                    <a:lumMod val="75000"/>
                  </a:schemeClr>
                </a:solidFill>
              </a:rPr>
              <a:t>DeLaval</a:t>
            </a:r>
            <a:endParaRPr lang="sv-SE" sz="2800" b="1" dirty="0">
              <a:solidFill>
                <a:schemeClr val="accent1">
                  <a:lumMod val="75000"/>
                </a:schemeClr>
              </a:solidFill>
            </a:endParaRPr>
          </a:p>
        </p:txBody>
      </p:sp>
      <p:sp>
        <p:nvSpPr>
          <p:cNvPr id="41" name="Rounded Rectangle 40"/>
          <p:cNvSpPr/>
          <p:nvPr/>
        </p:nvSpPr>
        <p:spPr>
          <a:xfrm>
            <a:off x="6012160" y="2960209"/>
            <a:ext cx="2376264" cy="792088"/>
          </a:xfrm>
          <a:prstGeom prst="roundRect">
            <a:avLst/>
          </a:prstGeom>
          <a:solidFill>
            <a:schemeClr val="bg1"/>
          </a:solidFill>
          <a:ln w="25400" cap="rnd" algn="ctr">
            <a:solidFill>
              <a:schemeClr val="accent3"/>
            </a:solidFill>
            <a:prstDash val="solid"/>
            <a:miter lim="800000"/>
            <a:headEnd/>
            <a:tailEnd/>
          </a:ln>
        </p:spPr>
        <p:txBody>
          <a:bodyPr wrap="none" anchor="ctr"/>
          <a:lstStyle/>
          <a:p>
            <a:endParaRPr lang="sv-SE">
              <a:solidFill>
                <a:schemeClr val="tx1"/>
              </a:solidFill>
            </a:endParaRPr>
          </a:p>
        </p:txBody>
      </p:sp>
      <p:sp>
        <p:nvSpPr>
          <p:cNvPr id="42" name="TextBox 41"/>
          <p:cNvSpPr txBox="1"/>
          <p:nvPr/>
        </p:nvSpPr>
        <p:spPr>
          <a:xfrm>
            <a:off x="6084168" y="3104225"/>
            <a:ext cx="2232248" cy="523220"/>
          </a:xfrm>
          <a:prstGeom prst="rect">
            <a:avLst/>
          </a:prstGeom>
          <a:noFill/>
        </p:spPr>
        <p:txBody>
          <a:bodyPr wrap="square" rtlCol="0">
            <a:spAutoFit/>
          </a:bodyPr>
          <a:lstStyle/>
          <a:p>
            <a:pPr algn="ctr"/>
            <a:r>
              <a:rPr lang="sv-SE" sz="2800" b="1" dirty="0" smtClean="0">
                <a:solidFill>
                  <a:schemeClr val="accent1">
                    <a:lumMod val="75000"/>
                  </a:schemeClr>
                </a:solidFill>
              </a:rPr>
              <a:t>Sidel</a:t>
            </a:r>
            <a:endParaRPr lang="sv-SE" sz="2800" b="1" dirty="0">
              <a:solidFill>
                <a:schemeClr val="accent1">
                  <a:lumMod val="75000"/>
                </a:schemeClr>
              </a:solidFill>
            </a:endParaRPr>
          </a:p>
        </p:txBody>
      </p:sp>
      <p:sp>
        <p:nvSpPr>
          <p:cNvPr id="37" name="Rounded Rectangle 36"/>
          <p:cNvSpPr/>
          <p:nvPr/>
        </p:nvSpPr>
        <p:spPr>
          <a:xfrm>
            <a:off x="3347864" y="1448041"/>
            <a:ext cx="2376264" cy="792088"/>
          </a:xfrm>
          <a:prstGeom prst="roundRect">
            <a:avLst/>
          </a:prstGeom>
          <a:solidFill>
            <a:schemeClr val="accent3"/>
          </a:solidFill>
          <a:ln w="38100" cap="rnd" algn="ctr">
            <a:solidFill>
              <a:schemeClr val="accent3"/>
            </a:solidFill>
            <a:prstDash val="solid"/>
            <a:miter lim="800000"/>
            <a:headEnd/>
            <a:tailEnd/>
          </a:ln>
        </p:spPr>
        <p:txBody>
          <a:bodyPr wrap="none" anchor="ctr"/>
          <a:lstStyle/>
          <a:p>
            <a:endParaRPr lang="sv-SE">
              <a:solidFill>
                <a:schemeClr val="tx1"/>
              </a:solidFill>
            </a:endParaRPr>
          </a:p>
        </p:txBody>
      </p:sp>
      <p:sp>
        <p:nvSpPr>
          <p:cNvPr id="38" name="TextBox 37"/>
          <p:cNvSpPr txBox="1"/>
          <p:nvPr/>
        </p:nvSpPr>
        <p:spPr>
          <a:xfrm>
            <a:off x="3419872" y="1572893"/>
            <a:ext cx="2223864" cy="523220"/>
          </a:xfrm>
          <a:prstGeom prst="rect">
            <a:avLst/>
          </a:prstGeom>
          <a:noFill/>
        </p:spPr>
        <p:txBody>
          <a:bodyPr wrap="square" rtlCol="0">
            <a:spAutoFit/>
          </a:bodyPr>
          <a:lstStyle/>
          <a:p>
            <a:pPr algn="ctr"/>
            <a:r>
              <a:rPr lang="sv-SE" sz="2800" b="1" dirty="0" smtClean="0">
                <a:solidFill>
                  <a:schemeClr val="bg1"/>
                </a:solidFill>
              </a:rPr>
              <a:t>Tetra Laval</a:t>
            </a:r>
            <a:endParaRPr lang="sv-SE" sz="2800" b="1" dirty="0">
              <a:solidFill>
                <a:schemeClr val="bg1"/>
              </a:solidFill>
            </a:endParaRPr>
          </a:p>
        </p:txBody>
      </p:sp>
      <p:pic>
        <p:nvPicPr>
          <p:cNvPr id="1030" name="Picture 6" descr="TestTopBillede"/>
          <p:cNvPicPr>
            <a:picLocks noChangeAspect="1" noChangeArrowheads="1"/>
          </p:cNvPicPr>
          <p:nvPr/>
        </p:nvPicPr>
        <p:blipFill>
          <a:blip r:embed="rId4" cstate="print"/>
          <a:srcRect l="22127" r="27474"/>
          <a:stretch>
            <a:fillRect/>
          </a:stretch>
        </p:blipFill>
        <p:spPr bwMode="auto">
          <a:xfrm>
            <a:off x="6012160" y="3960000"/>
            <a:ext cx="2376264" cy="1908950"/>
          </a:xfrm>
          <a:prstGeom prst="roundRect">
            <a:avLst>
              <a:gd name="adj" fmla="val 7901"/>
            </a:avLst>
          </a:prstGeom>
          <a:solidFill>
            <a:schemeClr val="bg1"/>
          </a:solidFill>
          <a:ln w="25400" cap="rnd" algn="ctr">
            <a:solidFill>
              <a:schemeClr val="accent3"/>
            </a:solidFill>
            <a:prstDash val="solid"/>
            <a:miter lim="800000"/>
            <a:headEnd/>
            <a:tailEnd/>
          </a:ln>
        </p:spPr>
      </p:pic>
      <p:pic>
        <p:nvPicPr>
          <p:cNvPr id="1031" name="Picture 7" descr="C:\Users\alsbma\Desktop\tetrapak_packages_2col.jpg"/>
          <p:cNvPicPr>
            <a:picLocks noChangeAspect="1" noChangeArrowheads="1"/>
          </p:cNvPicPr>
          <p:nvPr/>
        </p:nvPicPr>
        <p:blipFill>
          <a:blip r:embed="rId5" cstate="print"/>
          <a:srcRect l="23175" t="9704" r="21955" b="21292"/>
          <a:stretch>
            <a:fillRect/>
          </a:stretch>
        </p:blipFill>
        <p:spPr bwMode="auto">
          <a:xfrm>
            <a:off x="683832" y="3960000"/>
            <a:ext cx="2376000" cy="1903664"/>
          </a:xfrm>
          <a:prstGeom prst="roundRect">
            <a:avLst>
              <a:gd name="adj" fmla="val 7901"/>
            </a:avLst>
          </a:prstGeom>
          <a:solidFill>
            <a:schemeClr val="bg1"/>
          </a:solidFill>
          <a:ln w="25400" cap="rnd" algn="ctr">
            <a:solidFill>
              <a:schemeClr val="accent3"/>
            </a:solidFill>
            <a:prstDash val="solid"/>
            <a:miter lim="800000"/>
            <a:headEnd/>
            <a:tailEnd/>
          </a:ln>
        </p:spPr>
      </p:pic>
      <p:pic>
        <p:nvPicPr>
          <p:cNvPr id="49154" name="Picture 2" descr="https://lh6.googleusercontent.com/-jAn2ycKdO_g/TBY-RxkwikI/AAAAAAAAAmM/Zg5YJ2C-V44/s512/Cow%2520using%2520swinging%2520cow%2520brush%2520-%25209905.jpg"/>
          <p:cNvPicPr>
            <a:picLocks noChangeAspect="1" noChangeArrowheads="1"/>
          </p:cNvPicPr>
          <p:nvPr/>
        </p:nvPicPr>
        <p:blipFill>
          <a:blip r:embed="rId6" cstate="print"/>
          <a:srcRect t="26908" b="20339"/>
          <a:stretch>
            <a:fillRect/>
          </a:stretch>
        </p:blipFill>
        <p:spPr bwMode="auto">
          <a:xfrm>
            <a:off x="3348128" y="3960000"/>
            <a:ext cx="2376000" cy="1932979"/>
          </a:xfrm>
          <a:prstGeom prst="roundRect">
            <a:avLst>
              <a:gd name="adj" fmla="val 7901"/>
            </a:avLst>
          </a:prstGeom>
          <a:solidFill>
            <a:schemeClr val="bg1"/>
          </a:solidFill>
          <a:ln w="25400" cap="rnd" algn="ctr">
            <a:solidFill>
              <a:schemeClr val="accent3"/>
            </a:solidFill>
            <a:prstDash val="solid"/>
            <a:miter lim="800000"/>
            <a:headEnd/>
            <a:tailEnd/>
          </a:ln>
        </p:spPr>
      </p:pic>
      <p:pic>
        <p:nvPicPr>
          <p:cNvPr id="19" name="Bildobjekt 10"/>
          <p:cNvPicPr>
            <a:picLocks noChangeAspect="1"/>
          </p:cNvPicPr>
          <p:nvPr>
            <p:custDataLst>
              <p:tags r:id="rId1"/>
            </p:custDataLst>
          </p:nvPr>
        </p:nvPicPr>
        <p:blipFill>
          <a:blip r:embed="rId7" cstate="print">
            <a:extLst>
              <a:ext uri="{28A0092B-C50C-407E-A947-70E740481C1C}">
                <a14:useLocalDpi xmlns:a14="http://schemas.microsoft.com/office/drawing/2010/main" xmlns="" val="0"/>
              </a:ext>
            </a:extLst>
          </a:blip>
          <a:stretch>
            <a:fillRect/>
          </a:stretch>
        </p:blipFill>
        <p:spPr>
          <a:xfrm>
            <a:off x="7010402" y="6096001"/>
            <a:ext cx="1813989" cy="761999"/>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objekt 10" descr="VMS_Lupo.jpg"/>
          <p:cNvPicPr>
            <a:picLocks noChangeAspect="1"/>
          </p:cNvPicPr>
          <p:nvPr/>
        </p:nvPicPr>
        <p:blipFill>
          <a:blip r:embed="rId4" cstate="print"/>
          <a:stretch>
            <a:fillRect/>
          </a:stretch>
        </p:blipFill>
        <p:spPr>
          <a:xfrm>
            <a:off x="0" y="836633"/>
            <a:ext cx="9070976" cy="5714714"/>
          </a:xfrm>
          <a:prstGeom prst="rect">
            <a:avLst/>
          </a:prstGeom>
        </p:spPr>
      </p:pic>
      <p:sp>
        <p:nvSpPr>
          <p:cNvPr id="20" name="Title 19"/>
          <p:cNvSpPr>
            <a:spLocks noGrp="1"/>
          </p:cNvSpPr>
          <p:nvPr>
            <p:ph type="title"/>
          </p:nvPr>
        </p:nvSpPr>
        <p:spPr/>
        <p:txBody>
          <a:bodyPr/>
          <a:lstStyle/>
          <a:p>
            <a:r>
              <a:rPr lang="ru-RU" dirty="0" smtClean="0"/>
              <a:t>История ДеЛаваль</a:t>
            </a:r>
            <a:endParaRPr lang="en-US" dirty="0"/>
          </a:p>
        </p:txBody>
      </p:sp>
      <p:pic>
        <p:nvPicPr>
          <p:cNvPr id="7" name="Bildobjekt 10"/>
          <p:cNvPicPr>
            <a:picLocks noChangeAspect="1"/>
          </p:cNvPicPr>
          <p:nvPr>
            <p:custDataLst>
              <p:tags r:id="rId1"/>
            </p:custDataLst>
          </p:nvPr>
        </p:nvPicPr>
        <p:blipFill>
          <a:blip r:embed="rId5" cstate="print">
            <a:extLst>
              <a:ext uri="{28A0092B-C50C-407E-A947-70E740481C1C}">
                <a14:useLocalDpi xmlns:a14="http://schemas.microsoft.com/office/drawing/2010/main" xmlns="" val="0"/>
              </a:ext>
            </a:extLst>
          </a:blip>
          <a:stretch>
            <a:fillRect/>
          </a:stretch>
        </p:blipFill>
        <p:spPr>
          <a:xfrm>
            <a:off x="7010402" y="6096001"/>
            <a:ext cx="1813989" cy="761999"/>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6156176" y="684229"/>
            <a:ext cx="2987824" cy="5955476"/>
          </a:xfrm>
          <a:prstGeom prst="rect">
            <a:avLst/>
          </a:prstGeom>
          <a:solidFill>
            <a:schemeClr val="bg1"/>
          </a:solidFill>
        </p:spPr>
        <p:txBody>
          <a:bodyPr wrap="square">
            <a:spAutoFit/>
          </a:bodyPr>
          <a:lstStyle/>
          <a:p>
            <a:r>
              <a:rPr lang="ru-RU" sz="1000" b="1" dirty="0" smtClean="0"/>
              <a:t>Индекс цен на продовольственные товары </a:t>
            </a:r>
            <a:r>
              <a:rPr lang="en-US" sz="1000" b="1" dirty="0" smtClean="0"/>
              <a:t>FAO</a:t>
            </a:r>
            <a:r>
              <a:rPr lang="en-US" sz="1000" dirty="0" smtClean="0"/>
              <a:t>: </a:t>
            </a:r>
            <a:r>
              <a:rPr lang="ru-RU" sz="1000" dirty="0" smtClean="0"/>
              <a:t>Падение в июле месяце стало итогом резкого снижения цен на молочные товары и растительные масла, что вполне компенсировало некоторый рост в ценах на сахар и зерновые</a:t>
            </a:r>
            <a:r>
              <a:rPr lang="en-US" sz="1000" dirty="0" smtClean="0"/>
              <a:t>. </a:t>
            </a:r>
            <a:r>
              <a:rPr lang="ru-RU" sz="1000" dirty="0" smtClean="0"/>
              <a:t>Цены на мясо были стабильные</a:t>
            </a:r>
            <a:r>
              <a:rPr lang="en-US" sz="1000" dirty="0" smtClean="0"/>
              <a:t>.</a:t>
            </a:r>
          </a:p>
          <a:p>
            <a:endParaRPr lang="en-US" sz="1000" dirty="0" smtClean="0"/>
          </a:p>
          <a:p>
            <a:r>
              <a:rPr lang="ru-RU" sz="1000" b="1" dirty="0" smtClean="0"/>
              <a:t>Индекс цен </a:t>
            </a:r>
            <a:r>
              <a:rPr lang="en-US" sz="1000" b="1" dirty="0" smtClean="0"/>
              <a:t>FAO </a:t>
            </a:r>
            <a:r>
              <a:rPr lang="ru-RU" sz="1000" b="1" dirty="0" smtClean="0"/>
              <a:t>на злаковые</a:t>
            </a:r>
            <a:r>
              <a:rPr lang="en-US" sz="1000" b="1" dirty="0" smtClean="0"/>
              <a:t>: </a:t>
            </a:r>
            <a:r>
              <a:rPr lang="ru-RU" sz="1000" dirty="0" smtClean="0"/>
              <a:t>Второй месяц подряд высокие расценки на пшеницу и кукурузу влияли на повышение индекса цен, в то время как цены на рис упали</a:t>
            </a:r>
            <a:r>
              <a:rPr lang="en-US" sz="1000" dirty="0" smtClean="0"/>
              <a:t>. </a:t>
            </a:r>
            <a:r>
              <a:rPr lang="ru-RU" sz="1000" dirty="0" smtClean="0"/>
              <a:t>Неблагоприятные погодные условия в Северной Америке и Европе привели к росту мировых цен на пшеницу и кормовые зерновые в первой половине июля, которые впоследствии значительно снизились с улучшением погодных условий. Цены на рис продолжали падать, отражая интенсивную конкуренцию экспортеров на фоне слабого спроса на импорт. </a:t>
            </a:r>
            <a:endParaRPr lang="en-US" sz="1000" dirty="0" smtClean="0"/>
          </a:p>
          <a:p>
            <a:endParaRPr lang="en-US" sz="1000" dirty="0" smtClean="0"/>
          </a:p>
          <a:p>
            <a:r>
              <a:rPr lang="ru-RU" sz="1000" b="1" dirty="0" smtClean="0"/>
              <a:t>Индекс цен </a:t>
            </a:r>
            <a:r>
              <a:rPr lang="en-US" sz="1000" b="1" dirty="0" smtClean="0"/>
              <a:t>FAO</a:t>
            </a:r>
            <a:r>
              <a:rPr lang="ru-RU" sz="1000" b="1" dirty="0" smtClean="0"/>
              <a:t> на молочные продукты</a:t>
            </a:r>
            <a:r>
              <a:rPr lang="en-US" sz="1000" b="1" dirty="0" smtClean="0"/>
              <a:t>: </a:t>
            </a:r>
            <a:r>
              <a:rPr lang="ru-RU" sz="1000" dirty="0" smtClean="0"/>
              <a:t>Цены на молочные продукты повсеместно упали, при этом наиболее подвержено падению стало сухое молоко, а также сыр и масло</a:t>
            </a:r>
            <a:r>
              <a:rPr lang="en-US" sz="1000" dirty="0" smtClean="0"/>
              <a:t>. </a:t>
            </a:r>
            <a:r>
              <a:rPr lang="ru-RU" sz="1000" dirty="0" smtClean="0"/>
              <a:t>Сокращение спроса на импорт со стороны </a:t>
            </a:r>
            <a:r>
              <a:rPr lang="ru-RU" sz="1000" u="sng" dirty="0" smtClean="0"/>
              <a:t>Китая, стран Ближнего и Среднего Востока и Северной Америки привели к падению цен</a:t>
            </a:r>
            <a:r>
              <a:rPr lang="en-US" sz="1000" dirty="0" smtClean="0"/>
              <a:t>. </a:t>
            </a:r>
            <a:r>
              <a:rPr lang="ru-RU" sz="1000" dirty="0" smtClean="0"/>
              <a:t>Кроме того, некоторые производители в Новой Зеландии снизили цены, пытаясь привести в порядок запасы в преддверии окончания финансового года в конце июля. Производство молока в ЕС превосходит объемы производства в прошлом году, что позволяет иметь больше продуктов на экспорт</a:t>
            </a:r>
            <a:endParaRPr lang="en-US" sz="1000" dirty="0"/>
          </a:p>
        </p:txBody>
      </p:sp>
      <p:sp>
        <p:nvSpPr>
          <p:cNvPr id="15" name="Rubrik 1"/>
          <p:cNvSpPr txBox="1">
            <a:spLocks/>
          </p:cNvSpPr>
          <p:nvPr/>
        </p:nvSpPr>
        <p:spPr>
          <a:xfrm>
            <a:off x="0" y="0"/>
            <a:ext cx="8071225" cy="531902"/>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sz="2500" b="1" dirty="0" smtClean="0">
                <a:solidFill>
                  <a:schemeClr val="accent1"/>
                </a:solidFill>
                <a:latin typeface="+mj-lt"/>
                <a:ea typeface="+mj-ea"/>
                <a:cs typeface="+mj-cs"/>
              </a:rPr>
              <a:t>Индекс цен на продовольственные товары </a:t>
            </a:r>
            <a:r>
              <a:rPr lang="en-US" sz="2500" b="1" dirty="0" smtClean="0">
                <a:solidFill>
                  <a:schemeClr val="accent1"/>
                </a:solidFill>
                <a:latin typeface="+mj-lt"/>
                <a:ea typeface="+mj-ea"/>
                <a:cs typeface="+mj-cs"/>
              </a:rPr>
              <a:t>FAO </a:t>
            </a:r>
          </a:p>
        </p:txBody>
      </p:sp>
      <p:sp>
        <p:nvSpPr>
          <p:cNvPr id="17" name="Platshållare för text 4"/>
          <p:cNvSpPr txBox="1">
            <a:spLocks/>
          </p:cNvSpPr>
          <p:nvPr/>
        </p:nvSpPr>
        <p:spPr>
          <a:xfrm>
            <a:off x="0" y="434337"/>
            <a:ext cx="8071224" cy="720080"/>
          </a:xfrm>
          <a:prstGeom prst="rect">
            <a:avLst/>
          </a:prstGeom>
        </p:spPr>
        <p:txBody>
          <a:bodyPr/>
          <a:lstStyle/>
          <a:p>
            <a:r>
              <a:rPr lang="ru-RU" sz="2000" b="1" dirty="0" smtClean="0">
                <a:solidFill>
                  <a:schemeClr val="accent3"/>
                </a:solidFill>
              </a:rPr>
              <a:t>Индексы цен </a:t>
            </a:r>
            <a:r>
              <a:rPr lang="en-US" sz="2000" b="1" dirty="0" smtClean="0">
                <a:solidFill>
                  <a:schemeClr val="accent3"/>
                </a:solidFill>
              </a:rPr>
              <a:t>FAO </a:t>
            </a:r>
            <a:r>
              <a:rPr lang="ru-RU" sz="2000" b="1" dirty="0" smtClean="0">
                <a:solidFill>
                  <a:schemeClr val="accent3"/>
                </a:solidFill>
              </a:rPr>
              <a:t>с ежемесячной корректировкой</a:t>
            </a:r>
            <a:endParaRPr lang="sv-SE" sz="2000" b="1" dirty="0">
              <a:solidFill>
                <a:schemeClr val="accent3"/>
              </a:solidFill>
            </a:endParaRPr>
          </a:p>
        </p:txBody>
      </p:sp>
      <p:sp>
        <p:nvSpPr>
          <p:cNvPr id="18" name="Rektangel 7"/>
          <p:cNvSpPr/>
          <p:nvPr/>
        </p:nvSpPr>
        <p:spPr>
          <a:xfrm>
            <a:off x="57652" y="6021289"/>
            <a:ext cx="6242540" cy="461665"/>
          </a:xfrm>
          <a:prstGeom prst="rect">
            <a:avLst/>
          </a:prstGeom>
        </p:spPr>
        <p:txBody>
          <a:bodyPr wrap="square">
            <a:spAutoFit/>
          </a:bodyPr>
          <a:lstStyle/>
          <a:p>
            <a:endParaRPr lang="en-US" sz="800" dirty="0" smtClean="0">
              <a:solidFill>
                <a:srgbClr val="000000"/>
              </a:solidFill>
              <a:ea typeface="ＭＳ Ｐゴシック" charset="-128"/>
              <a:cs typeface="Arial" charset="0"/>
            </a:endParaRPr>
          </a:p>
          <a:p>
            <a:r>
              <a:rPr lang="ru-RU" sz="800" dirty="0" smtClean="0">
                <a:solidFill>
                  <a:srgbClr val="000000"/>
                </a:solidFill>
                <a:ea typeface="ＭＳ Ｐゴシック" charset="-128"/>
                <a:cs typeface="Arial" charset="0"/>
              </a:rPr>
              <a:t>Источник</a:t>
            </a:r>
            <a:r>
              <a:rPr lang="en-US" sz="800" dirty="0" smtClean="0">
                <a:solidFill>
                  <a:srgbClr val="000000"/>
                </a:solidFill>
                <a:ea typeface="ＭＳ Ｐゴシック" charset="-128"/>
                <a:cs typeface="Arial" charset="0"/>
              </a:rPr>
              <a:t>: </a:t>
            </a:r>
            <a:r>
              <a:rPr lang="en-US" sz="800" dirty="0">
                <a:solidFill>
                  <a:srgbClr val="000000"/>
                </a:solidFill>
                <a:ea typeface="ＭＳ Ｐゴシック" charset="-128"/>
                <a:cs typeface="Arial" charset="0"/>
              </a:rPr>
              <a:t>FAO, *Index 100 = 2002-2004 </a:t>
            </a:r>
            <a:r>
              <a:rPr lang="en-US" sz="800" dirty="0" smtClean="0">
                <a:solidFill>
                  <a:srgbClr val="000000"/>
                </a:solidFill>
                <a:ea typeface="ＭＳ Ｐゴシック" charset="-128"/>
                <a:cs typeface="Arial" charset="0"/>
              </a:rPr>
              <a:t>– </a:t>
            </a:r>
            <a:r>
              <a:rPr lang="ru-RU" sz="800" dirty="0" smtClean="0">
                <a:solidFill>
                  <a:srgbClr val="000000"/>
                </a:solidFill>
                <a:ea typeface="ＭＳ Ｐゴシック" charset="-128"/>
                <a:cs typeface="Arial" charset="0"/>
              </a:rPr>
              <a:t>Все индексы были скорректированы на основе </a:t>
            </a:r>
            <a:r>
              <a:rPr lang="en-US" sz="800" dirty="0" smtClean="0">
                <a:solidFill>
                  <a:prstClr val="black"/>
                </a:solidFill>
                <a:cs typeface="Arial" charset="0"/>
              </a:rPr>
              <a:t>World </a:t>
            </a:r>
            <a:r>
              <a:rPr lang="en-US" sz="800" dirty="0">
                <a:solidFill>
                  <a:prstClr val="black"/>
                </a:solidFill>
                <a:cs typeface="Arial" charset="0"/>
              </a:rPr>
              <a:t>Bank Manufactures Unit Value Index (MUV) rebased from 1990=100 to </a:t>
            </a:r>
            <a:r>
              <a:rPr lang="en-US" sz="800" dirty="0" smtClean="0">
                <a:solidFill>
                  <a:prstClr val="black"/>
                </a:solidFill>
                <a:cs typeface="Arial" charset="0"/>
              </a:rPr>
              <a:t>2002-2004=100</a:t>
            </a:r>
          </a:p>
        </p:txBody>
      </p:sp>
      <p:pic>
        <p:nvPicPr>
          <p:cNvPr id="2" name="Picture 2"/>
          <p:cNvPicPr>
            <a:picLocks noChangeAspect="1" noChangeArrowheads="1"/>
          </p:cNvPicPr>
          <p:nvPr/>
        </p:nvPicPr>
        <p:blipFill>
          <a:blip r:embed="rId4" cstate="print"/>
          <a:srcRect/>
          <a:stretch>
            <a:fillRect/>
          </a:stretch>
        </p:blipFill>
        <p:spPr bwMode="auto">
          <a:xfrm>
            <a:off x="-180528" y="908720"/>
            <a:ext cx="9143999" cy="5582596"/>
          </a:xfrm>
          <a:prstGeom prst="rect">
            <a:avLst/>
          </a:prstGeom>
          <a:noFill/>
          <a:ln w="9525">
            <a:noFill/>
            <a:miter lim="800000"/>
            <a:headEnd/>
            <a:tailEnd/>
          </a:ln>
          <a:effectLst/>
        </p:spPr>
      </p:pic>
      <p:pic>
        <p:nvPicPr>
          <p:cNvPr id="9" name="Bildobjekt 10"/>
          <p:cNvPicPr>
            <a:picLocks noChangeAspect="1"/>
          </p:cNvPicPr>
          <p:nvPr>
            <p:custDataLst>
              <p:tags r:id="rId1"/>
            </p:custDataLst>
          </p:nvPr>
        </p:nvPicPr>
        <p:blipFill>
          <a:blip r:embed="rId5" cstate="print"/>
          <a:stretch>
            <a:fillRect/>
          </a:stretch>
        </p:blipFill>
        <p:spPr>
          <a:xfrm>
            <a:off x="7010402" y="6193794"/>
            <a:ext cx="1813989" cy="672298"/>
          </a:xfrm>
          <a:prstGeom prst="rect">
            <a:avLst/>
          </a:prstGeom>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4" cstate="print"/>
          <a:srcRect/>
          <a:stretch>
            <a:fillRect/>
          </a:stretch>
        </p:blipFill>
        <p:spPr bwMode="auto">
          <a:xfrm>
            <a:off x="409855" y="1268761"/>
            <a:ext cx="7762545" cy="4176464"/>
          </a:xfrm>
          <a:prstGeom prst="rect">
            <a:avLst/>
          </a:prstGeom>
          <a:noFill/>
          <a:ln w="9525">
            <a:solidFill>
              <a:schemeClr val="tx2"/>
            </a:solidFill>
            <a:miter lim="800000"/>
            <a:headEnd/>
            <a:tailEnd/>
          </a:ln>
        </p:spPr>
      </p:pic>
      <p:sp>
        <p:nvSpPr>
          <p:cNvPr id="25603" name="Rectangle 2"/>
          <p:cNvSpPr>
            <a:spLocks noGrp="1" noChangeArrowheads="1"/>
          </p:cNvSpPr>
          <p:nvPr>
            <p:ph type="title"/>
          </p:nvPr>
        </p:nvSpPr>
        <p:spPr>
          <a:xfrm>
            <a:off x="323528" y="219517"/>
            <a:ext cx="8424935" cy="531902"/>
          </a:xfrm>
        </p:spPr>
        <p:txBody>
          <a:bodyPr/>
          <a:lstStyle/>
          <a:p>
            <a:r>
              <a:rPr lang="ru-RU" dirty="0" smtClean="0"/>
              <a:t>Средняя цена на молоко на основе </a:t>
            </a:r>
            <a:r>
              <a:rPr lang="en-US" dirty="0" smtClean="0"/>
              <a:t>12 MR</a:t>
            </a:r>
          </a:p>
        </p:txBody>
      </p:sp>
      <p:pic>
        <p:nvPicPr>
          <p:cNvPr id="9" name="Bildobjekt 10"/>
          <p:cNvPicPr>
            <a:picLocks noChangeAspect="1"/>
          </p:cNvPicPr>
          <p:nvPr>
            <p:custDataLst>
              <p:tags r:id="rId1"/>
            </p:custDataLst>
          </p:nvPr>
        </p:nvPicPr>
        <p:blipFill>
          <a:blip r:embed="rId5" cstate="print">
            <a:extLst>
              <a:ext uri="{28A0092B-C50C-407E-A947-70E740481C1C}">
                <a14:useLocalDpi xmlns:a14="http://schemas.microsoft.com/office/drawing/2010/main" xmlns="" val="0"/>
              </a:ext>
            </a:extLst>
          </a:blip>
          <a:stretch>
            <a:fillRect/>
          </a:stretch>
        </p:blipFill>
        <p:spPr>
          <a:xfrm>
            <a:off x="7010402" y="6096001"/>
            <a:ext cx="1813989" cy="761999"/>
          </a:xfrm>
          <a:prstGeom prst="rect">
            <a:avLst/>
          </a:prstGeom>
        </p:spPr>
      </p:pic>
      <p:sp>
        <p:nvSpPr>
          <p:cNvPr id="12" name="Text Box 16"/>
          <p:cNvSpPr txBox="1">
            <a:spLocks noChangeArrowheads="1"/>
          </p:cNvSpPr>
          <p:nvPr/>
        </p:nvSpPr>
        <p:spPr bwMode="auto">
          <a:xfrm>
            <a:off x="191170" y="6457890"/>
            <a:ext cx="6469062" cy="215444"/>
          </a:xfrm>
          <a:prstGeom prst="rect">
            <a:avLst/>
          </a:prstGeom>
          <a:noFill/>
          <a:ln w="9525" algn="ctr">
            <a:noFill/>
            <a:miter lim="800000"/>
            <a:headEnd/>
            <a:tailEnd/>
          </a:ln>
        </p:spPr>
        <p:txBody>
          <a:bodyPr wrap="square">
            <a:spAutoFit/>
          </a:bodyPr>
          <a:lstStyle/>
          <a:p>
            <a:r>
              <a:rPr lang="en-GB" sz="800" i="1" dirty="0"/>
              <a:t>Source: </a:t>
            </a:r>
            <a:r>
              <a:rPr lang="en-US" sz="800" i="1" dirty="0" smtClean="0"/>
              <a:t>IFCN – All prices are aligned to ECM (Energy Corrected Milk) standards</a:t>
            </a:r>
          </a:p>
        </p:txBody>
      </p:sp>
      <p:sp>
        <p:nvSpPr>
          <p:cNvPr id="11" name="Text Box 16"/>
          <p:cNvSpPr txBox="1">
            <a:spLocks noChangeArrowheads="1"/>
          </p:cNvSpPr>
          <p:nvPr/>
        </p:nvSpPr>
        <p:spPr bwMode="auto">
          <a:xfrm>
            <a:off x="179512" y="6642556"/>
            <a:ext cx="6469062" cy="369332"/>
          </a:xfrm>
          <a:prstGeom prst="rect">
            <a:avLst/>
          </a:prstGeom>
          <a:noFill/>
          <a:ln w="9525" algn="ctr">
            <a:noFill/>
            <a:miter lim="800000"/>
            <a:headEnd/>
            <a:tailEnd/>
          </a:ln>
        </p:spPr>
        <p:txBody>
          <a:bodyPr wrap="square">
            <a:spAutoFit/>
          </a:bodyPr>
          <a:lstStyle/>
          <a:p>
            <a:r>
              <a:rPr lang="sv-SE" sz="800" i="1" dirty="0" err="1" smtClean="0"/>
              <a:t>Disclaimer</a:t>
            </a:r>
            <a:r>
              <a:rPr lang="sv-SE" sz="800" i="1" dirty="0" smtClean="0"/>
              <a:t> : </a:t>
            </a:r>
            <a:r>
              <a:rPr lang="sv-SE" sz="800" i="1" dirty="0" err="1" smtClean="0"/>
              <a:t>Most</a:t>
            </a:r>
            <a:r>
              <a:rPr lang="sv-SE" sz="800" i="1" dirty="0" smtClean="0"/>
              <a:t> recent </a:t>
            </a:r>
            <a:r>
              <a:rPr lang="sv-SE" sz="800" i="1" dirty="0" err="1" smtClean="0"/>
              <a:t>prices</a:t>
            </a:r>
            <a:r>
              <a:rPr lang="sv-SE" sz="800" i="1" dirty="0" smtClean="0"/>
              <a:t> are </a:t>
            </a:r>
            <a:r>
              <a:rPr lang="sv-SE" sz="800" i="1" dirty="0" err="1" smtClean="0"/>
              <a:t>estimates</a:t>
            </a:r>
            <a:r>
              <a:rPr lang="sv-SE" sz="800" i="1" dirty="0" smtClean="0"/>
              <a:t> and </a:t>
            </a:r>
            <a:r>
              <a:rPr lang="sv-SE" sz="800" i="1" dirty="0" err="1" smtClean="0"/>
              <a:t>may</a:t>
            </a:r>
            <a:r>
              <a:rPr lang="sv-SE" sz="800" i="1" dirty="0" smtClean="0"/>
              <a:t> be </a:t>
            </a:r>
            <a:r>
              <a:rPr lang="sv-SE" sz="800" i="1" dirty="0" err="1" smtClean="0"/>
              <a:t>reviewed</a:t>
            </a:r>
            <a:r>
              <a:rPr lang="sv-SE" sz="800" i="1" dirty="0" smtClean="0"/>
              <a:t> </a:t>
            </a:r>
            <a:r>
              <a:rPr lang="sv-SE" sz="800" i="1" dirty="0" err="1" smtClean="0"/>
              <a:t>next</a:t>
            </a:r>
            <a:r>
              <a:rPr lang="sv-SE" sz="800" i="1" dirty="0" smtClean="0"/>
              <a:t> </a:t>
            </a:r>
            <a:r>
              <a:rPr lang="sv-SE" sz="800" i="1" dirty="0" err="1" smtClean="0"/>
              <a:t>month</a:t>
            </a:r>
            <a:endParaRPr lang="en-US" sz="800" i="1" dirty="0" smtClean="0"/>
          </a:p>
          <a:p>
            <a:endParaRPr lang="en-US" sz="1000" i="1" dirty="0" smtClean="0"/>
          </a:p>
        </p:txBody>
      </p:sp>
      <p:pic>
        <p:nvPicPr>
          <p:cNvPr id="30722" name="Picture 2" descr="http://gentlemaneconomist.com/wp-content/uploads/2013/05/euro-symbol.jpg"/>
          <p:cNvPicPr>
            <a:picLocks noChangeAspect="1" noChangeArrowheads="1"/>
          </p:cNvPicPr>
          <p:nvPr/>
        </p:nvPicPr>
        <p:blipFill>
          <a:blip r:embed="rId6" cstate="print"/>
          <a:srcRect/>
          <a:stretch>
            <a:fillRect/>
          </a:stretch>
        </p:blipFill>
        <p:spPr bwMode="auto">
          <a:xfrm>
            <a:off x="7956376" y="1268760"/>
            <a:ext cx="226843" cy="216024"/>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cstate="print"/>
          <a:srcRect/>
          <a:stretch>
            <a:fillRect/>
          </a:stretch>
        </p:blipFill>
        <p:spPr bwMode="auto">
          <a:xfrm>
            <a:off x="769532" y="1548170"/>
            <a:ext cx="7402868" cy="3960441"/>
          </a:xfrm>
          <a:prstGeom prst="rect">
            <a:avLst/>
          </a:prstGeom>
          <a:noFill/>
          <a:ln w="9525">
            <a:solidFill>
              <a:schemeClr val="tx2"/>
            </a:solidFill>
            <a:miter lim="800000"/>
            <a:headEnd/>
            <a:tailEnd/>
          </a:ln>
        </p:spPr>
      </p:pic>
      <p:pic>
        <p:nvPicPr>
          <p:cNvPr id="8" name="Bildobjekt 10"/>
          <p:cNvPicPr>
            <a:picLocks noChangeAspect="1"/>
          </p:cNvPicPr>
          <p:nvPr>
            <p:custDataLst>
              <p:tags r:id="rId1"/>
            </p:custDataLst>
          </p:nvPr>
        </p:nvPicPr>
        <p:blipFill>
          <a:blip r:embed="rId4" cstate="print">
            <a:extLst>
              <a:ext uri="{28A0092B-C50C-407E-A947-70E740481C1C}">
                <a14:useLocalDpi xmlns:a14="http://schemas.microsoft.com/office/drawing/2010/main" xmlns="" val="0"/>
              </a:ext>
            </a:extLst>
          </a:blip>
          <a:stretch>
            <a:fillRect/>
          </a:stretch>
        </p:blipFill>
        <p:spPr>
          <a:xfrm>
            <a:off x="7010402" y="6096001"/>
            <a:ext cx="1813989" cy="761999"/>
          </a:xfrm>
          <a:prstGeom prst="rect">
            <a:avLst/>
          </a:prstGeom>
        </p:spPr>
      </p:pic>
      <p:sp>
        <p:nvSpPr>
          <p:cNvPr id="14" name="Text Box 16"/>
          <p:cNvSpPr txBox="1">
            <a:spLocks noChangeArrowheads="1"/>
          </p:cNvSpPr>
          <p:nvPr/>
        </p:nvSpPr>
        <p:spPr bwMode="auto">
          <a:xfrm>
            <a:off x="191170" y="6457890"/>
            <a:ext cx="6469062" cy="215444"/>
          </a:xfrm>
          <a:prstGeom prst="rect">
            <a:avLst/>
          </a:prstGeom>
          <a:noFill/>
          <a:ln w="9525" algn="ctr">
            <a:noFill/>
            <a:miter lim="800000"/>
            <a:headEnd/>
            <a:tailEnd/>
          </a:ln>
        </p:spPr>
        <p:txBody>
          <a:bodyPr wrap="square">
            <a:spAutoFit/>
          </a:bodyPr>
          <a:lstStyle/>
          <a:p>
            <a:r>
              <a:rPr lang="en-GB" sz="800" i="1" dirty="0"/>
              <a:t>Source: </a:t>
            </a:r>
            <a:r>
              <a:rPr lang="en-US" sz="800" i="1" dirty="0" smtClean="0"/>
              <a:t>IFCN – All prices are aligned to ECM (Energy Corrected Milk) standards</a:t>
            </a:r>
          </a:p>
        </p:txBody>
      </p:sp>
      <p:sp>
        <p:nvSpPr>
          <p:cNvPr id="11" name="Text Box 16"/>
          <p:cNvSpPr txBox="1">
            <a:spLocks noChangeArrowheads="1"/>
          </p:cNvSpPr>
          <p:nvPr/>
        </p:nvSpPr>
        <p:spPr bwMode="auto">
          <a:xfrm>
            <a:off x="179512" y="6642556"/>
            <a:ext cx="6469062" cy="215444"/>
          </a:xfrm>
          <a:prstGeom prst="rect">
            <a:avLst/>
          </a:prstGeom>
          <a:noFill/>
          <a:ln w="9525" algn="ctr">
            <a:noFill/>
            <a:miter lim="800000"/>
            <a:headEnd/>
            <a:tailEnd/>
          </a:ln>
        </p:spPr>
        <p:txBody>
          <a:bodyPr wrap="square">
            <a:spAutoFit/>
          </a:bodyPr>
          <a:lstStyle/>
          <a:p>
            <a:r>
              <a:rPr lang="sv-SE" sz="800" i="1" dirty="0" err="1" smtClean="0"/>
              <a:t>Disclaimer</a:t>
            </a:r>
            <a:r>
              <a:rPr lang="sv-SE" sz="800" i="1" dirty="0" smtClean="0"/>
              <a:t> : </a:t>
            </a:r>
            <a:r>
              <a:rPr lang="sv-SE" sz="800" i="1" dirty="0" err="1" smtClean="0"/>
              <a:t>Most</a:t>
            </a:r>
            <a:r>
              <a:rPr lang="sv-SE" sz="800" i="1" dirty="0" smtClean="0"/>
              <a:t> recent </a:t>
            </a:r>
            <a:r>
              <a:rPr lang="sv-SE" sz="800" i="1" dirty="0" err="1" smtClean="0"/>
              <a:t>prices</a:t>
            </a:r>
            <a:r>
              <a:rPr lang="sv-SE" sz="800" i="1" dirty="0" smtClean="0"/>
              <a:t> are </a:t>
            </a:r>
            <a:r>
              <a:rPr lang="sv-SE" sz="800" i="1" dirty="0" err="1" smtClean="0"/>
              <a:t>estimates</a:t>
            </a:r>
            <a:r>
              <a:rPr lang="sv-SE" sz="800" i="1" dirty="0" smtClean="0"/>
              <a:t> and </a:t>
            </a:r>
            <a:r>
              <a:rPr lang="sv-SE" sz="800" i="1" dirty="0" err="1" smtClean="0"/>
              <a:t>may</a:t>
            </a:r>
            <a:r>
              <a:rPr lang="sv-SE" sz="800" i="1" dirty="0" smtClean="0"/>
              <a:t> be </a:t>
            </a:r>
            <a:r>
              <a:rPr lang="sv-SE" sz="800" i="1" dirty="0" err="1" smtClean="0"/>
              <a:t>reviewed</a:t>
            </a:r>
            <a:r>
              <a:rPr lang="sv-SE" sz="800" i="1" dirty="0" smtClean="0"/>
              <a:t> </a:t>
            </a:r>
            <a:r>
              <a:rPr lang="sv-SE" sz="800" i="1" dirty="0" err="1" smtClean="0"/>
              <a:t>next</a:t>
            </a:r>
            <a:r>
              <a:rPr lang="sv-SE" sz="800" i="1" dirty="0" smtClean="0"/>
              <a:t> </a:t>
            </a:r>
            <a:r>
              <a:rPr lang="sv-SE" sz="800" i="1" dirty="0" err="1" smtClean="0"/>
              <a:t>month</a:t>
            </a:r>
            <a:endParaRPr lang="en-US" sz="1000" i="1" dirty="0" smtClean="0"/>
          </a:p>
        </p:txBody>
      </p:sp>
      <p:sp>
        <p:nvSpPr>
          <p:cNvPr id="15" name="Rectangle 4"/>
          <p:cNvSpPr txBox="1">
            <a:spLocks noChangeArrowheads="1"/>
          </p:cNvSpPr>
          <p:nvPr/>
        </p:nvSpPr>
        <p:spPr>
          <a:xfrm>
            <a:off x="502091" y="-153016"/>
            <a:ext cx="8472576" cy="923483"/>
          </a:xfrm>
          <a:prstGeom prst="rect">
            <a:avLst/>
          </a:prstGeom>
        </p:spPr>
        <p:txBody>
          <a:bodyPr>
            <a:noAutofit/>
          </a:bodyPr>
          <a:lstStyle/>
          <a:p>
            <a:pPr>
              <a:lnSpc>
                <a:spcPct val="110000"/>
              </a:lnSpc>
            </a:pPr>
            <a:r>
              <a:rPr kumimoji="0" lang="en-GB" sz="2200" b="1" i="0" u="none" strike="noStrike" kern="1200" cap="none" spc="0" normalizeH="0" baseline="0" noProof="0" dirty="0" smtClean="0">
                <a:ln>
                  <a:noFill/>
                </a:ln>
                <a:solidFill>
                  <a:schemeClr val="accent1"/>
                </a:solidFill>
                <a:effectLst/>
                <a:uLnTx/>
                <a:uFillTx/>
                <a:latin typeface="+mj-lt"/>
                <a:ea typeface="+mj-ea"/>
                <a:cs typeface="+mj-cs"/>
              </a:rPr>
              <a:t/>
            </a:r>
            <a:br>
              <a:rPr kumimoji="0" lang="en-GB" sz="2200" b="1" i="0" u="none" strike="noStrike" kern="1200" cap="none" spc="0" normalizeH="0" baseline="0" noProof="0" dirty="0" smtClean="0">
                <a:ln>
                  <a:noFill/>
                </a:ln>
                <a:solidFill>
                  <a:schemeClr val="accent1"/>
                </a:solidFill>
                <a:effectLst/>
                <a:uLnTx/>
                <a:uFillTx/>
                <a:latin typeface="+mj-lt"/>
                <a:ea typeface="+mj-ea"/>
                <a:cs typeface="+mj-cs"/>
              </a:rPr>
            </a:br>
            <a:r>
              <a:rPr kumimoji="0" lang="en-GB" sz="2200" b="1" i="0" u="none" strike="noStrike" kern="1200" cap="none" spc="0" normalizeH="0" baseline="0" noProof="0" dirty="0" smtClean="0">
                <a:ln>
                  <a:noFill/>
                </a:ln>
                <a:solidFill>
                  <a:schemeClr val="accent1"/>
                </a:solidFill>
                <a:effectLst/>
                <a:uLnTx/>
                <a:uFillTx/>
                <a:latin typeface="+mj-lt"/>
                <a:ea typeface="+mj-ea"/>
                <a:cs typeface="+mj-cs"/>
              </a:rPr>
              <a:t/>
            </a:r>
            <a:br>
              <a:rPr kumimoji="0" lang="en-GB" sz="2200" b="1" i="0" u="none" strike="noStrike" kern="1200" cap="none" spc="0" normalizeH="0" baseline="0" noProof="0" dirty="0" smtClean="0">
                <a:ln>
                  <a:noFill/>
                </a:ln>
                <a:solidFill>
                  <a:schemeClr val="accent1"/>
                </a:solidFill>
                <a:effectLst/>
                <a:uLnTx/>
                <a:uFillTx/>
                <a:latin typeface="+mj-lt"/>
                <a:ea typeface="+mj-ea"/>
                <a:cs typeface="+mj-cs"/>
              </a:rPr>
            </a:br>
            <a:r>
              <a:rPr kumimoji="0" lang="en-US" sz="2200" b="1" i="0" u="none" strike="noStrike" kern="1200" cap="none" spc="0" normalizeH="0" baseline="0" noProof="0" dirty="0" err="1" smtClean="0">
                <a:ln>
                  <a:noFill/>
                </a:ln>
                <a:solidFill>
                  <a:schemeClr val="accent1"/>
                </a:solidFill>
                <a:effectLst/>
                <a:uLnTx/>
                <a:uFillTx/>
                <a:latin typeface="+mj-lt"/>
                <a:ea typeface="+mj-ea"/>
                <a:cs typeface="+mj-cs"/>
              </a:rPr>
              <a:t>Рынок</a:t>
            </a:r>
            <a:r>
              <a:rPr kumimoji="0" lang="en-US" sz="2200" b="1" i="0" u="none" strike="noStrike" kern="1200" cap="none" spc="0" normalizeH="0" baseline="0" noProof="0" dirty="0" smtClean="0">
                <a:ln>
                  <a:noFill/>
                </a:ln>
                <a:solidFill>
                  <a:schemeClr val="accent1"/>
                </a:solidFill>
                <a:effectLst/>
                <a:uLnTx/>
                <a:uFillTx/>
                <a:latin typeface="+mj-lt"/>
                <a:ea typeface="+mj-ea"/>
                <a:cs typeface="+mj-cs"/>
              </a:rPr>
              <a:t> в </a:t>
            </a:r>
            <a:r>
              <a:rPr kumimoji="0" lang="en-US" sz="2200" b="1" i="0" u="none" strike="noStrike" kern="1200" cap="none" spc="0" normalizeH="0" baseline="0" noProof="0" dirty="0" err="1" smtClean="0">
                <a:ln>
                  <a:noFill/>
                </a:ln>
                <a:solidFill>
                  <a:schemeClr val="accent1"/>
                </a:solidFill>
                <a:effectLst/>
                <a:uLnTx/>
                <a:uFillTx/>
                <a:latin typeface="+mj-lt"/>
                <a:ea typeface="+mj-ea"/>
                <a:cs typeface="+mj-cs"/>
              </a:rPr>
              <a:t>разрезе</a:t>
            </a:r>
            <a:r>
              <a:rPr kumimoji="0" lang="en-US" sz="2200" b="1" i="0" u="none" strike="noStrike" kern="1200" cap="none" spc="0" normalizeH="0" baseline="0" noProof="0" dirty="0" smtClean="0">
                <a:ln>
                  <a:noFill/>
                </a:ln>
                <a:solidFill>
                  <a:schemeClr val="accent1"/>
                </a:solidFill>
                <a:effectLst/>
                <a:uLnTx/>
                <a:uFillTx/>
                <a:latin typeface="+mj-lt"/>
                <a:ea typeface="+mj-ea"/>
                <a:cs typeface="+mj-cs"/>
              </a:rPr>
              <a:t> </a:t>
            </a:r>
            <a:r>
              <a:rPr kumimoji="0" lang="en-US" sz="2200" b="1" i="0" u="none" strike="noStrike" kern="1200" cap="none" spc="0" normalizeH="0" baseline="0" noProof="0" dirty="0" err="1" smtClean="0">
                <a:ln>
                  <a:noFill/>
                </a:ln>
                <a:solidFill>
                  <a:schemeClr val="accent1"/>
                </a:solidFill>
                <a:effectLst/>
                <a:uLnTx/>
                <a:uFillTx/>
                <a:latin typeface="+mj-lt"/>
                <a:ea typeface="+mj-ea"/>
                <a:cs typeface="+mj-cs"/>
              </a:rPr>
              <a:t>покупательской</a:t>
            </a:r>
            <a:r>
              <a:rPr kumimoji="0" lang="en-US" sz="2200" b="1" i="0" u="none" strike="noStrike" kern="1200" cap="none" spc="0" normalizeH="0" baseline="0" noProof="0" dirty="0" smtClean="0">
                <a:ln>
                  <a:noFill/>
                </a:ln>
                <a:solidFill>
                  <a:schemeClr val="accent1"/>
                </a:solidFill>
                <a:effectLst/>
                <a:uLnTx/>
                <a:uFillTx/>
                <a:latin typeface="+mj-lt"/>
                <a:ea typeface="+mj-ea"/>
                <a:cs typeface="+mj-cs"/>
              </a:rPr>
              <a:t> </a:t>
            </a:r>
            <a:r>
              <a:rPr kumimoji="0" lang="en-US" sz="2200" b="1" i="0" u="none" strike="noStrike" kern="1200" cap="none" spc="0" normalizeH="0" baseline="0" noProof="0" dirty="0" err="1" smtClean="0">
                <a:ln>
                  <a:noFill/>
                </a:ln>
                <a:solidFill>
                  <a:schemeClr val="accent1"/>
                </a:solidFill>
                <a:effectLst/>
                <a:uLnTx/>
                <a:uFillTx/>
                <a:latin typeface="+mj-lt"/>
                <a:ea typeface="+mj-ea"/>
                <a:cs typeface="+mj-cs"/>
              </a:rPr>
              <a:t>способ</a:t>
            </a:r>
            <a:r>
              <a:rPr kumimoji="0" lang="ru-RU" sz="2200" b="1" i="0" u="none" strike="noStrike" kern="1200" cap="none" spc="0" normalizeH="0" baseline="0" noProof="0" dirty="0" err="1" smtClean="0">
                <a:ln>
                  <a:noFill/>
                </a:ln>
                <a:solidFill>
                  <a:schemeClr val="accent1"/>
                </a:solidFill>
                <a:effectLst/>
                <a:uLnTx/>
                <a:uFillTx/>
                <a:latin typeface="+mj-lt"/>
                <a:ea typeface="+mj-ea"/>
                <a:cs typeface="+mj-cs"/>
              </a:rPr>
              <a:t>ности</a:t>
            </a:r>
            <a:endParaRPr kumimoji="0" lang="ru-RU" sz="2200" b="1" i="0" u="none" strike="noStrike" kern="1200" cap="none" spc="0" normalizeH="0" baseline="0" noProof="0" dirty="0" smtClean="0">
              <a:ln>
                <a:noFill/>
              </a:ln>
              <a:solidFill>
                <a:schemeClr val="accent1"/>
              </a:solidFill>
              <a:effectLst/>
              <a:uLnTx/>
              <a:uFillTx/>
              <a:latin typeface="+mj-lt"/>
              <a:ea typeface="+mj-ea"/>
              <a:cs typeface="+mj-cs"/>
            </a:endParaRPr>
          </a:p>
          <a:p>
            <a:pPr>
              <a:lnSpc>
                <a:spcPct val="110000"/>
              </a:lnSpc>
            </a:pPr>
            <a:r>
              <a:rPr lang="ru-RU" sz="2200" b="1" dirty="0" smtClean="0">
                <a:solidFill>
                  <a:schemeClr val="accent3"/>
                </a:solidFill>
                <a:latin typeface="+mj-lt"/>
                <a:ea typeface="+mj-ea"/>
                <a:cs typeface="+mj-cs"/>
              </a:rPr>
              <a:t>Цена на молоко в среднем в Евросоюзе  </a:t>
            </a:r>
          </a:p>
          <a:p>
            <a:pPr marL="0" marR="0" lvl="0" indent="0" defTabSz="914400" rtl="0" eaLnBrk="1" fontAlgn="auto" latinLnBrk="0" hangingPunct="1">
              <a:lnSpc>
                <a:spcPct val="100000"/>
              </a:lnSpc>
              <a:spcBef>
                <a:spcPct val="0"/>
              </a:spcBef>
              <a:spcAft>
                <a:spcPts val="0"/>
              </a:spcAft>
              <a:buClrTx/>
              <a:buSzTx/>
              <a:buFontTx/>
              <a:buNone/>
              <a:tabLst/>
              <a:defRPr/>
            </a:pPr>
            <a:endParaRPr lang="en-US" sz="2200" b="1" dirty="0" smtClean="0">
              <a:solidFill>
                <a:schemeClr val="accent3"/>
              </a:solidFill>
              <a:latin typeface="+mj-lt"/>
              <a:ea typeface="+mj-ea"/>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txBox="1">
            <a:spLocks/>
          </p:cNvSpPr>
          <p:nvPr/>
        </p:nvSpPr>
        <p:spPr>
          <a:xfrm>
            <a:off x="304800" y="6019800"/>
            <a:ext cx="8610600" cy="381000"/>
          </a:xfrm>
          <a:prstGeom prst="rect">
            <a:avLst/>
          </a:prstGeom>
        </p:spPr>
        <p:txBody>
          <a:bodyPr/>
          <a:lstStyle/>
          <a:p>
            <a:pPr marL="342900" marR="0" lvl="0" indent="-342900" defTabSz="914400" rtl="0" eaLnBrk="0" fontAlgn="base" latinLnBrk="0" hangingPunct="0">
              <a:lnSpc>
                <a:spcPct val="100000"/>
              </a:lnSpc>
              <a:spcBef>
                <a:spcPct val="35000"/>
              </a:spcBef>
              <a:spcAft>
                <a:spcPct val="35000"/>
              </a:spcAft>
              <a:buClr>
                <a:schemeClr val="hlink"/>
              </a:buClr>
              <a:buSzTx/>
              <a:buFont typeface="Times"/>
              <a:buNone/>
              <a:tabLst/>
              <a:defRPr/>
            </a:pPr>
            <a:endParaRPr kumimoji="0" lang="en-US" sz="1100" b="0" i="0" u="none" strike="noStrike" kern="0" cap="none" spc="0" normalizeH="0" baseline="0" noProof="0" dirty="0">
              <a:ln>
                <a:noFill/>
              </a:ln>
              <a:solidFill>
                <a:schemeClr val="tx1"/>
              </a:solidFill>
              <a:effectLst/>
              <a:uLnTx/>
              <a:uFillTx/>
              <a:latin typeface="+mn-lt"/>
              <a:ea typeface="+mn-ea"/>
              <a:cs typeface="+mn-cs"/>
            </a:endParaRPr>
          </a:p>
        </p:txBody>
      </p:sp>
      <p:pic>
        <p:nvPicPr>
          <p:cNvPr id="9" name="Bildobjekt 10"/>
          <p:cNvPicPr>
            <a:picLocks noChangeAspect="1"/>
          </p:cNvPicPr>
          <p:nvPr>
            <p:custDataLst>
              <p:tags r:id="rId1"/>
            </p:custDataLst>
          </p:nvPr>
        </p:nvPicPr>
        <p:blipFill>
          <a:blip r:embed="rId3" cstate="print">
            <a:extLst>
              <a:ext uri="{28A0092B-C50C-407E-A947-70E740481C1C}">
                <a14:useLocalDpi xmlns:a14="http://schemas.microsoft.com/office/drawing/2010/main" xmlns="" val="0"/>
              </a:ext>
            </a:extLst>
          </a:blip>
          <a:stretch>
            <a:fillRect/>
          </a:stretch>
        </p:blipFill>
        <p:spPr>
          <a:xfrm>
            <a:off x="7010402" y="6096001"/>
            <a:ext cx="1813989" cy="761999"/>
          </a:xfrm>
          <a:prstGeom prst="rect">
            <a:avLst/>
          </a:prstGeom>
        </p:spPr>
      </p:pic>
      <p:sp>
        <p:nvSpPr>
          <p:cNvPr id="59394" name="AutoShape 2" descr="http://upload.wikimedia.org/wikipedia/commons/e/e3/Flag_of_Russia_with_border.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 name="Text Box 16"/>
          <p:cNvSpPr txBox="1">
            <a:spLocks noChangeArrowheads="1"/>
          </p:cNvSpPr>
          <p:nvPr/>
        </p:nvSpPr>
        <p:spPr bwMode="auto">
          <a:xfrm>
            <a:off x="191170" y="6457890"/>
            <a:ext cx="6469062" cy="215444"/>
          </a:xfrm>
          <a:prstGeom prst="rect">
            <a:avLst/>
          </a:prstGeom>
          <a:noFill/>
          <a:ln w="9525" algn="ctr">
            <a:noFill/>
            <a:miter lim="800000"/>
            <a:headEnd/>
            <a:tailEnd/>
          </a:ln>
        </p:spPr>
        <p:txBody>
          <a:bodyPr wrap="square">
            <a:spAutoFit/>
          </a:bodyPr>
          <a:lstStyle/>
          <a:p>
            <a:r>
              <a:rPr lang="en-GB" sz="800" i="1" dirty="0"/>
              <a:t>Source: </a:t>
            </a:r>
            <a:r>
              <a:rPr lang="en-US" sz="800" i="1" dirty="0" smtClean="0"/>
              <a:t>IFCN – All prices are aligned to ECM (Energy Corrected Milk) standards</a:t>
            </a:r>
          </a:p>
        </p:txBody>
      </p:sp>
      <p:sp>
        <p:nvSpPr>
          <p:cNvPr id="12" name="Text Box 16"/>
          <p:cNvSpPr txBox="1">
            <a:spLocks noChangeArrowheads="1"/>
          </p:cNvSpPr>
          <p:nvPr/>
        </p:nvSpPr>
        <p:spPr bwMode="auto">
          <a:xfrm>
            <a:off x="179512" y="6642556"/>
            <a:ext cx="6469062" cy="369332"/>
          </a:xfrm>
          <a:prstGeom prst="rect">
            <a:avLst/>
          </a:prstGeom>
          <a:noFill/>
          <a:ln w="9525" algn="ctr">
            <a:noFill/>
            <a:miter lim="800000"/>
            <a:headEnd/>
            <a:tailEnd/>
          </a:ln>
        </p:spPr>
        <p:txBody>
          <a:bodyPr wrap="square">
            <a:spAutoFit/>
          </a:bodyPr>
          <a:lstStyle/>
          <a:p>
            <a:r>
              <a:rPr lang="sv-SE" sz="800" i="1" dirty="0" err="1" smtClean="0"/>
              <a:t>Disclaimer</a:t>
            </a:r>
            <a:r>
              <a:rPr lang="sv-SE" sz="800" i="1" dirty="0" smtClean="0"/>
              <a:t> : </a:t>
            </a:r>
            <a:r>
              <a:rPr lang="sv-SE" sz="800" i="1" dirty="0" err="1" smtClean="0"/>
              <a:t>Most</a:t>
            </a:r>
            <a:r>
              <a:rPr lang="sv-SE" sz="800" i="1" dirty="0" smtClean="0"/>
              <a:t> recent </a:t>
            </a:r>
            <a:r>
              <a:rPr lang="sv-SE" sz="800" i="1" dirty="0" err="1" smtClean="0"/>
              <a:t>prices</a:t>
            </a:r>
            <a:r>
              <a:rPr lang="sv-SE" sz="800" i="1" dirty="0" smtClean="0"/>
              <a:t> are </a:t>
            </a:r>
            <a:r>
              <a:rPr lang="sv-SE" sz="800" i="1" dirty="0" err="1" smtClean="0"/>
              <a:t>estimates</a:t>
            </a:r>
            <a:r>
              <a:rPr lang="sv-SE" sz="800" i="1" dirty="0" smtClean="0"/>
              <a:t> and </a:t>
            </a:r>
            <a:r>
              <a:rPr lang="sv-SE" sz="800" i="1" dirty="0" err="1" smtClean="0"/>
              <a:t>may</a:t>
            </a:r>
            <a:r>
              <a:rPr lang="sv-SE" sz="800" i="1" dirty="0" smtClean="0"/>
              <a:t> be </a:t>
            </a:r>
            <a:r>
              <a:rPr lang="sv-SE" sz="800" i="1" dirty="0" err="1" smtClean="0"/>
              <a:t>reviewed</a:t>
            </a:r>
            <a:r>
              <a:rPr lang="sv-SE" sz="800" i="1" dirty="0" smtClean="0"/>
              <a:t> </a:t>
            </a:r>
            <a:r>
              <a:rPr lang="sv-SE" sz="800" i="1" dirty="0" err="1" smtClean="0"/>
              <a:t>next</a:t>
            </a:r>
            <a:r>
              <a:rPr lang="sv-SE" sz="800" i="1" dirty="0" smtClean="0"/>
              <a:t> </a:t>
            </a:r>
            <a:r>
              <a:rPr lang="sv-SE" sz="800" i="1" dirty="0" err="1" smtClean="0"/>
              <a:t>month</a:t>
            </a:r>
            <a:endParaRPr lang="en-US" sz="800" i="1" dirty="0" smtClean="0"/>
          </a:p>
          <a:p>
            <a:endParaRPr lang="en-US" sz="1000" i="1" dirty="0" smtClean="0"/>
          </a:p>
        </p:txBody>
      </p:sp>
      <p:pic>
        <p:nvPicPr>
          <p:cNvPr id="14" name="Picture 2"/>
          <p:cNvPicPr>
            <a:picLocks noChangeAspect="1" noChangeArrowheads="1"/>
          </p:cNvPicPr>
          <p:nvPr/>
        </p:nvPicPr>
        <p:blipFill>
          <a:blip r:embed="rId4" cstate="print"/>
          <a:srcRect/>
          <a:stretch>
            <a:fillRect/>
          </a:stretch>
        </p:blipFill>
        <p:spPr bwMode="auto">
          <a:xfrm>
            <a:off x="537892" y="1551194"/>
            <a:ext cx="7647250" cy="4248472"/>
          </a:xfrm>
          <a:prstGeom prst="rect">
            <a:avLst/>
          </a:prstGeom>
          <a:noFill/>
          <a:ln w="9525">
            <a:solidFill>
              <a:schemeClr val="tx2"/>
            </a:solidFill>
            <a:miter lim="800000"/>
            <a:headEnd/>
            <a:tailEnd/>
          </a:ln>
        </p:spPr>
      </p:pic>
      <p:sp>
        <p:nvSpPr>
          <p:cNvPr id="16" name="Rectangle 4"/>
          <p:cNvSpPr txBox="1">
            <a:spLocks noChangeArrowheads="1"/>
          </p:cNvSpPr>
          <p:nvPr/>
        </p:nvSpPr>
        <p:spPr>
          <a:xfrm>
            <a:off x="502091" y="-153016"/>
            <a:ext cx="8472576" cy="923483"/>
          </a:xfrm>
          <a:prstGeom prst="rect">
            <a:avLst/>
          </a:prstGeom>
        </p:spPr>
        <p:txBody>
          <a:bodyPr>
            <a:noAutofit/>
          </a:bodyPr>
          <a:lstStyle/>
          <a:p>
            <a:pPr>
              <a:lnSpc>
                <a:spcPct val="110000"/>
              </a:lnSpc>
            </a:pPr>
            <a:r>
              <a:rPr kumimoji="0" lang="en-GB" sz="2200" b="1" i="0" u="none" strike="noStrike" kern="1200" cap="none" spc="0" normalizeH="0" baseline="0" noProof="0" dirty="0" smtClean="0">
                <a:ln>
                  <a:noFill/>
                </a:ln>
                <a:solidFill>
                  <a:schemeClr val="accent1"/>
                </a:solidFill>
                <a:effectLst/>
                <a:uLnTx/>
                <a:uFillTx/>
                <a:latin typeface="+mj-lt"/>
                <a:ea typeface="+mj-ea"/>
                <a:cs typeface="+mj-cs"/>
              </a:rPr>
              <a:t/>
            </a:r>
            <a:br>
              <a:rPr kumimoji="0" lang="en-GB" sz="2200" b="1" i="0" u="none" strike="noStrike" kern="1200" cap="none" spc="0" normalizeH="0" baseline="0" noProof="0" dirty="0" smtClean="0">
                <a:ln>
                  <a:noFill/>
                </a:ln>
                <a:solidFill>
                  <a:schemeClr val="accent1"/>
                </a:solidFill>
                <a:effectLst/>
                <a:uLnTx/>
                <a:uFillTx/>
                <a:latin typeface="+mj-lt"/>
                <a:ea typeface="+mj-ea"/>
                <a:cs typeface="+mj-cs"/>
              </a:rPr>
            </a:br>
            <a:r>
              <a:rPr kumimoji="0" lang="en-GB" sz="2200" b="1" i="0" u="none" strike="noStrike" kern="1200" cap="none" spc="0" normalizeH="0" baseline="0" noProof="0" dirty="0" smtClean="0">
                <a:ln>
                  <a:noFill/>
                </a:ln>
                <a:solidFill>
                  <a:schemeClr val="accent1"/>
                </a:solidFill>
                <a:effectLst/>
                <a:uLnTx/>
                <a:uFillTx/>
                <a:latin typeface="+mj-lt"/>
                <a:ea typeface="+mj-ea"/>
                <a:cs typeface="+mj-cs"/>
              </a:rPr>
              <a:t/>
            </a:r>
            <a:br>
              <a:rPr kumimoji="0" lang="en-GB" sz="2200" b="1" i="0" u="none" strike="noStrike" kern="1200" cap="none" spc="0" normalizeH="0" baseline="0" noProof="0" dirty="0" smtClean="0">
                <a:ln>
                  <a:noFill/>
                </a:ln>
                <a:solidFill>
                  <a:schemeClr val="accent1"/>
                </a:solidFill>
                <a:effectLst/>
                <a:uLnTx/>
                <a:uFillTx/>
                <a:latin typeface="+mj-lt"/>
                <a:ea typeface="+mj-ea"/>
                <a:cs typeface="+mj-cs"/>
              </a:rPr>
            </a:br>
            <a:r>
              <a:rPr kumimoji="0" lang="en-US" sz="2200" b="1" i="0" u="none" strike="noStrike" kern="1200" cap="none" spc="0" normalizeH="0" baseline="0" noProof="0" dirty="0" err="1" smtClean="0">
                <a:ln>
                  <a:noFill/>
                </a:ln>
                <a:solidFill>
                  <a:schemeClr val="accent1"/>
                </a:solidFill>
                <a:effectLst/>
                <a:uLnTx/>
                <a:uFillTx/>
                <a:latin typeface="+mj-lt"/>
                <a:ea typeface="+mj-ea"/>
                <a:cs typeface="+mj-cs"/>
              </a:rPr>
              <a:t>Рынок</a:t>
            </a:r>
            <a:r>
              <a:rPr kumimoji="0" lang="en-US" sz="2200" b="1" i="0" u="none" strike="noStrike" kern="1200" cap="none" spc="0" normalizeH="0" baseline="0" noProof="0" dirty="0" smtClean="0">
                <a:ln>
                  <a:noFill/>
                </a:ln>
                <a:solidFill>
                  <a:schemeClr val="accent1"/>
                </a:solidFill>
                <a:effectLst/>
                <a:uLnTx/>
                <a:uFillTx/>
                <a:latin typeface="+mj-lt"/>
                <a:ea typeface="+mj-ea"/>
                <a:cs typeface="+mj-cs"/>
              </a:rPr>
              <a:t> в </a:t>
            </a:r>
            <a:r>
              <a:rPr kumimoji="0" lang="en-US" sz="2200" b="1" i="0" u="none" strike="noStrike" kern="1200" cap="none" spc="0" normalizeH="0" baseline="0" noProof="0" dirty="0" err="1" smtClean="0">
                <a:ln>
                  <a:noFill/>
                </a:ln>
                <a:solidFill>
                  <a:schemeClr val="accent1"/>
                </a:solidFill>
                <a:effectLst/>
                <a:uLnTx/>
                <a:uFillTx/>
                <a:latin typeface="+mj-lt"/>
                <a:ea typeface="+mj-ea"/>
                <a:cs typeface="+mj-cs"/>
              </a:rPr>
              <a:t>разрезе</a:t>
            </a:r>
            <a:r>
              <a:rPr kumimoji="0" lang="en-US" sz="2200" b="1" i="0" u="none" strike="noStrike" kern="1200" cap="none" spc="0" normalizeH="0" baseline="0" noProof="0" dirty="0" smtClean="0">
                <a:ln>
                  <a:noFill/>
                </a:ln>
                <a:solidFill>
                  <a:schemeClr val="accent1"/>
                </a:solidFill>
                <a:effectLst/>
                <a:uLnTx/>
                <a:uFillTx/>
                <a:latin typeface="+mj-lt"/>
                <a:ea typeface="+mj-ea"/>
                <a:cs typeface="+mj-cs"/>
              </a:rPr>
              <a:t> </a:t>
            </a:r>
            <a:r>
              <a:rPr kumimoji="0" lang="en-US" sz="2200" b="1" i="0" u="none" strike="noStrike" kern="1200" cap="none" spc="0" normalizeH="0" baseline="0" noProof="0" dirty="0" err="1" smtClean="0">
                <a:ln>
                  <a:noFill/>
                </a:ln>
                <a:solidFill>
                  <a:schemeClr val="accent1"/>
                </a:solidFill>
                <a:effectLst/>
                <a:uLnTx/>
                <a:uFillTx/>
                <a:latin typeface="+mj-lt"/>
                <a:ea typeface="+mj-ea"/>
                <a:cs typeface="+mj-cs"/>
              </a:rPr>
              <a:t>покупательской</a:t>
            </a:r>
            <a:r>
              <a:rPr kumimoji="0" lang="en-US" sz="2200" b="1" i="0" u="none" strike="noStrike" kern="1200" cap="none" spc="0" normalizeH="0" baseline="0" noProof="0" dirty="0" smtClean="0">
                <a:ln>
                  <a:noFill/>
                </a:ln>
                <a:solidFill>
                  <a:schemeClr val="accent1"/>
                </a:solidFill>
                <a:effectLst/>
                <a:uLnTx/>
                <a:uFillTx/>
                <a:latin typeface="+mj-lt"/>
                <a:ea typeface="+mj-ea"/>
                <a:cs typeface="+mj-cs"/>
              </a:rPr>
              <a:t> </a:t>
            </a:r>
            <a:r>
              <a:rPr kumimoji="0" lang="en-US" sz="2200" b="1" i="0" u="none" strike="noStrike" kern="1200" cap="none" spc="0" normalizeH="0" baseline="0" noProof="0" dirty="0" err="1" smtClean="0">
                <a:ln>
                  <a:noFill/>
                </a:ln>
                <a:solidFill>
                  <a:schemeClr val="accent1"/>
                </a:solidFill>
                <a:effectLst/>
                <a:uLnTx/>
                <a:uFillTx/>
                <a:latin typeface="+mj-lt"/>
                <a:ea typeface="+mj-ea"/>
                <a:cs typeface="+mj-cs"/>
              </a:rPr>
              <a:t>способ</a:t>
            </a:r>
            <a:r>
              <a:rPr kumimoji="0" lang="ru-RU" sz="2200" b="1" i="0" u="none" strike="noStrike" kern="1200" cap="none" spc="0" normalizeH="0" baseline="0" noProof="0" dirty="0" err="1" smtClean="0">
                <a:ln>
                  <a:noFill/>
                </a:ln>
                <a:solidFill>
                  <a:schemeClr val="accent1"/>
                </a:solidFill>
                <a:effectLst/>
                <a:uLnTx/>
                <a:uFillTx/>
                <a:latin typeface="+mj-lt"/>
                <a:ea typeface="+mj-ea"/>
                <a:cs typeface="+mj-cs"/>
              </a:rPr>
              <a:t>ности</a:t>
            </a:r>
            <a:endParaRPr kumimoji="0" lang="ru-RU" sz="2200" b="1" i="0" u="none" strike="noStrike" kern="1200" cap="none" spc="0" normalizeH="0" baseline="0" noProof="0" dirty="0" smtClean="0">
              <a:ln>
                <a:noFill/>
              </a:ln>
              <a:solidFill>
                <a:schemeClr val="accent1"/>
              </a:solidFill>
              <a:effectLst/>
              <a:uLnTx/>
              <a:uFillTx/>
              <a:latin typeface="+mj-lt"/>
              <a:ea typeface="+mj-ea"/>
              <a:cs typeface="+mj-cs"/>
            </a:endParaRPr>
          </a:p>
          <a:p>
            <a:pPr>
              <a:lnSpc>
                <a:spcPct val="110000"/>
              </a:lnSpc>
            </a:pPr>
            <a:r>
              <a:rPr lang="ru-RU" sz="2200" b="1" dirty="0" smtClean="0">
                <a:solidFill>
                  <a:schemeClr val="accent3"/>
                </a:solidFill>
                <a:latin typeface="+mj-lt"/>
                <a:ea typeface="+mj-ea"/>
                <a:cs typeface="+mj-cs"/>
              </a:rPr>
              <a:t>Цена на молоко в России  </a:t>
            </a:r>
          </a:p>
          <a:p>
            <a:pPr marL="0" marR="0" lvl="0" indent="0" defTabSz="914400" rtl="0" eaLnBrk="1" fontAlgn="auto" latinLnBrk="0" hangingPunct="1">
              <a:lnSpc>
                <a:spcPct val="100000"/>
              </a:lnSpc>
              <a:spcBef>
                <a:spcPct val="0"/>
              </a:spcBef>
              <a:spcAft>
                <a:spcPts val="0"/>
              </a:spcAft>
              <a:buClrTx/>
              <a:buSzTx/>
              <a:buFontTx/>
              <a:buNone/>
              <a:tabLst/>
              <a:defRPr/>
            </a:pPr>
            <a:endParaRPr lang="en-US" sz="2200" b="1" dirty="0" smtClean="0">
              <a:solidFill>
                <a:schemeClr val="accent3"/>
              </a:solidFill>
              <a:latin typeface="+mj-lt"/>
              <a:ea typeface="+mj-ea"/>
              <a:cs typeface="+mj-cs"/>
            </a:endParaRPr>
          </a:p>
        </p:txBody>
      </p:sp>
      <p:pic>
        <p:nvPicPr>
          <p:cNvPr id="17" name="Picture 2"/>
          <p:cNvPicPr>
            <a:picLocks noChangeAspect="1" noChangeArrowheads="1"/>
          </p:cNvPicPr>
          <p:nvPr/>
        </p:nvPicPr>
        <p:blipFill>
          <a:blip r:embed="rId5" cstate="print"/>
          <a:srcRect/>
          <a:stretch>
            <a:fillRect/>
          </a:stretch>
        </p:blipFill>
        <p:spPr bwMode="auto">
          <a:xfrm>
            <a:off x="625495" y="1658226"/>
            <a:ext cx="7496105" cy="4032448"/>
          </a:xfrm>
          <a:prstGeom prst="rect">
            <a:avLst/>
          </a:prstGeom>
          <a:noFill/>
          <a:ln w="9525">
            <a:solidFill>
              <a:schemeClr val="tx2"/>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6011" name="Object 59"/>
          <p:cNvGraphicFramePr>
            <a:graphicFrameLocks noGrp="1" noChangeAspect="1"/>
          </p:cNvGraphicFramePr>
          <p:nvPr>
            <p:ph type="body" sz="half" idx="4294967295"/>
          </p:nvPr>
        </p:nvGraphicFramePr>
        <p:xfrm>
          <a:off x="4953000" y="1282700"/>
          <a:ext cx="3973513" cy="4292600"/>
        </p:xfrm>
        <a:graphic>
          <a:graphicData uri="http://schemas.openxmlformats.org/presentationml/2006/ole">
            <p:oleObj spid="_x0000_s494594" name="Chart" r:id="rId3" imgW="3977654" imgH="4297752" progId="Excel.Sheet.8">
              <p:embed/>
            </p:oleObj>
          </a:graphicData>
        </a:graphic>
      </p:graphicFrame>
      <p:graphicFrame>
        <p:nvGraphicFramePr>
          <p:cNvPr id="38" name="Object 3"/>
          <p:cNvGraphicFramePr>
            <a:graphicFrameLocks noGrp="1" noChangeAspect="1"/>
          </p:cNvGraphicFramePr>
          <p:nvPr>
            <p:ph type="chart" sz="half" idx="4294967295"/>
          </p:nvPr>
        </p:nvGraphicFramePr>
        <p:xfrm>
          <a:off x="400050" y="1706563"/>
          <a:ext cx="4545013" cy="3932237"/>
        </p:xfrm>
        <a:graphic>
          <a:graphicData uri="http://schemas.openxmlformats.org/drawingml/2006/chart">
            <c:chart xmlns:c="http://schemas.openxmlformats.org/drawingml/2006/chart" xmlns:r="http://schemas.openxmlformats.org/officeDocument/2006/relationships" r:id="rId4"/>
          </a:graphicData>
        </a:graphic>
      </p:graphicFrame>
      <p:sp>
        <p:nvSpPr>
          <p:cNvPr id="126014" name="Text Box 4"/>
          <p:cNvSpPr txBox="1">
            <a:spLocks noChangeArrowheads="1"/>
          </p:cNvSpPr>
          <p:nvPr/>
        </p:nvSpPr>
        <p:spPr bwMode="auto">
          <a:xfrm>
            <a:off x="1979613" y="5300663"/>
            <a:ext cx="458787" cy="290512"/>
          </a:xfrm>
          <a:prstGeom prst="rect">
            <a:avLst/>
          </a:prstGeom>
          <a:noFill/>
          <a:ln w="9525" algn="ctr">
            <a:noFill/>
            <a:miter lim="800000"/>
            <a:headEnd/>
            <a:tailEnd/>
          </a:ln>
        </p:spPr>
        <p:txBody>
          <a:bodyPr lIns="36000" rIns="54000">
            <a:spAutoFit/>
          </a:bodyPr>
          <a:lstStyle/>
          <a:p>
            <a:pPr marL="457200" indent="-457200" algn="ctr" eaLnBrk="0" hangingPunct="0">
              <a:spcBef>
                <a:spcPct val="50000"/>
              </a:spcBef>
              <a:buFont typeface="Wingdings" pitchFamily="2" charset="2"/>
              <a:buNone/>
            </a:pPr>
            <a:r>
              <a:rPr lang="ru-RU" sz="1300" b="1">
                <a:latin typeface="Times New Roman" pitchFamily="18" charset="0"/>
              </a:rPr>
              <a:t>2013</a:t>
            </a:r>
          </a:p>
        </p:txBody>
      </p:sp>
      <p:sp>
        <p:nvSpPr>
          <p:cNvPr id="126015" name="Text Box 5"/>
          <p:cNvSpPr txBox="1">
            <a:spLocks noChangeArrowheads="1"/>
          </p:cNvSpPr>
          <p:nvPr/>
        </p:nvSpPr>
        <p:spPr bwMode="auto">
          <a:xfrm>
            <a:off x="2449513" y="5300663"/>
            <a:ext cx="522287" cy="290512"/>
          </a:xfrm>
          <a:prstGeom prst="rect">
            <a:avLst/>
          </a:prstGeom>
          <a:noFill/>
          <a:ln w="9525" algn="ctr">
            <a:noFill/>
            <a:miter lim="800000"/>
            <a:headEnd/>
            <a:tailEnd/>
          </a:ln>
        </p:spPr>
        <p:txBody>
          <a:bodyPr lIns="36000" rIns="54000">
            <a:spAutoFit/>
          </a:bodyPr>
          <a:lstStyle/>
          <a:p>
            <a:pPr marL="457200" indent="-457200" algn="ctr" eaLnBrk="0" hangingPunct="0">
              <a:spcBef>
                <a:spcPct val="50000"/>
              </a:spcBef>
              <a:buFont typeface="Wingdings" pitchFamily="2" charset="2"/>
              <a:buNone/>
            </a:pPr>
            <a:r>
              <a:rPr lang="ru-RU" sz="1300" b="1">
                <a:latin typeface="Times New Roman" pitchFamily="18" charset="0"/>
              </a:rPr>
              <a:t>2014</a:t>
            </a:r>
          </a:p>
        </p:txBody>
      </p:sp>
      <p:sp>
        <p:nvSpPr>
          <p:cNvPr id="126016" name="Text Box 6"/>
          <p:cNvSpPr txBox="1">
            <a:spLocks noChangeArrowheads="1"/>
          </p:cNvSpPr>
          <p:nvPr/>
        </p:nvSpPr>
        <p:spPr bwMode="auto">
          <a:xfrm>
            <a:off x="2954338" y="5300663"/>
            <a:ext cx="474662" cy="290512"/>
          </a:xfrm>
          <a:prstGeom prst="rect">
            <a:avLst/>
          </a:prstGeom>
          <a:noFill/>
          <a:ln w="9525" algn="ctr">
            <a:noFill/>
            <a:miter lim="800000"/>
            <a:headEnd/>
            <a:tailEnd/>
          </a:ln>
        </p:spPr>
        <p:txBody>
          <a:bodyPr lIns="36000" rIns="54000">
            <a:spAutoFit/>
          </a:bodyPr>
          <a:lstStyle/>
          <a:p>
            <a:pPr marL="457200" indent="-457200" algn="ctr" eaLnBrk="0" hangingPunct="0">
              <a:spcBef>
                <a:spcPct val="50000"/>
              </a:spcBef>
              <a:buFont typeface="Wingdings" pitchFamily="2" charset="2"/>
              <a:buNone/>
            </a:pPr>
            <a:r>
              <a:rPr lang="ru-RU" sz="1300" b="1">
                <a:latin typeface="Times New Roman" pitchFamily="18" charset="0"/>
              </a:rPr>
              <a:t>2013 </a:t>
            </a:r>
          </a:p>
        </p:txBody>
      </p:sp>
      <p:sp>
        <p:nvSpPr>
          <p:cNvPr id="126017" name="Text Box 7"/>
          <p:cNvSpPr txBox="1">
            <a:spLocks noChangeArrowheads="1"/>
          </p:cNvSpPr>
          <p:nvPr/>
        </p:nvSpPr>
        <p:spPr bwMode="auto">
          <a:xfrm>
            <a:off x="3386138" y="5300663"/>
            <a:ext cx="500062" cy="290512"/>
          </a:xfrm>
          <a:prstGeom prst="rect">
            <a:avLst/>
          </a:prstGeom>
          <a:noFill/>
          <a:ln w="9525" algn="ctr">
            <a:noFill/>
            <a:miter lim="800000"/>
            <a:headEnd/>
            <a:tailEnd/>
          </a:ln>
        </p:spPr>
        <p:txBody>
          <a:bodyPr lIns="36000" rIns="54000">
            <a:spAutoFit/>
          </a:bodyPr>
          <a:lstStyle/>
          <a:p>
            <a:pPr marL="457200" indent="-457200" algn="ctr" eaLnBrk="0" hangingPunct="0">
              <a:spcBef>
                <a:spcPct val="50000"/>
              </a:spcBef>
              <a:buFont typeface="Wingdings" pitchFamily="2" charset="2"/>
              <a:buNone/>
            </a:pPr>
            <a:r>
              <a:rPr lang="ru-RU" sz="1300" b="1">
                <a:latin typeface="Times New Roman" pitchFamily="18" charset="0"/>
              </a:rPr>
              <a:t>2014 </a:t>
            </a:r>
          </a:p>
        </p:txBody>
      </p:sp>
      <p:sp>
        <p:nvSpPr>
          <p:cNvPr id="126018" name="Text Box 8"/>
          <p:cNvSpPr txBox="1">
            <a:spLocks noChangeArrowheads="1"/>
          </p:cNvSpPr>
          <p:nvPr/>
        </p:nvSpPr>
        <p:spPr bwMode="auto">
          <a:xfrm>
            <a:off x="3962400" y="5299075"/>
            <a:ext cx="609600" cy="290513"/>
          </a:xfrm>
          <a:prstGeom prst="rect">
            <a:avLst/>
          </a:prstGeom>
          <a:noFill/>
          <a:ln w="9525" algn="ctr">
            <a:noFill/>
            <a:miter lim="800000"/>
            <a:headEnd/>
            <a:tailEnd/>
          </a:ln>
        </p:spPr>
        <p:txBody>
          <a:bodyPr lIns="36000" rIns="54000">
            <a:spAutoFit/>
          </a:bodyPr>
          <a:lstStyle/>
          <a:p>
            <a:pPr marL="457200" indent="-457200" algn="ctr" eaLnBrk="0" hangingPunct="0">
              <a:spcBef>
                <a:spcPct val="50000"/>
              </a:spcBef>
              <a:buFont typeface="Wingdings" pitchFamily="2" charset="2"/>
              <a:buNone/>
            </a:pPr>
            <a:r>
              <a:rPr lang="ru-RU" sz="1300" b="1">
                <a:latin typeface="Times New Roman" pitchFamily="18" charset="0"/>
              </a:rPr>
              <a:t>2013</a:t>
            </a:r>
          </a:p>
        </p:txBody>
      </p:sp>
      <p:sp>
        <p:nvSpPr>
          <p:cNvPr id="126019" name="Text Box 9"/>
          <p:cNvSpPr txBox="1">
            <a:spLocks noChangeArrowheads="1"/>
          </p:cNvSpPr>
          <p:nvPr/>
        </p:nvSpPr>
        <p:spPr bwMode="auto">
          <a:xfrm>
            <a:off x="4500563" y="5300663"/>
            <a:ext cx="485775" cy="290512"/>
          </a:xfrm>
          <a:prstGeom prst="rect">
            <a:avLst/>
          </a:prstGeom>
          <a:noFill/>
          <a:ln w="9525" algn="ctr">
            <a:noFill/>
            <a:miter lim="800000"/>
            <a:headEnd/>
            <a:tailEnd/>
          </a:ln>
        </p:spPr>
        <p:txBody>
          <a:bodyPr lIns="36000" rIns="54000">
            <a:spAutoFit/>
          </a:bodyPr>
          <a:lstStyle/>
          <a:p>
            <a:pPr marL="457200" indent="-457200" algn="ctr" eaLnBrk="0" hangingPunct="0">
              <a:spcBef>
                <a:spcPct val="50000"/>
              </a:spcBef>
              <a:buFont typeface="Wingdings" pitchFamily="2" charset="2"/>
              <a:buNone/>
            </a:pPr>
            <a:r>
              <a:rPr lang="ru-RU" sz="1300" b="1">
                <a:latin typeface="Times New Roman" pitchFamily="18" charset="0"/>
              </a:rPr>
              <a:t>2014</a:t>
            </a:r>
          </a:p>
        </p:txBody>
      </p:sp>
      <p:sp>
        <p:nvSpPr>
          <p:cNvPr id="126020" name="Text Box 10"/>
          <p:cNvSpPr txBox="1">
            <a:spLocks noChangeArrowheads="1"/>
          </p:cNvSpPr>
          <p:nvPr/>
        </p:nvSpPr>
        <p:spPr bwMode="auto">
          <a:xfrm>
            <a:off x="3933825" y="5543550"/>
            <a:ext cx="1143000" cy="260350"/>
          </a:xfrm>
          <a:prstGeom prst="rect">
            <a:avLst/>
          </a:prstGeom>
          <a:noFill/>
          <a:ln w="9525" algn="ctr">
            <a:noFill/>
            <a:miter lim="800000"/>
            <a:headEnd/>
            <a:tailEnd/>
          </a:ln>
        </p:spPr>
        <p:txBody>
          <a:bodyPr lIns="36000" rIns="54000">
            <a:spAutoFit/>
          </a:bodyPr>
          <a:lstStyle/>
          <a:p>
            <a:pPr marL="457200" indent="-457200" algn="ctr" eaLnBrk="0" hangingPunct="0">
              <a:spcBef>
                <a:spcPct val="50000"/>
              </a:spcBef>
              <a:buFont typeface="Wingdings" pitchFamily="2" charset="2"/>
              <a:buNone/>
            </a:pPr>
            <a:r>
              <a:rPr lang="ru-RU" sz="1100" b="1">
                <a:latin typeface="Arial Unicode MS" pitchFamily="34" charset="-128"/>
              </a:rPr>
              <a:t> КФХ</a:t>
            </a:r>
          </a:p>
        </p:txBody>
      </p:sp>
      <p:sp>
        <p:nvSpPr>
          <p:cNvPr id="126021" name="Text Box 11"/>
          <p:cNvSpPr txBox="1">
            <a:spLocks noChangeArrowheads="1"/>
          </p:cNvSpPr>
          <p:nvPr/>
        </p:nvSpPr>
        <p:spPr bwMode="auto">
          <a:xfrm>
            <a:off x="2905125" y="5519738"/>
            <a:ext cx="1235075" cy="428625"/>
          </a:xfrm>
          <a:prstGeom prst="rect">
            <a:avLst/>
          </a:prstGeom>
          <a:noFill/>
          <a:ln w="9525">
            <a:noFill/>
            <a:miter lim="800000"/>
            <a:headEnd/>
            <a:tailEnd/>
          </a:ln>
        </p:spPr>
        <p:txBody>
          <a:bodyPr>
            <a:spAutoFit/>
          </a:bodyPr>
          <a:lstStyle/>
          <a:p>
            <a:r>
              <a:rPr lang="ru-RU" sz="1100" b="1">
                <a:latin typeface="Arial Unicode MS" pitchFamily="34" charset="-128"/>
              </a:rPr>
              <a:t>    Сельхоз-пре</a:t>
            </a:r>
            <a:r>
              <a:rPr lang="ru-RU" sz="1100" b="1"/>
              <a:t>д</a:t>
            </a:r>
            <a:r>
              <a:rPr lang="ru-RU" sz="1100" b="1">
                <a:latin typeface="Arial Unicode MS" pitchFamily="34" charset="-128"/>
              </a:rPr>
              <a:t>приятия</a:t>
            </a:r>
          </a:p>
        </p:txBody>
      </p:sp>
      <p:sp>
        <p:nvSpPr>
          <p:cNvPr id="126022" name="Text Box 12"/>
          <p:cNvSpPr txBox="1">
            <a:spLocks noChangeArrowheads="1"/>
          </p:cNvSpPr>
          <p:nvPr/>
        </p:nvSpPr>
        <p:spPr bwMode="auto">
          <a:xfrm>
            <a:off x="1828800" y="5551488"/>
            <a:ext cx="1143000" cy="428625"/>
          </a:xfrm>
          <a:prstGeom prst="rect">
            <a:avLst/>
          </a:prstGeom>
          <a:noFill/>
          <a:ln w="9525">
            <a:noFill/>
            <a:miter lim="800000"/>
            <a:headEnd/>
            <a:tailEnd/>
          </a:ln>
        </p:spPr>
        <p:txBody>
          <a:bodyPr>
            <a:spAutoFit/>
          </a:bodyPr>
          <a:lstStyle/>
          <a:p>
            <a:pPr algn="ctr"/>
            <a:r>
              <a:rPr lang="ru-RU" sz="1100" b="1">
                <a:latin typeface="Arial Unicode MS" pitchFamily="34" charset="-128"/>
              </a:rPr>
              <a:t>Хозяйства населения</a:t>
            </a:r>
          </a:p>
        </p:txBody>
      </p:sp>
      <p:sp>
        <p:nvSpPr>
          <p:cNvPr id="126023" name="Text Box 13"/>
          <p:cNvSpPr txBox="1">
            <a:spLocks noChangeArrowheads="1"/>
          </p:cNvSpPr>
          <p:nvPr/>
        </p:nvSpPr>
        <p:spPr bwMode="auto">
          <a:xfrm>
            <a:off x="3022600" y="3293533"/>
            <a:ext cx="762000" cy="274638"/>
          </a:xfrm>
          <a:prstGeom prst="rect">
            <a:avLst/>
          </a:prstGeom>
          <a:solidFill>
            <a:schemeClr val="bg1"/>
          </a:solidFill>
          <a:ln w="9525" algn="ctr">
            <a:noFill/>
            <a:miter lim="800000"/>
            <a:headEnd/>
            <a:tailEnd/>
          </a:ln>
        </p:spPr>
        <p:txBody>
          <a:bodyPr lIns="36000" rIns="54000">
            <a:spAutoFit/>
          </a:bodyPr>
          <a:lstStyle/>
          <a:p>
            <a:pPr marL="457200" indent="-457200" algn="ctr" eaLnBrk="0" hangingPunct="0">
              <a:spcBef>
                <a:spcPct val="50000"/>
              </a:spcBef>
              <a:buFont typeface="Wingdings" pitchFamily="2" charset="2"/>
              <a:buNone/>
            </a:pPr>
            <a:r>
              <a:rPr lang="ru-RU" sz="1200" b="1">
                <a:latin typeface="Arial Unicode MS" pitchFamily="34" charset="-128"/>
              </a:rPr>
              <a:t>+2,2%</a:t>
            </a:r>
          </a:p>
        </p:txBody>
      </p:sp>
      <p:sp>
        <p:nvSpPr>
          <p:cNvPr id="126024" name="Text Box 14"/>
          <p:cNvSpPr txBox="1">
            <a:spLocks noChangeArrowheads="1"/>
          </p:cNvSpPr>
          <p:nvPr/>
        </p:nvSpPr>
        <p:spPr bwMode="auto">
          <a:xfrm>
            <a:off x="2032000" y="3259667"/>
            <a:ext cx="685800" cy="274638"/>
          </a:xfrm>
          <a:prstGeom prst="rect">
            <a:avLst/>
          </a:prstGeom>
          <a:solidFill>
            <a:schemeClr val="bg1"/>
          </a:solidFill>
          <a:ln w="9525" algn="ctr">
            <a:noFill/>
            <a:miter lim="800000"/>
            <a:headEnd/>
            <a:tailEnd/>
          </a:ln>
        </p:spPr>
        <p:txBody>
          <a:bodyPr lIns="36000" rIns="54000">
            <a:spAutoFit/>
          </a:bodyPr>
          <a:lstStyle/>
          <a:p>
            <a:pPr marL="457200" indent="-457200" algn="ctr" eaLnBrk="0" hangingPunct="0">
              <a:spcBef>
                <a:spcPct val="50000"/>
              </a:spcBef>
              <a:buFont typeface="Wingdings" pitchFamily="2" charset="2"/>
              <a:buNone/>
            </a:pPr>
            <a:r>
              <a:rPr lang="ru-RU" sz="1200" b="1" dirty="0">
                <a:latin typeface="Arial Unicode MS" pitchFamily="34" charset="-128"/>
              </a:rPr>
              <a:t>-2,7%</a:t>
            </a:r>
          </a:p>
        </p:txBody>
      </p:sp>
      <p:sp>
        <p:nvSpPr>
          <p:cNvPr id="126025" name="Text Box 15"/>
          <p:cNvSpPr txBox="1">
            <a:spLocks noChangeArrowheads="1"/>
          </p:cNvSpPr>
          <p:nvPr/>
        </p:nvSpPr>
        <p:spPr bwMode="auto">
          <a:xfrm>
            <a:off x="4038600" y="4419600"/>
            <a:ext cx="893763" cy="274638"/>
          </a:xfrm>
          <a:prstGeom prst="rect">
            <a:avLst/>
          </a:prstGeom>
          <a:solidFill>
            <a:schemeClr val="bg1"/>
          </a:solidFill>
          <a:ln w="9525" algn="ctr">
            <a:noFill/>
            <a:miter lim="800000"/>
            <a:headEnd/>
            <a:tailEnd/>
          </a:ln>
        </p:spPr>
        <p:txBody>
          <a:bodyPr lIns="36000" rIns="54000">
            <a:spAutoFit/>
          </a:bodyPr>
          <a:lstStyle/>
          <a:p>
            <a:pPr marL="457200" indent="-457200" algn="ctr" eaLnBrk="0" hangingPunct="0">
              <a:spcBef>
                <a:spcPct val="50000"/>
              </a:spcBef>
              <a:buFont typeface="Wingdings" pitchFamily="2" charset="2"/>
              <a:buNone/>
            </a:pPr>
            <a:r>
              <a:rPr lang="ru-RU" sz="1200" b="1" dirty="0">
                <a:latin typeface="Arial Unicode MS" pitchFamily="34" charset="-128"/>
              </a:rPr>
              <a:t>+6,1%</a:t>
            </a:r>
          </a:p>
        </p:txBody>
      </p:sp>
      <p:sp>
        <p:nvSpPr>
          <p:cNvPr id="126026" name="Text Box 16"/>
          <p:cNvSpPr txBox="1">
            <a:spLocks noChangeArrowheads="1"/>
          </p:cNvSpPr>
          <p:nvPr/>
        </p:nvSpPr>
        <p:spPr bwMode="auto">
          <a:xfrm>
            <a:off x="5867400" y="1939925"/>
            <a:ext cx="1997075" cy="336550"/>
          </a:xfrm>
          <a:prstGeom prst="rect">
            <a:avLst/>
          </a:prstGeom>
          <a:noFill/>
          <a:ln w="9525">
            <a:noFill/>
            <a:miter lim="800000"/>
            <a:headEnd/>
            <a:tailEnd/>
          </a:ln>
        </p:spPr>
        <p:txBody>
          <a:bodyPr>
            <a:spAutoFit/>
          </a:bodyPr>
          <a:lstStyle/>
          <a:p>
            <a:pPr algn="ctr"/>
            <a:r>
              <a:rPr lang="ru-RU" sz="1600" b="1" dirty="0">
                <a:latin typeface="Arial Unicode MS" pitchFamily="34" charset="-128"/>
              </a:rPr>
              <a:t>Удельный</a:t>
            </a:r>
            <a:r>
              <a:rPr lang="ru-RU" sz="1600" b="1" dirty="0">
                <a:latin typeface="Times New Roman" pitchFamily="18" charset="0"/>
              </a:rPr>
              <a:t> </a:t>
            </a:r>
            <a:r>
              <a:rPr lang="ru-RU" sz="1600" b="1" dirty="0">
                <a:latin typeface="Arial Unicode MS" pitchFamily="34" charset="-128"/>
              </a:rPr>
              <a:t>вес, %</a:t>
            </a:r>
          </a:p>
        </p:txBody>
      </p:sp>
      <p:sp>
        <p:nvSpPr>
          <p:cNvPr id="126027" name="Rectangle 17"/>
          <p:cNvSpPr>
            <a:spLocks noChangeArrowheads="1"/>
          </p:cNvSpPr>
          <p:nvPr/>
        </p:nvSpPr>
        <p:spPr bwMode="auto">
          <a:xfrm>
            <a:off x="5867400" y="4747142"/>
            <a:ext cx="179388" cy="179387"/>
          </a:xfrm>
          <a:prstGeom prst="rect">
            <a:avLst/>
          </a:prstGeom>
          <a:solidFill>
            <a:schemeClr val="accent1">
              <a:lumMod val="60000"/>
              <a:lumOff val="40000"/>
            </a:schemeClr>
          </a:solidFill>
          <a:ln w="9525">
            <a:solidFill>
              <a:schemeClr val="tx1"/>
            </a:solidFill>
            <a:miter lim="800000"/>
            <a:headEnd/>
            <a:tailEnd/>
          </a:ln>
        </p:spPr>
        <p:txBody>
          <a:bodyPr wrap="none" anchor="ctr"/>
          <a:lstStyle/>
          <a:p>
            <a:endParaRPr lang="ru-RU">
              <a:solidFill>
                <a:schemeClr val="bg1"/>
              </a:solidFill>
            </a:endParaRPr>
          </a:p>
        </p:txBody>
      </p:sp>
      <p:sp>
        <p:nvSpPr>
          <p:cNvPr id="126028" name="Text Box 18"/>
          <p:cNvSpPr txBox="1">
            <a:spLocks noChangeArrowheads="1"/>
          </p:cNvSpPr>
          <p:nvPr/>
        </p:nvSpPr>
        <p:spPr bwMode="auto">
          <a:xfrm>
            <a:off x="6172200" y="4697929"/>
            <a:ext cx="1941513" cy="304800"/>
          </a:xfrm>
          <a:prstGeom prst="rect">
            <a:avLst/>
          </a:prstGeom>
          <a:noFill/>
          <a:ln w="9525">
            <a:noFill/>
            <a:miter lim="800000"/>
            <a:headEnd/>
            <a:tailEnd/>
          </a:ln>
        </p:spPr>
        <p:txBody>
          <a:bodyPr wrap="none">
            <a:spAutoFit/>
          </a:bodyPr>
          <a:lstStyle/>
          <a:p>
            <a:r>
              <a:rPr lang="ru-RU" sz="1400" b="1" dirty="0">
                <a:latin typeface="Arial Unicode MS" pitchFamily="34" charset="-128"/>
              </a:rPr>
              <a:t>Сельхозпредприятия</a:t>
            </a:r>
          </a:p>
        </p:txBody>
      </p:sp>
      <p:sp>
        <p:nvSpPr>
          <p:cNvPr id="126029" name="Rectangle 19"/>
          <p:cNvSpPr>
            <a:spLocks noChangeArrowheads="1"/>
          </p:cNvSpPr>
          <p:nvPr/>
        </p:nvSpPr>
        <p:spPr bwMode="auto">
          <a:xfrm>
            <a:off x="5875867" y="5058290"/>
            <a:ext cx="179388" cy="179387"/>
          </a:xfrm>
          <a:prstGeom prst="rect">
            <a:avLst/>
          </a:prstGeom>
          <a:solidFill>
            <a:schemeClr val="accent1">
              <a:lumMod val="20000"/>
              <a:lumOff val="80000"/>
            </a:schemeClr>
          </a:solidFill>
          <a:ln w="9525">
            <a:solidFill>
              <a:schemeClr val="tx1"/>
            </a:solidFill>
            <a:miter lim="800000"/>
            <a:headEnd/>
            <a:tailEnd/>
          </a:ln>
        </p:spPr>
        <p:txBody>
          <a:bodyPr wrap="none" anchor="ctr"/>
          <a:lstStyle/>
          <a:p>
            <a:endParaRPr lang="ru-RU">
              <a:solidFill>
                <a:schemeClr val="bg1"/>
              </a:solidFill>
            </a:endParaRPr>
          </a:p>
        </p:txBody>
      </p:sp>
      <p:sp>
        <p:nvSpPr>
          <p:cNvPr id="126030" name="Text Box 20"/>
          <p:cNvSpPr txBox="1">
            <a:spLocks noChangeArrowheads="1"/>
          </p:cNvSpPr>
          <p:nvPr/>
        </p:nvSpPr>
        <p:spPr bwMode="auto">
          <a:xfrm>
            <a:off x="6180667" y="5009077"/>
            <a:ext cx="1971675" cy="304800"/>
          </a:xfrm>
          <a:prstGeom prst="rect">
            <a:avLst/>
          </a:prstGeom>
          <a:noFill/>
          <a:ln w="9525">
            <a:noFill/>
            <a:miter lim="800000"/>
            <a:headEnd/>
            <a:tailEnd/>
          </a:ln>
        </p:spPr>
        <p:txBody>
          <a:bodyPr wrap="none">
            <a:spAutoFit/>
          </a:bodyPr>
          <a:lstStyle/>
          <a:p>
            <a:r>
              <a:rPr lang="ru-RU" sz="1400" b="1">
                <a:latin typeface="Arial Unicode MS" pitchFamily="34" charset="-128"/>
              </a:rPr>
              <a:t>Хозяйства населения</a:t>
            </a:r>
          </a:p>
        </p:txBody>
      </p:sp>
      <p:sp>
        <p:nvSpPr>
          <p:cNvPr id="126031" name="Rectangle 21"/>
          <p:cNvSpPr>
            <a:spLocks noChangeArrowheads="1"/>
          </p:cNvSpPr>
          <p:nvPr/>
        </p:nvSpPr>
        <p:spPr bwMode="auto">
          <a:xfrm>
            <a:off x="5884334" y="5367851"/>
            <a:ext cx="179388" cy="179388"/>
          </a:xfrm>
          <a:prstGeom prst="rect">
            <a:avLst/>
          </a:prstGeom>
          <a:solidFill>
            <a:srgbClr val="221A86"/>
          </a:solidFill>
          <a:ln w="9525">
            <a:solidFill>
              <a:schemeClr val="tx1"/>
            </a:solidFill>
            <a:miter lim="800000"/>
            <a:headEnd/>
            <a:tailEnd/>
          </a:ln>
        </p:spPr>
        <p:txBody>
          <a:bodyPr wrap="none" anchor="ctr"/>
          <a:lstStyle/>
          <a:p>
            <a:endParaRPr lang="ru-RU">
              <a:solidFill>
                <a:schemeClr val="bg1"/>
              </a:solidFill>
            </a:endParaRPr>
          </a:p>
        </p:txBody>
      </p:sp>
      <p:sp>
        <p:nvSpPr>
          <p:cNvPr id="126032" name="Text Box 22"/>
          <p:cNvSpPr txBox="1">
            <a:spLocks noChangeArrowheads="1"/>
          </p:cNvSpPr>
          <p:nvPr/>
        </p:nvSpPr>
        <p:spPr bwMode="auto">
          <a:xfrm>
            <a:off x="6173259" y="5318639"/>
            <a:ext cx="590550" cy="304800"/>
          </a:xfrm>
          <a:prstGeom prst="rect">
            <a:avLst/>
          </a:prstGeom>
          <a:noFill/>
          <a:ln w="9525">
            <a:noFill/>
            <a:miter lim="800000"/>
            <a:headEnd/>
            <a:tailEnd/>
          </a:ln>
        </p:spPr>
        <p:txBody>
          <a:bodyPr wrap="none">
            <a:spAutoFit/>
          </a:bodyPr>
          <a:lstStyle/>
          <a:p>
            <a:r>
              <a:rPr lang="ru-RU" sz="1400" b="1">
                <a:latin typeface="Arial Unicode MS" pitchFamily="34" charset="-128"/>
              </a:rPr>
              <a:t>КФХ </a:t>
            </a:r>
          </a:p>
        </p:txBody>
      </p:sp>
      <p:sp>
        <p:nvSpPr>
          <p:cNvPr id="126034" name="Text Box 24"/>
          <p:cNvSpPr txBox="1">
            <a:spLocks noChangeArrowheads="1"/>
          </p:cNvSpPr>
          <p:nvPr/>
        </p:nvSpPr>
        <p:spPr bwMode="auto">
          <a:xfrm rot="-5400000">
            <a:off x="-217488" y="2170113"/>
            <a:ext cx="955675" cy="304800"/>
          </a:xfrm>
          <a:prstGeom prst="rect">
            <a:avLst/>
          </a:prstGeom>
          <a:noFill/>
          <a:ln w="9525">
            <a:noFill/>
            <a:miter lim="800000"/>
            <a:headEnd/>
            <a:tailEnd/>
          </a:ln>
        </p:spPr>
        <p:txBody>
          <a:bodyPr wrap="none">
            <a:spAutoFit/>
          </a:bodyPr>
          <a:lstStyle/>
          <a:p>
            <a:r>
              <a:rPr lang="ru-RU" sz="1400"/>
              <a:t>тыс. тонн</a:t>
            </a:r>
          </a:p>
        </p:txBody>
      </p:sp>
      <p:sp>
        <p:nvSpPr>
          <p:cNvPr id="126036" name="Text Box 28"/>
          <p:cNvSpPr txBox="1">
            <a:spLocks noChangeArrowheads="1"/>
          </p:cNvSpPr>
          <p:nvPr/>
        </p:nvSpPr>
        <p:spPr bwMode="auto">
          <a:xfrm>
            <a:off x="1022350" y="1752600"/>
            <a:ext cx="690563" cy="274638"/>
          </a:xfrm>
          <a:prstGeom prst="rect">
            <a:avLst/>
          </a:prstGeom>
          <a:solidFill>
            <a:schemeClr val="bg1"/>
          </a:solidFill>
          <a:ln w="9525" algn="ctr">
            <a:noFill/>
            <a:miter lim="800000"/>
            <a:headEnd/>
            <a:tailEnd/>
          </a:ln>
        </p:spPr>
        <p:txBody>
          <a:bodyPr lIns="36000" rIns="54000">
            <a:spAutoFit/>
          </a:bodyPr>
          <a:lstStyle/>
          <a:p>
            <a:pPr marL="457200" indent="-457200" algn="ctr" eaLnBrk="0" hangingPunct="0">
              <a:spcBef>
                <a:spcPct val="50000"/>
              </a:spcBef>
              <a:buFont typeface="Wingdings" pitchFamily="2" charset="2"/>
              <a:buNone/>
            </a:pPr>
            <a:r>
              <a:rPr lang="ru-RU" sz="1200" b="1" dirty="0">
                <a:latin typeface="Arial Unicode MS" pitchFamily="34" charset="-128"/>
              </a:rPr>
              <a:t>+0,1%</a:t>
            </a:r>
          </a:p>
        </p:txBody>
      </p:sp>
      <p:sp>
        <p:nvSpPr>
          <p:cNvPr id="126037" name="Text Box 29"/>
          <p:cNvSpPr txBox="1">
            <a:spLocks noChangeArrowheads="1"/>
          </p:cNvSpPr>
          <p:nvPr/>
        </p:nvSpPr>
        <p:spPr bwMode="auto">
          <a:xfrm>
            <a:off x="901700" y="5299075"/>
            <a:ext cx="609600" cy="290513"/>
          </a:xfrm>
          <a:prstGeom prst="rect">
            <a:avLst/>
          </a:prstGeom>
          <a:noFill/>
          <a:ln w="9525" algn="ctr">
            <a:noFill/>
            <a:miter lim="800000"/>
            <a:headEnd/>
            <a:tailEnd/>
          </a:ln>
        </p:spPr>
        <p:txBody>
          <a:bodyPr lIns="36000" rIns="54000">
            <a:spAutoFit/>
          </a:bodyPr>
          <a:lstStyle/>
          <a:p>
            <a:pPr marL="457200" indent="-457200" algn="ctr" eaLnBrk="0" hangingPunct="0">
              <a:spcBef>
                <a:spcPct val="50000"/>
              </a:spcBef>
              <a:buFont typeface="Wingdings" pitchFamily="2" charset="2"/>
              <a:buNone/>
            </a:pPr>
            <a:r>
              <a:rPr lang="ru-RU" sz="1300" b="1">
                <a:latin typeface="Times New Roman" pitchFamily="18" charset="0"/>
              </a:rPr>
              <a:t>2013</a:t>
            </a:r>
          </a:p>
        </p:txBody>
      </p:sp>
      <p:sp>
        <p:nvSpPr>
          <p:cNvPr id="126038" name="Text Box 30"/>
          <p:cNvSpPr txBox="1">
            <a:spLocks noChangeArrowheads="1"/>
          </p:cNvSpPr>
          <p:nvPr/>
        </p:nvSpPr>
        <p:spPr bwMode="auto">
          <a:xfrm>
            <a:off x="1371600" y="5299075"/>
            <a:ext cx="609600" cy="290513"/>
          </a:xfrm>
          <a:prstGeom prst="rect">
            <a:avLst/>
          </a:prstGeom>
          <a:noFill/>
          <a:ln w="9525" algn="ctr">
            <a:noFill/>
            <a:miter lim="800000"/>
            <a:headEnd/>
            <a:tailEnd/>
          </a:ln>
        </p:spPr>
        <p:txBody>
          <a:bodyPr lIns="36000" rIns="54000">
            <a:spAutoFit/>
          </a:bodyPr>
          <a:lstStyle/>
          <a:p>
            <a:pPr marL="457200" indent="-457200" algn="ctr" eaLnBrk="0" hangingPunct="0">
              <a:spcBef>
                <a:spcPct val="50000"/>
              </a:spcBef>
              <a:buFont typeface="Wingdings" pitchFamily="2" charset="2"/>
              <a:buNone/>
            </a:pPr>
            <a:r>
              <a:rPr lang="ru-RU" sz="1300" b="1">
                <a:latin typeface="Times New Roman" pitchFamily="18" charset="0"/>
              </a:rPr>
              <a:t>2014</a:t>
            </a:r>
          </a:p>
        </p:txBody>
      </p:sp>
      <p:sp>
        <p:nvSpPr>
          <p:cNvPr id="126039" name="Text Box 31"/>
          <p:cNvSpPr txBox="1">
            <a:spLocks noChangeArrowheads="1"/>
          </p:cNvSpPr>
          <p:nvPr/>
        </p:nvSpPr>
        <p:spPr bwMode="auto">
          <a:xfrm>
            <a:off x="771525" y="5534025"/>
            <a:ext cx="1143000" cy="428625"/>
          </a:xfrm>
          <a:prstGeom prst="rect">
            <a:avLst/>
          </a:prstGeom>
          <a:noFill/>
          <a:ln w="9525">
            <a:noFill/>
            <a:miter lim="800000"/>
            <a:headEnd/>
            <a:tailEnd/>
          </a:ln>
        </p:spPr>
        <p:txBody>
          <a:bodyPr>
            <a:spAutoFit/>
          </a:bodyPr>
          <a:lstStyle/>
          <a:p>
            <a:pPr algn="ctr"/>
            <a:r>
              <a:rPr lang="ru-RU" sz="1100" b="1">
                <a:latin typeface="Arial Unicode MS" pitchFamily="34" charset="-128"/>
              </a:rPr>
              <a:t>Все категории</a:t>
            </a:r>
          </a:p>
          <a:p>
            <a:pPr algn="ctr"/>
            <a:r>
              <a:rPr lang="ru-RU" sz="1100" b="1">
                <a:latin typeface="Arial Unicode MS" pitchFamily="34" charset="-128"/>
              </a:rPr>
              <a:t>хозяйств</a:t>
            </a:r>
          </a:p>
        </p:txBody>
      </p:sp>
      <p:sp>
        <p:nvSpPr>
          <p:cNvPr id="35" name="Rectangle 4"/>
          <p:cNvSpPr txBox="1">
            <a:spLocks noChangeArrowheads="1"/>
          </p:cNvSpPr>
          <p:nvPr/>
        </p:nvSpPr>
        <p:spPr>
          <a:xfrm>
            <a:off x="502091" y="-153016"/>
            <a:ext cx="8071225" cy="923483"/>
          </a:xfrm>
          <a:prstGeom prst="rect">
            <a:avLst/>
          </a:prstGeom>
        </p:spPr>
        <p:txBody>
          <a:bodyPr>
            <a:noAutofit/>
          </a:bodyPr>
          <a:lstStyle/>
          <a:p>
            <a:pPr>
              <a:defRPr/>
            </a:pPr>
            <a:r>
              <a:rPr kumimoji="0" lang="en-GB" sz="2200" b="1" i="0" u="none" strike="noStrike" kern="1200" cap="none" spc="0" normalizeH="0" baseline="0" noProof="0" dirty="0" smtClean="0">
                <a:ln>
                  <a:noFill/>
                </a:ln>
                <a:solidFill>
                  <a:schemeClr val="accent1"/>
                </a:solidFill>
                <a:effectLst/>
                <a:uLnTx/>
                <a:uFillTx/>
                <a:latin typeface="+mj-lt"/>
                <a:ea typeface="+mj-ea"/>
                <a:cs typeface="+mj-cs"/>
              </a:rPr>
              <a:t/>
            </a:r>
            <a:br>
              <a:rPr kumimoji="0" lang="en-GB" sz="2200" b="1" i="0" u="none" strike="noStrike" kern="1200" cap="none" spc="0" normalizeH="0" baseline="0" noProof="0" dirty="0" smtClean="0">
                <a:ln>
                  <a:noFill/>
                </a:ln>
                <a:solidFill>
                  <a:schemeClr val="accent1"/>
                </a:solidFill>
                <a:effectLst/>
                <a:uLnTx/>
                <a:uFillTx/>
                <a:latin typeface="+mj-lt"/>
                <a:ea typeface="+mj-ea"/>
                <a:cs typeface="+mj-cs"/>
              </a:rPr>
            </a:br>
            <a:r>
              <a:rPr kumimoji="0" lang="en-GB" sz="2200" b="1" i="0" u="none" strike="noStrike" kern="1200" cap="none" spc="0" normalizeH="0" baseline="0" noProof="0" dirty="0" smtClean="0">
                <a:ln>
                  <a:noFill/>
                </a:ln>
                <a:solidFill>
                  <a:schemeClr val="accent1"/>
                </a:solidFill>
                <a:effectLst/>
                <a:uLnTx/>
                <a:uFillTx/>
                <a:latin typeface="+mj-lt"/>
                <a:ea typeface="+mj-ea"/>
                <a:cs typeface="+mj-cs"/>
              </a:rPr>
              <a:t/>
            </a:r>
            <a:br>
              <a:rPr kumimoji="0" lang="en-GB" sz="2200" b="1" i="0" u="none" strike="noStrike" kern="1200" cap="none" spc="0" normalizeH="0" baseline="0" noProof="0" dirty="0" smtClean="0">
                <a:ln>
                  <a:noFill/>
                </a:ln>
                <a:solidFill>
                  <a:schemeClr val="accent1"/>
                </a:solidFill>
                <a:effectLst/>
                <a:uLnTx/>
                <a:uFillTx/>
                <a:latin typeface="+mj-lt"/>
                <a:ea typeface="+mj-ea"/>
                <a:cs typeface="+mj-cs"/>
              </a:rPr>
            </a:br>
            <a:r>
              <a:rPr kumimoji="0" lang="en-US" sz="2200" b="1" i="0" u="none" strike="noStrike" kern="1200" cap="none" spc="0" normalizeH="0" baseline="0" noProof="0" dirty="0" err="1" smtClean="0">
                <a:ln>
                  <a:noFill/>
                </a:ln>
                <a:solidFill>
                  <a:schemeClr val="accent1"/>
                </a:solidFill>
                <a:effectLst/>
                <a:uLnTx/>
                <a:uFillTx/>
                <a:latin typeface="+mj-lt"/>
                <a:ea typeface="+mj-ea"/>
                <a:cs typeface="+mj-cs"/>
              </a:rPr>
              <a:t>Рынок</a:t>
            </a:r>
            <a:r>
              <a:rPr kumimoji="0" lang="en-US" sz="2200" b="1" i="0" u="none" strike="noStrike" kern="1200" cap="none" spc="0" normalizeH="0" baseline="0" noProof="0" dirty="0" smtClean="0">
                <a:ln>
                  <a:noFill/>
                </a:ln>
                <a:solidFill>
                  <a:schemeClr val="accent1"/>
                </a:solidFill>
                <a:effectLst/>
                <a:uLnTx/>
                <a:uFillTx/>
                <a:latin typeface="+mj-lt"/>
                <a:ea typeface="+mj-ea"/>
                <a:cs typeface="+mj-cs"/>
              </a:rPr>
              <a:t> в </a:t>
            </a:r>
            <a:r>
              <a:rPr kumimoji="0" lang="en-US" sz="2200" b="1" i="0" u="none" strike="noStrike" kern="1200" cap="none" spc="0" normalizeH="0" baseline="0" noProof="0" dirty="0" err="1" smtClean="0">
                <a:ln>
                  <a:noFill/>
                </a:ln>
                <a:solidFill>
                  <a:schemeClr val="accent1"/>
                </a:solidFill>
                <a:effectLst/>
                <a:uLnTx/>
                <a:uFillTx/>
                <a:latin typeface="+mj-lt"/>
                <a:ea typeface="+mj-ea"/>
                <a:cs typeface="+mj-cs"/>
              </a:rPr>
              <a:t>разрезе</a:t>
            </a:r>
            <a:r>
              <a:rPr kumimoji="0" lang="en-US" sz="2200" b="1" i="0" u="none" strike="noStrike" kern="1200" cap="none" spc="0" normalizeH="0" baseline="0" noProof="0" dirty="0" smtClean="0">
                <a:ln>
                  <a:noFill/>
                </a:ln>
                <a:solidFill>
                  <a:schemeClr val="accent1"/>
                </a:solidFill>
                <a:effectLst/>
                <a:uLnTx/>
                <a:uFillTx/>
                <a:latin typeface="+mj-lt"/>
                <a:ea typeface="+mj-ea"/>
                <a:cs typeface="+mj-cs"/>
              </a:rPr>
              <a:t> </a:t>
            </a:r>
            <a:r>
              <a:rPr kumimoji="0" lang="ru-RU" sz="2200" b="1" i="0" u="none" strike="noStrike" kern="1200" cap="none" spc="0" normalizeH="0" baseline="0" noProof="0" dirty="0" smtClean="0">
                <a:ln>
                  <a:noFill/>
                </a:ln>
                <a:solidFill>
                  <a:schemeClr val="accent1"/>
                </a:solidFill>
                <a:effectLst/>
                <a:uLnTx/>
                <a:uFillTx/>
                <a:latin typeface="+mj-lt"/>
                <a:ea typeface="+mj-ea"/>
                <a:cs typeface="+mj-cs"/>
              </a:rPr>
              <a:t>государственной политики</a:t>
            </a:r>
            <a:r>
              <a:rPr kumimoji="0" lang="en-US" sz="2200" b="1" i="0" u="none" strike="noStrike" kern="1200" cap="none" spc="0" normalizeH="0" baseline="0" noProof="0" dirty="0" smtClean="0">
                <a:ln>
                  <a:noFill/>
                </a:ln>
                <a:solidFill>
                  <a:schemeClr val="accent1"/>
                </a:solidFill>
                <a:effectLst/>
                <a:uLnTx/>
                <a:uFillTx/>
                <a:latin typeface="+mj-lt"/>
                <a:ea typeface="+mj-ea"/>
                <a:cs typeface="+mj-cs"/>
              </a:rPr>
              <a:t> </a:t>
            </a:r>
            <a:r>
              <a:rPr kumimoji="0" lang="en-GB" sz="2200" b="1" i="0" u="none" strike="noStrike" kern="1200" cap="none" spc="0" normalizeH="0" baseline="0" noProof="0" dirty="0" smtClean="0">
                <a:ln>
                  <a:noFill/>
                </a:ln>
                <a:solidFill>
                  <a:schemeClr val="accent1"/>
                </a:solidFill>
                <a:effectLst/>
                <a:uLnTx/>
                <a:uFillTx/>
                <a:latin typeface="+mj-lt"/>
                <a:ea typeface="+mj-ea"/>
                <a:cs typeface="+mj-cs"/>
              </a:rPr>
              <a:t/>
            </a:r>
            <a:br>
              <a:rPr kumimoji="0" lang="en-GB" sz="2200" b="1" i="0" u="none" strike="noStrike" kern="1200" cap="none" spc="0" normalizeH="0" baseline="0" noProof="0" dirty="0" smtClean="0">
                <a:ln>
                  <a:noFill/>
                </a:ln>
                <a:solidFill>
                  <a:schemeClr val="accent1"/>
                </a:solidFill>
                <a:effectLst/>
                <a:uLnTx/>
                <a:uFillTx/>
                <a:latin typeface="+mj-lt"/>
                <a:ea typeface="+mj-ea"/>
                <a:cs typeface="+mj-cs"/>
              </a:rPr>
            </a:br>
            <a:r>
              <a:rPr lang="ru-RU" sz="2200" b="1" dirty="0" smtClean="0">
                <a:solidFill>
                  <a:schemeClr val="accent3"/>
                </a:solidFill>
                <a:latin typeface="+mj-lt"/>
                <a:ea typeface="+mj-ea"/>
                <a:cs typeface="+mj-cs"/>
              </a:rPr>
              <a:t>Производство и удельный вес молока в хозяйствах всех категорий  за 2014 год </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200" b="1" i="0" u="none" strike="noStrike" kern="1200" cap="none" spc="0" normalizeH="0" baseline="0" noProof="0" dirty="0" smtClean="0">
              <a:ln>
                <a:noFill/>
              </a:ln>
              <a:solidFill>
                <a:schemeClr val="accent3"/>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LOGO" val="Logo"/>
</p:tagLst>
</file>

<file path=ppt/tags/tag10.xml><?xml version="1.0" encoding="utf-8"?>
<p:tagLst xmlns:a="http://schemas.openxmlformats.org/drawingml/2006/main" xmlns:r="http://schemas.openxmlformats.org/officeDocument/2006/relationships" xmlns:p="http://schemas.openxmlformats.org/presentationml/2006/main">
  <p:tag name="LOGO" val="Logo"/>
</p:tagLst>
</file>

<file path=ppt/tags/tag11.xml><?xml version="1.0" encoding="utf-8"?>
<p:tagLst xmlns:a="http://schemas.openxmlformats.org/drawingml/2006/main" xmlns:r="http://schemas.openxmlformats.org/officeDocument/2006/relationships" xmlns:p="http://schemas.openxmlformats.org/presentationml/2006/main">
  <p:tag name="LOGO" val="Logo"/>
</p:tagLst>
</file>

<file path=ppt/tags/tag12.xml><?xml version="1.0" encoding="utf-8"?>
<p:tagLst xmlns:a="http://schemas.openxmlformats.org/drawingml/2006/main" xmlns:r="http://schemas.openxmlformats.org/officeDocument/2006/relationships" xmlns:p="http://schemas.openxmlformats.org/presentationml/2006/main">
  <p:tag name="LOGO" val="Logo"/>
</p:tagLst>
</file>

<file path=ppt/tags/tag13.xml><?xml version="1.0" encoding="utf-8"?>
<p:tagLst xmlns:a="http://schemas.openxmlformats.org/drawingml/2006/main" xmlns:r="http://schemas.openxmlformats.org/officeDocument/2006/relationships" xmlns:p="http://schemas.openxmlformats.org/presentationml/2006/main">
  <p:tag name="LOGO" val="Logo"/>
</p:tagLst>
</file>

<file path=ppt/tags/tag14.xml><?xml version="1.0" encoding="utf-8"?>
<p:tagLst xmlns:a="http://schemas.openxmlformats.org/drawingml/2006/main" xmlns:r="http://schemas.openxmlformats.org/officeDocument/2006/relationships" xmlns:p="http://schemas.openxmlformats.org/presentationml/2006/main">
  <p:tag name="LOGO" val="Logo"/>
</p:tagLst>
</file>

<file path=ppt/tags/tag15.xml><?xml version="1.0" encoding="utf-8"?>
<p:tagLst xmlns:a="http://schemas.openxmlformats.org/drawingml/2006/main" xmlns:r="http://schemas.openxmlformats.org/officeDocument/2006/relationships" xmlns:p="http://schemas.openxmlformats.org/presentationml/2006/main">
  <p:tag name="SCLASS" val="SClass"/>
</p:tagLst>
</file>

<file path=ppt/tags/tag16.xml><?xml version="1.0" encoding="utf-8"?>
<p:tagLst xmlns:a="http://schemas.openxmlformats.org/drawingml/2006/main" xmlns:r="http://schemas.openxmlformats.org/officeDocument/2006/relationships" xmlns:p="http://schemas.openxmlformats.org/presentationml/2006/main">
  <p:tag name="LOGO" val="Logo"/>
</p:tagLst>
</file>

<file path=ppt/tags/tag2.xml><?xml version="1.0" encoding="utf-8"?>
<p:tagLst xmlns:a="http://schemas.openxmlformats.org/drawingml/2006/main" xmlns:r="http://schemas.openxmlformats.org/officeDocument/2006/relationships" xmlns:p="http://schemas.openxmlformats.org/presentationml/2006/main">
  <p:tag name="LOGO" val="Logo"/>
</p:tagLst>
</file>

<file path=ppt/tags/tag3.xml><?xml version="1.0" encoding="utf-8"?>
<p:tagLst xmlns:a="http://schemas.openxmlformats.org/drawingml/2006/main" xmlns:r="http://schemas.openxmlformats.org/officeDocument/2006/relationships" xmlns:p="http://schemas.openxmlformats.org/presentationml/2006/main">
  <p:tag name="LOGO" val="Logo"/>
</p:tagLst>
</file>

<file path=ppt/tags/tag4.xml><?xml version="1.0" encoding="utf-8"?>
<p:tagLst xmlns:a="http://schemas.openxmlformats.org/drawingml/2006/main" xmlns:r="http://schemas.openxmlformats.org/officeDocument/2006/relationships" xmlns:p="http://schemas.openxmlformats.org/presentationml/2006/main">
  <p:tag name="LOGO" val="Logo"/>
</p:tagLst>
</file>

<file path=ppt/tags/tag5.xml><?xml version="1.0" encoding="utf-8"?>
<p:tagLst xmlns:a="http://schemas.openxmlformats.org/drawingml/2006/main" xmlns:r="http://schemas.openxmlformats.org/officeDocument/2006/relationships" xmlns:p="http://schemas.openxmlformats.org/presentationml/2006/main">
  <p:tag name="LOGO" val="Logo"/>
</p:tagLst>
</file>

<file path=ppt/tags/tag6.xml><?xml version="1.0" encoding="utf-8"?>
<p:tagLst xmlns:a="http://schemas.openxmlformats.org/drawingml/2006/main" xmlns:r="http://schemas.openxmlformats.org/officeDocument/2006/relationships" xmlns:p="http://schemas.openxmlformats.org/presentationml/2006/main">
  <p:tag name="LOGO" val="Logo"/>
</p:tagLst>
</file>

<file path=ppt/tags/tag7.xml><?xml version="1.0" encoding="utf-8"?>
<p:tagLst xmlns:a="http://schemas.openxmlformats.org/drawingml/2006/main" xmlns:r="http://schemas.openxmlformats.org/officeDocument/2006/relationships" xmlns:p="http://schemas.openxmlformats.org/presentationml/2006/main">
  <p:tag name="LOGO" val="Logo"/>
</p:tagLst>
</file>

<file path=ppt/tags/tag8.xml><?xml version="1.0" encoding="utf-8"?>
<p:tagLst xmlns:a="http://schemas.openxmlformats.org/drawingml/2006/main" xmlns:r="http://schemas.openxmlformats.org/officeDocument/2006/relationships" xmlns:p="http://schemas.openxmlformats.org/presentationml/2006/main">
  <p:tag name="LOGO" val="Logo"/>
</p:tagLst>
</file>

<file path=ppt/tags/tag9.xml><?xml version="1.0" encoding="utf-8"?>
<p:tagLst xmlns:a="http://schemas.openxmlformats.org/drawingml/2006/main" xmlns:r="http://schemas.openxmlformats.org/officeDocument/2006/relationships" xmlns:p="http://schemas.openxmlformats.org/presentationml/2006/main">
  <p:tag name="SCLASS" val="SClass"/>
</p:tagLst>
</file>

<file path=ppt/theme/theme1.xml><?xml version="1.0" encoding="utf-8"?>
<a:theme xmlns:a="http://schemas.openxmlformats.org/drawingml/2006/main" name="Delaval Full version">
  <a:themeElements>
    <a:clrScheme name="DeLaval">
      <a:dk1>
        <a:sysClr val="windowText" lastClr="000000"/>
      </a:dk1>
      <a:lt1>
        <a:sysClr val="window" lastClr="FFFFFF"/>
      </a:lt1>
      <a:dk2>
        <a:srgbClr val="777777"/>
      </a:dk2>
      <a:lt2>
        <a:srgbClr val="CCCCCC"/>
      </a:lt2>
      <a:accent1>
        <a:srgbClr val="103D82"/>
      </a:accent1>
      <a:accent2>
        <a:srgbClr val="FF3300"/>
      </a:accent2>
      <a:accent3>
        <a:srgbClr val="0092D1"/>
      </a:accent3>
      <a:accent4>
        <a:srgbClr val="77AD1C"/>
      </a:accent4>
      <a:accent5>
        <a:srgbClr val="F8B323"/>
      </a:accent5>
      <a:accent6>
        <a:srgbClr val="736FA9"/>
      </a:accent6>
      <a:hlink>
        <a:srgbClr val="0000FF"/>
      </a:hlink>
      <a:folHlink>
        <a:srgbClr val="800080"/>
      </a:folHlink>
    </a:clrScheme>
    <a:fontScheme name="DeLaval">
      <a:majorFont>
        <a:latin typeface="Arial"/>
        <a:ea typeface=""/>
        <a:cs typeface=""/>
      </a:majorFont>
      <a:minorFont>
        <a:latin typeface="Arial"/>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3175">
          <a:solidFill>
            <a:schemeClr val="bg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4572</TotalTime>
  <Words>1407</Words>
  <Application>Microsoft Office PowerPoint</Application>
  <PresentationFormat>On-screen Show (4:3)</PresentationFormat>
  <Paragraphs>233</Paragraphs>
  <Slides>23</Slides>
  <Notes>17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Delaval Full version</vt:lpstr>
      <vt:lpstr>Chart</vt:lpstr>
      <vt:lpstr>Существующие пути повышения эффективности производства молока российскими сельхозпроизводителями в условиях нестабильности</vt:lpstr>
      <vt:lpstr>Наше видение</vt:lpstr>
      <vt:lpstr>ДеЛаваль в составе Тетра Лаваль</vt:lpstr>
      <vt:lpstr>История ДеЛаваль</vt:lpstr>
      <vt:lpstr>Slide 5</vt:lpstr>
      <vt:lpstr>Средняя цена на молоко на основе 12 MR</vt:lpstr>
      <vt:lpstr>Slide 7</vt:lpstr>
      <vt:lpstr>Slide 8</vt:lpstr>
      <vt:lpstr>Slide 9</vt:lpstr>
      <vt:lpstr>Основные показатели отрасли</vt:lpstr>
      <vt:lpstr>Направления развития молочного животноводства</vt:lpstr>
      <vt:lpstr>Направления развития молочного животноводства</vt:lpstr>
      <vt:lpstr>Направления развития молочного животноводства</vt:lpstr>
      <vt:lpstr>Направления развития молочного животноводства</vt:lpstr>
      <vt:lpstr>ДеЛаваль в России и СНГ</vt:lpstr>
      <vt:lpstr>Наш опыт</vt:lpstr>
      <vt:lpstr>СП «Чапаевский», Ставропольский край</vt:lpstr>
      <vt:lpstr>ООО СК «Октябрь», Краснодарский край</vt:lpstr>
      <vt:lpstr>Наш опыт. Реконструкция. АО ПЗ «Красногвардейский», Ленинградская область</vt:lpstr>
      <vt:lpstr>Наш опыт. Реконструкция и новая ферма. Колхоз им. Ленина, Рязанская область</vt:lpstr>
      <vt:lpstr>Комфорт коров – Сигналы коров</vt:lpstr>
      <vt:lpstr>Наше видение</vt:lpstr>
      <vt:lpstr>Спасибо за внимание</vt:lpstr>
    </vt:vector>
  </TitlesOfParts>
  <Company>Delaval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Lindqvist, Stefan</dc:creator>
  <cp:lastModifiedBy>osadel</cp:lastModifiedBy>
  <cp:revision>1020</cp:revision>
  <cp:lastPrinted>2000-07-10T14:35:20Z</cp:lastPrinted>
  <dcterms:created xsi:type="dcterms:W3CDTF">2003-01-29T10:24:51Z</dcterms:created>
  <dcterms:modified xsi:type="dcterms:W3CDTF">2015-09-07T17:52:45Z</dcterms:modified>
</cp:coreProperties>
</file>