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82" r:id="rId3"/>
    <p:sldId id="301" r:id="rId4"/>
    <p:sldId id="258" r:id="rId5"/>
    <p:sldId id="300" r:id="rId6"/>
    <p:sldId id="302" r:id="rId7"/>
    <p:sldId id="303" r:id="rId8"/>
    <p:sldId id="267" r:id="rId9"/>
    <p:sldId id="306" r:id="rId10"/>
    <p:sldId id="305" r:id="rId11"/>
    <p:sldId id="28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B0FF"/>
    <a:srgbClr val="FF9900"/>
    <a:srgbClr val="003399"/>
    <a:srgbClr val="1F7BE1"/>
    <a:srgbClr val="AFCFFF"/>
    <a:srgbClr val="A4DA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2" autoAdjust="0"/>
    <p:restoredTop sz="94660"/>
  </p:normalViewPr>
  <p:slideViewPr>
    <p:cSldViewPr>
      <p:cViewPr varScale="1">
        <p:scale>
          <a:sx n="66" d="100"/>
          <a:sy n="66" d="100"/>
        </p:scale>
        <p:origin x="-165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6;&#1072;&#1091;&#1092;\2015\&#1040;&#1085;&#1072;&#1083;&#1080;&#1090;&#1080;&#1082;&#1072;%20&#1080;%20&#1057;&#1090;&#1072;&#1090;&#1080;&#1089;&#1090;&#1080;&#1082;&#1072;%202015\&#1057;&#1090;&#1072;&#1090;&#1080;&#1089;&#1090;&#1080;&#1082;&#1072;,%20&#1084;&#1072;&#1090;&#1077;&#1088;&#1080;&#1072;&#1083;&#1099;%202015\&#1056;&#1086;&#1089;&#1089;&#1090;&#1072;&#1090;\&#1076;&#1077;&#1082;&#1072;&#1073;&#1088;&#1100;%202014\&#1055;&#1088;&#1086;&#1080;&#1079;&#1074;&#1086;&#1076;&#1089;&#1090;&#1074;&#1086;%20&#1084;&#1086;&#1083;&#1086;&#1082;&#1072;%202014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6;&#1072;&#1091;&#1092;\2015\&#1040;&#1085;&#1072;&#1083;&#1080;&#1090;&#1080;&#1082;&#1072;%20&#1080;%20&#1057;&#1090;&#1072;&#1090;&#1080;&#1089;&#1090;&#1080;&#1082;&#1072;%202015\&#1057;&#1090;&#1072;&#1090;&#1080;&#1089;&#1090;&#1080;&#1082;&#1072;,%20&#1084;&#1072;&#1090;&#1077;&#1088;&#1080;&#1072;&#1083;&#1099;%202015\&#1056;&#1086;&#1089;&#1089;&#1090;&#1072;&#1090;\&#1080;&#1102;&#1085;&#1100;%202016\tab22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esktop\&#1056;&#1072;&#1091;&#1092;\2015\&#1040;&#1085;&#1072;&#1083;&#1080;&#1090;&#1080;&#1082;&#1072;%20&#1080;%20&#1057;&#1090;&#1072;&#1090;&#1080;&#1089;&#1090;&#1080;&#1082;&#1072;%202015\&#1057;&#1090;&#1072;&#1090;&#1080;&#1089;&#1090;&#1080;&#1082;&#1072;,%20&#1084;&#1072;&#1090;&#1077;&#1088;&#1080;&#1072;&#1083;&#1099;%202015\&#1056;&#1086;&#1089;&#1089;&#1090;&#1072;&#1090;\&#1076;&#1077;&#1082;&#1072;&#1073;&#1088;&#1100;%202014\&#1055;&#1088;&#1086;&#1080;&#1079;&#1074;&#1086;&#1076;&#1089;&#1090;&#1074;&#1086;%20&#1084;&#1086;&#1083;&#1086;&#1082;&#1072;%202014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6;&#1072;&#1091;&#1092;\2015\&#1040;&#1085;&#1072;&#1083;&#1080;&#1090;&#1080;&#1082;&#1072;%20&#1080;%20&#1057;&#1090;&#1072;&#1090;&#1080;&#1089;&#1090;&#1080;&#1082;&#1072;%202015\&#1057;&#1090;&#1072;&#1090;&#1080;&#1089;&#1090;&#1080;&#1082;&#1072;,%20&#1084;&#1072;&#1090;&#1077;&#1088;&#1080;&#1072;&#1083;&#1099;%202015\&#1040;%20&#1055;&#1086;&#1083;&#1103;&#1082;\&#1044;&#1103;&#1083;%20&#1087;&#1088;&#1077;&#1079;&#1077;&#1085;&#1090;&#1072;&#1094;&#1080;&#108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6;&#1072;&#1091;&#1092;\2015\&#1040;&#1085;&#1072;&#1083;&#1080;&#1090;&#1080;&#1082;&#1072;%20&#1080;%20&#1057;&#1090;&#1072;&#1090;&#1080;&#1089;&#1090;&#1080;&#1082;&#1072;%202015\&#1057;&#1090;&#1072;&#1090;&#1080;&#1089;&#1090;&#1080;&#1082;&#1072;,%20&#1084;&#1072;&#1090;&#1077;&#1088;&#1080;&#1072;&#1083;&#1099;%202015\&#1040;%20&#1055;&#1086;&#1083;&#1103;&#1082;\&#1044;&#1103;&#1083;%20&#1087;&#1088;&#1077;&#1079;&#1077;&#1085;&#1090;&#1072;&#1094;&#1080;&#108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6;&#1072;&#1091;&#1092;\2015\&#1040;&#1085;&#1072;&#1083;&#1080;&#1090;&#1080;&#1082;&#1072;%20&#1080;%20&#1057;&#1090;&#1072;&#1090;&#1080;&#1089;&#1090;&#1080;&#1082;&#1072;%202015\&#1057;&#1090;&#1072;&#1090;&#1080;&#1089;&#1090;&#1080;&#1082;&#1072;,%20&#1084;&#1072;&#1090;&#1077;&#1088;&#1080;&#1072;&#1083;&#1099;%202015\&#1040;%20&#1055;&#1086;&#1083;&#1103;&#1082;\&#1044;&#1103;&#1083;%20&#1087;&#1088;&#1077;&#1079;&#1077;&#1085;&#1090;&#1072;&#1094;&#1080;&#108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6;&#1072;&#1091;&#1092;\2015\&#1040;&#1085;&#1072;&#1083;&#1080;&#1090;&#1080;&#1082;&#1072;%20&#1080;%20&#1057;&#1090;&#1072;&#1090;&#1080;&#1089;&#1090;&#1080;&#1082;&#1072;%202015\&#1057;&#1090;&#1072;&#1090;&#1080;&#1089;&#1090;&#1080;&#1082;&#1072;,%20&#1084;&#1072;&#1090;&#1077;&#1088;&#1080;&#1072;&#1083;&#1099;%202015\&#1040;%20&#1055;&#1086;&#1083;&#1103;&#1082;\&#1044;&#1103;&#1083;%20&#1087;&#1088;&#1077;&#1079;&#1077;&#1085;&#1090;&#1072;&#1094;&#1080;&#108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6;&#1072;&#1091;&#1092;\2015\&#1040;&#1085;&#1072;&#1083;&#1080;&#1090;&#1080;&#1082;&#1072;%20&#1080;%20&#1057;&#1090;&#1072;&#1090;&#1080;&#1089;&#1090;&#1080;&#1082;&#1072;%202015\&#1057;&#1090;&#1072;&#1090;&#1080;&#1089;&#1090;&#1080;&#1082;&#1072;,%20&#1084;&#1072;&#1090;&#1077;&#1088;&#1080;&#1072;&#1083;&#1099;%202015\&#1040;%20&#1055;&#1086;&#1083;&#1103;&#1082;\&#1044;&#1103;&#1083;%20&#1087;&#1088;&#1077;&#1079;&#1077;&#1085;&#1090;&#1072;&#1094;&#1080;&#108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6;&#1072;&#1091;&#1092;\2015\&#1040;&#1085;&#1072;&#1083;&#1080;&#1090;&#1080;&#1082;&#1072;%20&#1080;%20&#1057;&#1090;&#1072;&#1090;&#1080;&#1089;&#1090;&#1080;&#1082;&#1072;%202015\&#1057;&#1090;&#1072;&#1090;&#1080;&#1089;&#1090;&#1080;&#1082;&#1072;,%20&#1084;&#1072;&#1090;&#1077;&#1088;&#1080;&#1072;&#1083;&#1099;%202015\&#1040;%20&#1055;&#1086;&#1083;&#1103;&#1082;\&#1044;&#1103;&#1083;%20&#1087;&#1088;&#1077;&#1079;&#1077;&#1085;&#1090;&#1072;&#1094;&#1080;&#1080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6;&#1072;&#1091;&#1092;\2015\&#1040;&#1085;&#1072;&#1083;&#1080;&#1090;&#1080;&#1082;&#1072;%20&#1080;%20&#1057;&#1090;&#1072;&#1090;&#1080;&#1089;&#1090;&#1080;&#1082;&#1072;%202015\&#1057;&#1090;&#1072;&#1090;&#1080;&#1089;&#1090;&#1080;&#1082;&#1072;,%20&#1084;&#1072;&#1090;&#1077;&#1088;&#1080;&#1072;&#1083;&#1099;%202015\&#1040;%20&#1055;&#1086;&#1083;&#1103;&#1082;\&#1044;&#1103;&#1083;%20&#1087;&#1088;&#1077;&#1079;&#1077;&#1085;&#1090;&#1072;&#1094;&#1080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Лист1!$F$11:$H$11</c:f>
              <c:strCache>
                <c:ptCount val="3"/>
                <c:pt idx="0">
                  <c:v>сельскохозяйственные организации</c:v>
                </c:pt>
                <c:pt idx="1">
                  <c:v>хозяйства населения</c:v>
                </c:pt>
                <c:pt idx="2">
                  <c:v>крестьянские (фермерские) хозяйства и ИП</c:v>
                </c:pt>
              </c:strCache>
            </c:strRef>
          </c:cat>
          <c:val>
            <c:numRef>
              <c:f>Лист1!$F$12:$H$12</c:f>
              <c:numCache>
                <c:formatCode>#,##0.0</c:formatCode>
                <c:ptCount val="3"/>
                <c:pt idx="0">
                  <c:v>14379.20300000001</c:v>
                </c:pt>
                <c:pt idx="1">
                  <c:v>14552.255999999956</c:v>
                </c:pt>
                <c:pt idx="2">
                  <c:v>1913.095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3025408"/>
        <c:axId val="60274880"/>
      </c:barChart>
      <c:catAx>
        <c:axId val="123025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0274880"/>
        <c:crosses val="autoZero"/>
        <c:auto val="1"/>
        <c:lblAlgn val="ctr"/>
        <c:lblOffset val="100"/>
        <c:noMultiLvlLbl val="0"/>
      </c:catAx>
      <c:valAx>
        <c:axId val="6027488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1230254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00"/>
            </a:pPr>
            <a:r>
              <a:rPr lang="ru-RU" sz="1500" dirty="0"/>
              <a:t>Произведено</a:t>
            </a:r>
            <a:r>
              <a:rPr lang="ru-RU" sz="1500" baseline="0" dirty="0"/>
              <a:t> </a:t>
            </a:r>
            <a:r>
              <a:rPr lang="ru-RU" sz="1500" baseline="0" dirty="0" smtClean="0"/>
              <a:t>молока, тыс. тонн</a:t>
            </a:r>
            <a:endParaRPr lang="ru-RU" sz="15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4.0342914775592584E-3"/>
                  <c:y val="0.3800883002207516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0342914775592584E-3"/>
                  <c:y val="0.3447682119205298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9.23060610801133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'Таблица 1'!$O$9:$Q$9</c:f>
              <c:strCache>
                <c:ptCount val="3"/>
                <c:pt idx="0">
                  <c:v>Сельхозорганизации</c:v>
                </c:pt>
                <c:pt idx="1">
                  <c:v>Хозяйства населения</c:v>
                </c:pt>
                <c:pt idx="2">
                  <c:v>КФХ и ИП</c:v>
                </c:pt>
              </c:strCache>
            </c:strRef>
          </c:cat>
          <c:val>
            <c:numRef>
              <c:f>'Таблица 1'!$O$10:$Q$10</c:f>
              <c:numCache>
                <c:formatCode>General</c:formatCode>
                <c:ptCount val="3"/>
                <c:pt idx="0" formatCode="[&lt;=0.05]##0.00;[=999999999]&quot;K&quot;;##0.0">
                  <c:v>7506.6650000000054</c:v>
                </c:pt>
                <c:pt idx="1">
                  <c:v>6694.8</c:v>
                </c:pt>
                <c:pt idx="2">
                  <c:v>949.1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22163712"/>
        <c:axId val="129253952"/>
      </c:barChart>
      <c:catAx>
        <c:axId val="1221637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9253952"/>
        <c:crosses val="autoZero"/>
        <c:auto val="1"/>
        <c:lblAlgn val="ctr"/>
        <c:lblOffset val="100"/>
        <c:noMultiLvlLbl val="0"/>
      </c:catAx>
      <c:valAx>
        <c:axId val="129253952"/>
        <c:scaling>
          <c:orientation val="minMax"/>
        </c:scaling>
        <c:delete val="0"/>
        <c:axPos val="l"/>
        <c:majorGridlines/>
        <c:numFmt formatCode="[&lt;=0.05]##0.00;[=999999999]&quot;K&quot;;##0.0" sourceLinked="1"/>
        <c:majorTickMark val="none"/>
        <c:minorTickMark val="none"/>
        <c:tickLblPos val="nextTo"/>
        <c:crossAx val="122163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9948359580052494"/>
                  <c:y val="7.273403324584459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46,6</a:t>
                    </a:r>
                    <a:r>
                      <a:rPr lang="ru-RU"/>
                      <a:t>%</a:t>
                    </a:r>
                  </a:p>
                  <a:p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573020559930009"/>
                  <c:y val="-9.427347623213765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47,2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3850831146107012E-2"/>
                  <c:y val="9.857903178769369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6,2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13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Лист1!$P$5:$R$5</c:f>
              <c:strCache>
                <c:ptCount val="3"/>
                <c:pt idx="0">
                  <c:v>сельскохозяйственные организации</c:v>
                </c:pt>
                <c:pt idx="1">
                  <c:v>хозяйства населения</c:v>
                </c:pt>
                <c:pt idx="2">
                  <c:v>крестьянские (фермерские) хозяйства и ИП</c:v>
                </c:pt>
              </c:strCache>
            </c:strRef>
          </c:cat>
          <c:val>
            <c:numRef>
              <c:f>Лист1!$P$6:$R$6</c:f>
              <c:numCache>
                <c:formatCode>#,##0.0</c:formatCode>
                <c:ptCount val="3"/>
                <c:pt idx="0">
                  <c:v>46.618287948011833</c:v>
                </c:pt>
                <c:pt idx="1">
                  <c:v>47.179336747744863</c:v>
                </c:pt>
                <c:pt idx="2">
                  <c:v>6.2023753042433434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Цена сырого молока (руб/кг)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Лист1!$B$4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Лист1!$A$5:$A$16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Лист1!$B$5:$B$16</c:f>
              <c:numCache>
                <c:formatCode>General</c:formatCode>
                <c:ptCount val="12"/>
                <c:pt idx="0">
                  <c:v>15.4</c:v>
                </c:pt>
                <c:pt idx="1">
                  <c:v>15.2</c:v>
                </c:pt>
                <c:pt idx="2">
                  <c:v>15</c:v>
                </c:pt>
                <c:pt idx="3">
                  <c:v>15.2</c:v>
                </c:pt>
                <c:pt idx="4">
                  <c:v>15</c:v>
                </c:pt>
                <c:pt idx="5">
                  <c:v>14.8</c:v>
                </c:pt>
                <c:pt idx="6">
                  <c:v>14.7</c:v>
                </c:pt>
                <c:pt idx="7">
                  <c:v>15.1</c:v>
                </c:pt>
                <c:pt idx="8">
                  <c:v>16</c:v>
                </c:pt>
                <c:pt idx="9">
                  <c:v>17</c:v>
                </c:pt>
                <c:pt idx="10">
                  <c:v>18.3</c:v>
                </c:pt>
                <c:pt idx="11">
                  <c:v>18.899999999999999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Лист1!$C$4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Лист1!$A$5:$A$16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Лист1!$C$5:$C$16</c:f>
              <c:numCache>
                <c:formatCode>General</c:formatCode>
                <c:ptCount val="12"/>
                <c:pt idx="0">
                  <c:v>19.2</c:v>
                </c:pt>
                <c:pt idx="1">
                  <c:v>20</c:v>
                </c:pt>
                <c:pt idx="2">
                  <c:v>20.399999999999999</c:v>
                </c:pt>
                <c:pt idx="3">
                  <c:v>20.5</c:v>
                </c:pt>
                <c:pt idx="4">
                  <c:v>20.100000000000001</c:v>
                </c:pt>
                <c:pt idx="5">
                  <c:v>19.3</c:v>
                </c:pt>
                <c:pt idx="6">
                  <c:v>18.7</c:v>
                </c:pt>
                <c:pt idx="7">
                  <c:v>18.5</c:v>
                </c:pt>
                <c:pt idx="8">
                  <c:v>18.600000000000001</c:v>
                </c:pt>
                <c:pt idx="9">
                  <c:v>19.8</c:v>
                </c:pt>
                <c:pt idx="10">
                  <c:v>20.100000000000001</c:v>
                </c:pt>
                <c:pt idx="11">
                  <c:v>20.8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Лист1!$D$4</c:f>
              <c:strCache>
                <c:ptCount val="1"/>
              </c:strCache>
            </c:strRef>
          </c:tx>
          <c:cat>
            <c:strRef>
              <c:f>Лист1!$A$5:$A$16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Лист1!$D$5:$D$16</c:f>
              <c:numCache>
                <c:formatCode>General</c:formatCode>
                <c:ptCount val="12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162880"/>
        <c:axId val="124119296"/>
      </c:lineChart>
      <c:catAx>
        <c:axId val="1271628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4119296"/>
        <c:crosses val="autoZero"/>
        <c:auto val="1"/>
        <c:lblAlgn val="ctr"/>
        <c:lblOffset val="100"/>
        <c:noMultiLvlLbl val="0"/>
      </c:catAx>
      <c:valAx>
        <c:axId val="1241192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руб/кг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27162880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00"/>
            </a:pPr>
            <a:r>
              <a:rPr lang="ru-RU" sz="1500" dirty="0"/>
              <a:t>Цена сливочного масла (</a:t>
            </a:r>
            <a:r>
              <a:rPr lang="ru-RU" sz="1500" dirty="0" err="1"/>
              <a:t>руб</a:t>
            </a:r>
            <a:r>
              <a:rPr lang="ru-RU" sz="1500" dirty="0"/>
              <a:t>/кг</a:t>
            </a:r>
            <a:r>
              <a:rPr lang="ru-RU" sz="1500" dirty="0" smtClean="0"/>
              <a:t>)</a:t>
            </a:r>
          </a:p>
          <a:p>
            <a:pPr>
              <a:defRPr sz="1500"/>
            </a:pPr>
            <a:r>
              <a:rPr lang="ru-RU" sz="1500" dirty="0" smtClean="0">
                <a:solidFill>
                  <a:srgbClr val="FF0000"/>
                </a:solidFill>
              </a:rPr>
              <a:t>+ 13%</a:t>
            </a:r>
            <a:endParaRPr lang="ru-RU" sz="1500" dirty="0">
              <a:solidFill>
                <a:srgbClr val="FF0000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928404623756397"/>
          <c:y val="0.21827027389113657"/>
          <c:w val="0.67253825416529212"/>
          <c:h val="0.3425987798741321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Лист1!$B$22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Лист1!$A$23:$A$34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Лист1!$B$23:$B$34</c:f>
              <c:numCache>
                <c:formatCode>#,##0.0</c:formatCode>
                <c:ptCount val="12"/>
                <c:pt idx="0">
                  <c:v>261.45</c:v>
                </c:pt>
                <c:pt idx="1">
                  <c:v>263.14000000000038</c:v>
                </c:pt>
                <c:pt idx="2">
                  <c:v>264.25</c:v>
                </c:pt>
                <c:pt idx="3">
                  <c:v>264.97999999999956</c:v>
                </c:pt>
                <c:pt idx="4">
                  <c:v>266.17</c:v>
                </c:pt>
                <c:pt idx="5">
                  <c:v>267.9899999999995</c:v>
                </c:pt>
                <c:pt idx="6">
                  <c:v>271.05</c:v>
                </c:pt>
                <c:pt idx="7">
                  <c:v>277.87</c:v>
                </c:pt>
                <c:pt idx="8">
                  <c:v>286.14999999999998</c:v>
                </c:pt>
                <c:pt idx="9">
                  <c:v>293.89</c:v>
                </c:pt>
                <c:pt idx="10">
                  <c:v>302.04000000000002</c:v>
                </c:pt>
                <c:pt idx="11">
                  <c:v>308.91999999999956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Лист1!$C$22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Лист1!$A$23:$A$34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Лист1!$C$23:$C$34</c:f>
              <c:numCache>
                <c:formatCode>#,##0.0</c:formatCode>
                <c:ptCount val="12"/>
                <c:pt idx="0">
                  <c:v>316.25</c:v>
                </c:pt>
                <c:pt idx="1">
                  <c:v>322.91000000000003</c:v>
                </c:pt>
                <c:pt idx="2">
                  <c:v>328.56</c:v>
                </c:pt>
                <c:pt idx="3">
                  <c:v>333.25</c:v>
                </c:pt>
                <c:pt idx="4">
                  <c:v>336.61</c:v>
                </c:pt>
                <c:pt idx="5">
                  <c:v>338.9</c:v>
                </c:pt>
                <c:pt idx="6">
                  <c:v>340.46999999999969</c:v>
                </c:pt>
                <c:pt idx="7">
                  <c:v>342.37</c:v>
                </c:pt>
                <c:pt idx="8">
                  <c:v>343.95</c:v>
                </c:pt>
                <c:pt idx="9">
                  <c:v>348.35</c:v>
                </c:pt>
                <c:pt idx="10">
                  <c:v>352.18</c:v>
                </c:pt>
                <c:pt idx="11">
                  <c:v>357.54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Лист1!$D$22</c:f>
              <c:strCache>
                <c:ptCount val="1"/>
              </c:strCache>
            </c:strRef>
          </c:tx>
          <c:cat>
            <c:strRef>
              <c:f>Лист1!$A$23:$A$34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Лист1!$D$23:$D$34</c:f>
              <c:numCache>
                <c:formatCode>General</c:formatCode>
                <c:ptCount val="12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013248"/>
        <c:axId val="124122752"/>
      </c:lineChart>
      <c:catAx>
        <c:axId val="129013248"/>
        <c:scaling>
          <c:orientation val="minMax"/>
        </c:scaling>
        <c:delete val="0"/>
        <c:axPos val="b"/>
        <c:majorTickMark val="none"/>
        <c:minorTickMark val="none"/>
        <c:tickLblPos val="nextTo"/>
        <c:crossAx val="124122752"/>
        <c:crosses val="autoZero"/>
        <c:auto val="1"/>
        <c:lblAlgn val="ctr"/>
        <c:lblOffset val="100"/>
        <c:noMultiLvlLbl val="0"/>
      </c:catAx>
      <c:valAx>
        <c:axId val="124122752"/>
        <c:scaling>
          <c:orientation val="minMax"/>
        </c:scaling>
        <c:delete val="0"/>
        <c:axPos val="l"/>
        <c:majorGridlines/>
        <c:numFmt formatCode="#,##0.0" sourceLinked="1"/>
        <c:majorTickMark val="none"/>
        <c:minorTickMark val="none"/>
        <c:tickLblPos val="nextTo"/>
        <c:crossAx val="129013248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4132948223333048"/>
          <c:y val="0.23754468457753103"/>
          <c:w val="0.15557631890226617"/>
          <c:h val="0.1876041550938784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00"/>
            </a:pPr>
            <a:r>
              <a:rPr lang="ru-RU" sz="1500" dirty="0"/>
              <a:t>Молоко питьевое цельное </a:t>
            </a:r>
            <a:r>
              <a:rPr lang="en-US" sz="1500" dirty="0" smtClean="0"/>
              <a:t>2.5-3.2 </a:t>
            </a:r>
            <a:r>
              <a:rPr lang="ru-RU" sz="1500" dirty="0" smtClean="0"/>
              <a:t>% </a:t>
            </a:r>
            <a:r>
              <a:rPr lang="ru-RU" sz="1500" dirty="0"/>
              <a:t>(</a:t>
            </a:r>
            <a:r>
              <a:rPr lang="ru-RU" sz="1500" dirty="0" err="1"/>
              <a:t>руб</a:t>
            </a:r>
            <a:r>
              <a:rPr lang="ru-RU" sz="1500" dirty="0"/>
              <a:t>/л</a:t>
            </a:r>
            <a:r>
              <a:rPr lang="ru-RU" sz="1500" dirty="0" smtClean="0"/>
              <a:t>)</a:t>
            </a:r>
          </a:p>
          <a:p>
            <a:pPr>
              <a:defRPr sz="1500"/>
            </a:pPr>
            <a:r>
              <a:rPr lang="ru-RU" sz="1500" dirty="0" smtClean="0">
                <a:solidFill>
                  <a:srgbClr val="FF0000"/>
                </a:solidFill>
              </a:rPr>
              <a:t>+ 11,5 %</a:t>
            </a:r>
            <a:endParaRPr lang="ru-RU" sz="1500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13890264616253911"/>
          <c:y val="5.081166195209092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805036511565011"/>
          <c:y val="0.26654249955133175"/>
          <c:w val="0.72444857976127519"/>
          <c:h val="0.3881139275123278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Лист1!$B$39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Лист1!$A$40:$A$51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Лист1!$B$40:$B$51</c:f>
              <c:numCache>
                <c:formatCode>0.0</c:formatCode>
                <c:ptCount val="12"/>
                <c:pt idx="0">
                  <c:v>33.870000000000005</c:v>
                </c:pt>
                <c:pt idx="1">
                  <c:v>34.050000000000004</c:v>
                </c:pt>
                <c:pt idx="2">
                  <c:v>34.14</c:v>
                </c:pt>
                <c:pt idx="3">
                  <c:v>34.25</c:v>
                </c:pt>
                <c:pt idx="4">
                  <c:v>34.31</c:v>
                </c:pt>
                <c:pt idx="5">
                  <c:v>34.32</c:v>
                </c:pt>
                <c:pt idx="6">
                  <c:v>34.590000000000003</c:v>
                </c:pt>
                <c:pt idx="7">
                  <c:v>35.1</c:v>
                </c:pt>
                <c:pt idx="8">
                  <c:v>36.230000000000011</c:v>
                </c:pt>
                <c:pt idx="9">
                  <c:v>37.17</c:v>
                </c:pt>
                <c:pt idx="10">
                  <c:v>37.980000000000004</c:v>
                </c:pt>
                <c:pt idx="11">
                  <c:v>38.64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Лист1!$C$39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Лист1!$A$40:$A$51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Лист1!$C$40:$C$51</c:f>
              <c:numCache>
                <c:formatCode>0.0</c:formatCode>
                <c:ptCount val="12"/>
                <c:pt idx="0">
                  <c:v>39.25</c:v>
                </c:pt>
                <c:pt idx="1">
                  <c:v>39.81</c:v>
                </c:pt>
                <c:pt idx="2">
                  <c:v>40.870000000000005</c:v>
                </c:pt>
                <c:pt idx="3">
                  <c:v>41.52</c:v>
                </c:pt>
                <c:pt idx="4">
                  <c:v>41.83</c:v>
                </c:pt>
                <c:pt idx="5">
                  <c:v>41.85</c:v>
                </c:pt>
                <c:pt idx="6">
                  <c:v>41.9</c:v>
                </c:pt>
                <c:pt idx="7">
                  <c:v>41.93</c:v>
                </c:pt>
                <c:pt idx="8">
                  <c:v>42.18</c:v>
                </c:pt>
                <c:pt idx="9">
                  <c:v>42.7</c:v>
                </c:pt>
                <c:pt idx="10">
                  <c:v>43.18</c:v>
                </c:pt>
                <c:pt idx="11">
                  <c:v>43.81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013760"/>
        <c:axId val="124124480"/>
      </c:lineChart>
      <c:catAx>
        <c:axId val="129013760"/>
        <c:scaling>
          <c:orientation val="minMax"/>
        </c:scaling>
        <c:delete val="0"/>
        <c:axPos val="b"/>
        <c:majorTickMark val="none"/>
        <c:minorTickMark val="none"/>
        <c:tickLblPos val="nextTo"/>
        <c:crossAx val="124124480"/>
        <c:crosses val="autoZero"/>
        <c:auto val="1"/>
        <c:lblAlgn val="ctr"/>
        <c:lblOffset val="100"/>
        <c:noMultiLvlLbl val="0"/>
      </c:catAx>
      <c:valAx>
        <c:axId val="124124480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crossAx val="129013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00"/>
            </a:pPr>
            <a:r>
              <a:rPr lang="ru-RU" sz="1500" dirty="0"/>
              <a:t>СЦМ (</a:t>
            </a:r>
            <a:r>
              <a:rPr lang="ru-RU" sz="1500" dirty="0" err="1"/>
              <a:t>руб</a:t>
            </a:r>
            <a:r>
              <a:rPr lang="ru-RU" sz="1500" dirty="0"/>
              <a:t>/кг</a:t>
            </a:r>
            <a:r>
              <a:rPr lang="ru-RU" sz="1500" dirty="0" smtClean="0"/>
              <a:t>)</a:t>
            </a:r>
          </a:p>
          <a:p>
            <a:pPr>
              <a:defRPr sz="1500"/>
            </a:pPr>
            <a:r>
              <a:rPr lang="ru-RU" sz="1500" dirty="0" smtClean="0">
                <a:solidFill>
                  <a:srgbClr val="FF0000"/>
                </a:solidFill>
              </a:rPr>
              <a:t>+ 11%</a:t>
            </a:r>
            <a:endParaRPr lang="ru-RU" sz="1500" dirty="0">
              <a:solidFill>
                <a:srgbClr val="FF0000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075336714724034"/>
          <c:y val="0.30763141702204067"/>
          <c:w val="0.63517294374699107"/>
          <c:h val="0.3834979874031093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Лист1!$B$158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Лист1!$A$159:$A$170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Лист1!$B$159:$B$170</c:f>
              <c:numCache>
                <c:formatCode>0.0</c:formatCode>
                <c:ptCount val="12"/>
                <c:pt idx="0">
                  <c:v>214.12</c:v>
                </c:pt>
                <c:pt idx="1">
                  <c:v>215.33</c:v>
                </c:pt>
                <c:pt idx="2">
                  <c:v>215.9</c:v>
                </c:pt>
                <c:pt idx="3">
                  <c:v>216.09</c:v>
                </c:pt>
                <c:pt idx="4">
                  <c:v>216.18</c:v>
                </c:pt>
                <c:pt idx="5">
                  <c:v>216.79</c:v>
                </c:pt>
                <c:pt idx="6">
                  <c:v>216.78</c:v>
                </c:pt>
                <c:pt idx="7">
                  <c:v>217.26999999999998</c:v>
                </c:pt>
                <c:pt idx="8">
                  <c:v>219.18</c:v>
                </c:pt>
                <c:pt idx="9">
                  <c:v>221.49</c:v>
                </c:pt>
                <c:pt idx="10">
                  <c:v>223.01</c:v>
                </c:pt>
                <c:pt idx="11">
                  <c:v>225.22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Лист1!$C$158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Лист1!$A$159:$A$170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Лист1!$C$159:$C$170</c:f>
              <c:numCache>
                <c:formatCode>0.0</c:formatCode>
                <c:ptCount val="12"/>
                <c:pt idx="0">
                  <c:v>248.12</c:v>
                </c:pt>
                <c:pt idx="1">
                  <c:v>250.67</c:v>
                </c:pt>
                <c:pt idx="2">
                  <c:v>253.14</c:v>
                </c:pt>
                <c:pt idx="3">
                  <c:v>255.9</c:v>
                </c:pt>
                <c:pt idx="4">
                  <c:v>258.83999999999969</c:v>
                </c:pt>
                <c:pt idx="5">
                  <c:v>259.88</c:v>
                </c:pt>
                <c:pt idx="6">
                  <c:v>261.70999999999964</c:v>
                </c:pt>
                <c:pt idx="7">
                  <c:v>262.62</c:v>
                </c:pt>
                <c:pt idx="8">
                  <c:v>264.44</c:v>
                </c:pt>
                <c:pt idx="9">
                  <c:v>265.69</c:v>
                </c:pt>
                <c:pt idx="10">
                  <c:v>270.02999999999969</c:v>
                </c:pt>
                <c:pt idx="11">
                  <c:v>274.12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014272"/>
        <c:axId val="128951424"/>
      </c:lineChart>
      <c:catAx>
        <c:axId val="12901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8951424"/>
        <c:crosses val="autoZero"/>
        <c:auto val="1"/>
        <c:lblAlgn val="ctr"/>
        <c:lblOffset val="100"/>
        <c:noMultiLvlLbl val="0"/>
      </c:catAx>
      <c:valAx>
        <c:axId val="128951424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crossAx val="1290142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00"/>
            </a:pPr>
            <a:r>
              <a:rPr lang="ru-RU" sz="1500" dirty="0"/>
              <a:t>Сыры </a:t>
            </a:r>
            <a:r>
              <a:rPr lang="ru-RU" sz="1500" dirty="0" smtClean="0"/>
              <a:t>твердые </a:t>
            </a:r>
            <a:r>
              <a:rPr lang="ru-RU" sz="1500" dirty="0"/>
              <a:t>и </a:t>
            </a:r>
            <a:r>
              <a:rPr lang="ru-RU" sz="1500" dirty="0" smtClean="0"/>
              <a:t>мягкие (</a:t>
            </a:r>
            <a:r>
              <a:rPr lang="ru-RU" sz="1500" dirty="0" err="1" smtClean="0"/>
              <a:t>руб</a:t>
            </a:r>
            <a:r>
              <a:rPr lang="ru-RU" sz="1500" dirty="0" smtClean="0"/>
              <a:t>/кг)</a:t>
            </a:r>
          </a:p>
          <a:p>
            <a:pPr>
              <a:defRPr sz="1500"/>
            </a:pPr>
            <a:r>
              <a:rPr lang="ru-RU" sz="1500" dirty="0" smtClean="0">
                <a:solidFill>
                  <a:srgbClr val="FF0000"/>
                </a:solidFill>
              </a:rPr>
              <a:t>+ 17%</a:t>
            </a:r>
            <a:endParaRPr lang="ru-RU" sz="1500" dirty="0">
              <a:solidFill>
                <a:srgbClr val="FF0000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928401717547962"/>
          <c:y val="0.31783524052883011"/>
          <c:w val="0.66944413583675888"/>
          <c:h val="0.3620397733585161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Лист1!$B$175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Лист1!$A$176:$A$187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Лист1!$B$176:$B$187</c:f>
              <c:numCache>
                <c:formatCode>0.0</c:formatCode>
                <c:ptCount val="12"/>
                <c:pt idx="0">
                  <c:v>272.72000000000003</c:v>
                </c:pt>
                <c:pt idx="1">
                  <c:v>273.68</c:v>
                </c:pt>
                <c:pt idx="2">
                  <c:v>274.57</c:v>
                </c:pt>
                <c:pt idx="3">
                  <c:v>275.82</c:v>
                </c:pt>
                <c:pt idx="4">
                  <c:v>276.87</c:v>
                </c:pt>
                <c:pt idx="5">
                  <c:v>278.33</c:v>
                </c:pt>
                <c:pt idx="6">
                  <c:v>282.52999999999969</c:v>
                </c:pt>
                <c:pt idx="7">
                  <c:v>288.9299999999995</c:v>
                </c:pt>
                <c:pt idx="8">
                  <c:v>298.82</c:v>
                </c:pt>
                <c:pt idx="9">
                  <c:v>308.66000000000008</c:v>
                </c:pt>
                <c:pt idx="10">
                  <c:v>318.94</c:v>
                </c:pt>
                <c:pt idx="11">
                  <c:v>326.89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Лист1!$C$175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Лист1!$A$176:$A$187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Лист1!$C$176:$C$187</c:f>
              <c:numCache>
                <c:formatCode>0.0</c:formatCode>
                <c:ptCount val="12"/>
                <c:pt idx="0">
                  <c:v>333.39</c:v>
                </c:pt>
                <c:pt idx="1">
                  <c:v>339.01</c:v>
                </c:pt>
                <c:pt idx="2">
                  <c:v>344.61</c:v>
                </c:pt>
                <c:pt idx="3">
                  <c:v>346.52</c:v>
                </c:pt>
                <c:pt idx="4">
                  <c:v>346.88</c:v>
                </c:pt>
                <c:pt idx="5">
                  <c:v>345.01</c:v>
                </c:pt>
                <c:pt idx="6">
                  <c:v>342.47999999999956</c:v>
                </c:pt>
                <c:pt idx="7">
                  <c:v>344.35</c:v>
                </c:pt>
                <c:pt idx="8">
                  <c:v>351.33</c:v>
                </c:pt>
                <c:pt idx="9">
                  <c:v>359.46999999999969</c:v>
                </c:pt>
                <c:pt idx="10">
                  <c:v>371.74</c:v>
                </c:pt>
                <c:pt idx="11">
                  <c:v>388.81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015296"/>
        <c:axId val="128953152"/>
      </c:lineChart>
      <c:catAx>
        <c:axId val="129015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8953152"/>
        <c:crosses val="autoZero"/>
        <c:auto val="1"/>
        <c:lblAlgn val="ctr"/>
        <c:lblOffset val="100"/>
        <c:noMultiLvlLbl val="0"/>
      </c:catAx>
      <c:valAx>
        <c:axId val="128953152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crossAx val="1290152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00"/>
            </a:pPr>
            <a:r>
              <a:rPr lang="ru-RU" sz="1500" dirty="0"/>
              <a:t>Кисломолочные продукты (</a:t>
            </a:r>
            <a:r>
              <a:rPr lang="ru-RU" sz="1500" dirty="0" err="1"/>
              <a:t>руб</a:t>
            </a:r>
            <a:r>
              <a:rPr lang="ru-RU" sz="1500" dirty="0"/>
              <a:t>/кг</a:t>
            </a:r>
            <a:r>
              <a:rPr lang="ru-RU" sz="1500" dirty="0" smtClean="0"/>
              <a:t>)</a:t>
            </a:r>
          </a:p>
          <a:p>
            <a:pPr>
              <a:defRPr sz="1500"/>
            </a:pPr>
            <a:r>
              <a:rPr lang="ru-RU" sz="1500" dirty="0" smtClean="0">
                <a:solidFill>
                  <a:srgbClr val="FF0000"/>
                </a:solidFill>
              </a:rPr>
              <a:t>+</a:t>
            </a:r>
            <a:r>
              <a:rPr lang="ru-RU" sz="1500" baseline="0" dirty="0" smtClean="0">
                <a:solidFill>
                  <a:srgbClr val="FF0000"/>
                </a:solidFill>
              </a:rPr>
              <a:t> 12%</a:t>
            </a:r>
            <a:endParaRPr lang="ru-RU" sz="1500" dirty="0" smtClean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15199182200094541"/>
          <c:y val="0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'[Дял презентации.xlsx]Лист1'!$B$90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'[Дял презентации.xlsx]Лист1'!$A$91:$A$102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'[Дял презентации.xlsx]Лист1'!$B$91:$B$102</c:f>
              <c:numCache>
                <c:formatCode>0.0</c:formatCode>
                <c:ptCount val="12"/>
                <c:pt idx="0">
                  <c:v>43.77</c:v>
                </c:pt>
                <c:pt idx="1">
                  <c:v>44.07</c:v>
                </c:pt>
                <c:pt idx="2">
                  <c:v>44.3</c:v>
                </c:pt>
                <c:pt idx="3">
                  <c:v>44.43</c:v>
                </c:pt>
                <c:pt idx="4">
                  <c:v>44.52</c:v>
                </c:pt>
                <c:pt idx="5">
                  <c:v>44.64</c:v>
                </c:pt>
                <c:pt idx="6">
                  <c:v>45.11</c:v>
                </c:pt>
                <c:pt idx="7">
                  <c:v>45.620000000000012</c:v>
                </c:pt>
                <c:pt idx="8">
                  <c:v>46.9</c:v>
                </c:pt>
                <c:pt idx="9">
                  <c:v>48.01</c:v>
                </c:pt>
                <c:pt idx="10">
                  <c:v>48.7</c:v>
                </c:pt>
                <c:pt idx="11">
                  <c:v>49.52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'[Дял презентации.xlsx]Лист1'!$C$90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'[Дял презентации.xlsx]Лист1'!$A$91:$A$102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'[Дял презентации.xlsx]Лист1'!$C$91:$C$102</c:f>
              <c:numCache>
                <c:formatCode>0.0</c:formatCode>
                <c:ptCount val="12"/>
                <c:pt idx="0">
                  <c:v>50.349999999999994</c:v>
                </c:pt>
                <c:pt idx="1">
                  <c:v>51.08</c:v>
                </c:pt>
                <c:pt idx="2">
                  <c:v>52.36</c:v>
                </c:pt>
                <c:pt idx="3">
                  <c:v>53.230000000000011</c:v>
                </c:pt>
                <c:pt idx="4">
                  <c:v>53.75</c:v>
                </c:pt>
                <c:pt idx="5">
                  <c:v>54.08</c:v>
                </c:pt>
                <c:pt idx="6">
                  <c:v>54.24</c:v>
                </c:pt>
                <c:pt idx="7">
                  <c:v>54.36</c:v>
                </c:pt>
                <c:pt idx="8">
                  <c:v>54.720000000000013</c:v>
                </c:pt>
                <c:pt idx="9">
                  <c:v>55.3</c:v>
                </c:pt>
                <c:pt idx="10">
                  <c:v>55.78</c:v>
                </c:pt>
                <c:pt idx="11">
                  <c:v>56.68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118208"/>
        <c:axId val="128954880"/>
      </c:lineChart>
      <c:catAx>
        <c:axId val="129118208"/>
        <c:scaling>
          <c:orientation val="minMax"/>
        </c:scaling>
        <c:delete val="0"/>
        <c:axPos val="b"/>
        <c:majorTickMark val="none"/>
        <c:minorTickMark val="none"/>
        <c:tickLblPos val="nextTo"/>
        <c:crossAx val="128954880"/>
        <c:crosses val="autoZero"/>
        <c:auto val="1"/>
        <c:lblAlgn val="ctr"/>
        <c:lblOffset val="100"/>
        <c:noMultiLvlLbl val="0"/>
      </c:catAx>
      <c:valAx>
        <c:axId val="128954880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crossAx val="1291182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00"/>
            </a:pPr>
            <a:r>
              <a:rPr lang="ru-RU" sz="1500"/>
              <a:t>Творог нежирный (руб/кг)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'[Дял презентации.xlsx]Лист1'!$B$141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'[Дял презентации.xlsx]Лист1'!$A$142:$A$153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'[Дял презентации.xlsx]Лист1'!$B$142:$B$153</c:f>
              <c:numCache>
                <c:formatCode>0.0</c:formatCode>
                <c:ptCount val="12"/>
                <c:pt idx="0">
                  <c:v>171.44</c:v>
                </c:pt>
                <c:pt idx="1">
                  <c:v>172.45000000000007</c:v>
                </c:pt>
                <c:pt idx="2">
                  <c:v>173.2</c:v>
                </c:pt>
                <c:pt idx="3">
                  <c:v>174.08</c:v>
                </c:pt>
                <c:pt idx="4">
                  <c:v>174.19</c:v>
                </c:pt>
                <c:pt idx="5">
                  <c:v>174.51</c:v>
                </c:pt>
                <c:pt idx="6">
                  <c:v>175.98000000000025</c:v>
                </c:pt>
                <c:pt idx="7">
                  <c:v>178.32000000000025</c:v>
                </c:pt>
                <c:pt idx="8">
                  <c:v>182.87</c:v>
                </c:pt>
                <c:pt idx="9">
                  <c:v>187.36</c:v>
                </c:pt>
                <c:pt idx="10">
                  <c:v>191.36</c:v>
                </c:pt>
                <c:pt idx="11">
                  <c:v>195.2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'[Дял презентации.xlsx]Лист1'!$C$141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'[Дял презентации.xlsx]Лист1'!$A$142:$A$153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'[Дял презентации.xlsx]Лист1'!$C$142:$C$153</c:f>
              <c:numCache>
                <c:formatCode>0.0</c:formatCode>
                <c:ptCount val="12"/>
                <c:pt idx="0">
                  <c:v>202.36</c:v>
                </c:pt>
                <c:pt idx="1">
                  <c:v>206.88000000000025</c:v>
                </c:pt>
                <c:pt idx="2">
                  <c:v>212.44</c:v>
                </c:pt>
                <c:pt idx="3">
                  <c:v>216.76</c:v>
                </c:pt>
                <c:pt idx="4">
                  <c:v>219.16</c:v>
                </c:pt>
                <c:pt idx="5">
                  <c:v>220.68</c:v>
                </c:pt>
                <c:pt idx="6">
                  <c:v>221.7</c:v>
                </c:pt>
                <c:pt idx="7">
                  <c:v>221.89000000000001</c:v>
                </c:pt>
                <c:pt idx="8">
                  <c:v>223.7</c:v>
                </c:pt>
                <c:pt idx="9">
                  <c:v>225.63</c:v>
                </c:pt>
                <c:pt idx="10">
                  <c:v>228.02</c:v>
                </c:pt>
                <c:pt idx="11">
                  <c:v>231.66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118720"/>
        <c:axId val="128956032"/>
      </c:lineChart>
      <c:catAx>
        <c:axId val="12911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8956032"/>
        <c:crosses val="autoZero"/>
        <c:auto val="1"/>
        <c:lblAlgn val="ctr"/>
        <c:lblOffset val="100"/>
        <c:noMultiLvlLbl val="0"/>
      </c:catAx>
      <c:valAx>
        <c:axId val="128956032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crossAx val="129118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0.19514</cdr:x>
      <cdr:y>0.09524</cdr:y>
    </cdr:from>
    <cdr:to>
      <cdr:x>0.87815</cdr:x>
      <cdr:y>0.2381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4096" y="288032"/>
          <a:ext cx="302433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1" dirty="0" smtClean="0">
              <a:latin typeface="Arial" pitchFamily="34" charset="0"/>
              <a:cs typeface="Arial" pitchFamily="34" charset="0"/>
            </a:rPr>
            <a:t>Доля в общем объеме производства</a:t>
          </a:r>
          <a:endParaRPr lang="ru-RU" sz="10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75B8B-BEDA-4D02-ACA9-65A5EC67F64E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45152-2D41-43FC-8767-9A29050273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056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7763" y="690563"/>
            <a:ext cx="4565650" cy="34242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 bwMode="auto">
          <a:xfrm>
            <a:off x="683654" y="4344358"/>
            <a:ext cx="5490692" cy="4110332"/>
          </a:xfrm>
          <a:noFill/>
        </p:spPr>
        <p:txBody>
          <a:bodyPr wrap="square" lIns="84518" tIns="42260" rIns="84518" bIns="4226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indent="428625" algn="just"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C7E795-0DED-4A7D-AF7F-6989230289E6}" type="slidenum">
              <a:rPr lang="ru-RU" smtClean="0">
                <a:cs typeface="Arial" charset="0"/>
              </a:rPr>
              <a:pPr/>
              <a:t>2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7763" y="690563"/>
            <a:ext cx="4565650" cy="34242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 bwMode="auto">
          <a:xfrm>
            <a:off x="683654" y="4344358"/>
            <a:ext cx="5490692" cy="4110332"/>
          </a:xfrm>
          <a:noFill/>
        </p:spPr>
        <p:txBody>
          <a:bodyPr wrap="square" lIns="84518" tIns="42260" rIns="84518" bIns="4226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indent="428625" algn="just"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C7E795-0DED-4A7D-AF7F-6989230289E6}" type="slidenum">
              <a:rPr lang="ru-RU" smtClean="0">
                <a:cs typeface="Arial" charset="0"/>
              </a:rPr>
              <a:pPr/>
              <a:t>4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24242" algn="just"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2532" name="Номер слайда 3"/>
          <p:cNvSpPr txBox="1">
            <a:spLocks noGrp="1"/>
          </p:cNvSpPr>
          <p:nvPr/>
        </p:nvSpPr>
        <p:spPr bwMode="auto">
          <a:xfrm>
            <a:off x="3883852" y="8684903"/>
            <a:ext cx="2972548" cy="45763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07" tIns="45752" rIns="91507" bIns="45752" anchor="b"/>
          <a:lstStyle/>
          <a:p>
            <a:pPr algn="r">
              <a:defRPr/>
            </a:pPr>
            <a:fld id="{EDC55FA7-EA39-4DFD-845C-80C586F7FD69}" type="slidenum">
              <a:rPr lang="ru-RU" sz="1200">
                <a:solidFill>
                  <a:prstClr val="black"/>
                </a:solidFill>
                <a:latin typeface="Calibri" panose="020F0502020204030204"/>
              </a:rPr>
              <a:pPr algn="r">
                <a:defRPr/>
              </a:pPr>
              <a:t>8</a:t>
            </a:fld>
            <a:endParaRPr lang="ru-RU" sz="12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05022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indent="428625" algn="just"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C7E795-0DED-4A7D-AF7F-6989230289E6}" type="slidenum">
              <a:rPr lang="ru-RU" smtClean="0">
                <a:cs typeface="Arial" charset="0"/>
              </a:rPr>
              <a:pPr/>
              <a:t>9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7763" y="690563"/>
            <a:ext cx="4565650" cy="34242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 bwMode="auto">
          <a:xfrm>
            <a:off x="683654" y="4344358"/>
            <a:ext cx="5490692" cy="4110332"/>
          </a:xfrm>
          <a:noFill/>
        </p:spPr>
        <p:txBody>
          <a:bodyPr wrap="square" lIns="84518" tIns="42260" rIns="84518" bIns="4226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chart" Target="../charts/chart4.xml"/><Relationship Id="rId7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50825" y="3573016"/>
            <a:ext cx="8569325" cy="2672209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50000"/>
              </a:lnSpc>
              <a:defRPr/>
            </a:pP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 algn="ctr"/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defRPr/>
            </a:pP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algn="ctr">
              <a:lnSpc>
                <a:spcPct val="150000"/>
              </a:lnSpc>
              <a:defRPr/>
            </a:pP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67544" y="5301208"/>
            <a:ext cx="8135937" cy="0"/>
          </a:xfrm>
          <a:prstGeom prst="line">
            <a:avLst/>
          </a:prstGeom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логотип рспмо жп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28740" y="764704"/>
            <a:ext cx="1512168" cy="1829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11560" y="5445224"/>
            <a:ext cx="734481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bg1"/>
                </a:solidFill>
              </a:rPr>
              <a:t>	Сочи, 8 сентября, 2015</a:t>
            </a:r>
            <a:endParaRPr lang="ru-RU" sz="25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824" y="3861048"/>
            <a:ext cx="85693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chemeClr val="bg1"/>
                </a:solidFill>
              </a:rPr>
              <a:t>ИМПОРТОЗАМЕЩЕНИЕ НА МОЛОЧНОМ РЫНКЕ РОССИИ</a:t>
            </a:r>
            <a:endParaRPr lang="ru-RU" sz="2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9134" y="4662898"/>
            <a:ext cx="85693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err="1" smtClean="0">
                <a:solidFill>
                  <a:schemeClr val="bg1"/>
                </a:solidFill>
              </a:rPr>
              <a:t>Л.Н.Маницкая</a:t>
            </a:r>
            <a:r>
              <a:rPr lang="ru-RU" sz="2600" b="1" dirty="0" smtClean="0">
                <a:solidFill>
                  <a:schemeClr val="bg1"/>
                </a:solidFill>
              </a:rPr>
              <a:t>, директор РСПМО</a:t>
            </a:r>
            <a:endParaRPr lang="ru-RU" sz="2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142875" y="152400"/>
            <a:ext cx="8858250" cy="396875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Рынок молока и молочной продукции за </a:t>
            </a:r>
            <a:r>
              <a:rPr lang="en-US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полугодие  2015</a:t>
            </a:r>
            <a:endParaRPr lang="ru-RU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323528" y="6165296"/>
            <a:ext cx="8568952" cy="598858"/>
            <a:chOff x="323519" y="6165203"/>
            <a:chExt cx="8568209" cy="599368"/>
          </a:xfrm>
        </p:grpSpPr>
        <p:sp>
          <p:nvSpPr>
            <p:cNvPr id="5" name="Прямоугольник 13"/>
            <p:cNvSpPr>
              <a:spLocks noChangeArrowheads="1"/>
            </p:cNvSpPr>
            <p:nvPr/>
          </p:nvSpPr>
          <p:spPr bwMode="auto">
            <a:xfrm>
              <a:off x="442913" y="6410327"/>
              <a:ext cx="8358188" cy="354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700" b="1" dirty="0" smtClean="0">
                  <a:solidFill>
                    <a:srgbClr val="0070C0"/>
                  </a:solidFill>
                </a:rPr>
                <a:t>МОЛОЧНЫЙ СОЮЗ РОССИИ</a:t>
              </a:r>
              <a:endParaRPr lang="ru-RU" sz="17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6" name="Прямая соединительная линия 20"/>
            <p:cNvCxnSpPr/>
            <p:nvPr/>
          </p:nvCxnSpPr>
          <p:spPr bwMode="auto">
            <a:xfrm>
              <a:off x="323519" y="6165203"/>
              <a:ext cx="8568209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Овал 9"/>
          <p:cNvSpPr/>
          <p:nvPr/>
        </p:nvSpPr>
        <p:spPr bwMode="auto">
          <a:xfrm>
            <a:off x="214313" y="6357938"/>
            <a:ext cx="571500" cy="428625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/>
              <a:t>9</a:t>
            </a:r>
            <a:endParaRPr lang="ru-RU" sz="1600" b="1" dirty="0"/>
          </a:p>
        </p:txBody>
      </p:sp>
      <p:pic>
        <p:nvPicPr>
          <p:cNvPr id="11" name="Picture 5" descr="логотип рспмо жп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0432" y="6248092"/>
            <a:ext cx="504056" cy="609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Диаграмма 7"/>
          <p:cNvGraphicFramePr/>
          <p:nvPr/>
        </p:nvGraphicFramePr>
        <p:xfrm>
          <a:off x="251520" y="548680"/>
          <a:ext cx="4608511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004048" y="692696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B050"/>
                </a:solidFill>
              </a:rPr>
              <a:t>Фермерские хозяйства + 5%</a:t>
            </a:r>
            <a:endParaRPr lang="ru-RU" sz="1200" b="1" dirty="0">
              <a:solidFill>
                <a:srgbClr val="00B050"/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39552" y="3068964"/>
          <a:ext cx="4896544" cy="3066674"/>
        </p:xfrm>
        <a:graphic>
          <a:graphicData uri="http://schemas.openxmlformats.org/drawingml/2006/table">
            <a:tbl>
              <a:tblPr/>
              <a:tblGrid>
                <a:gridCol w="1968500"/>
                <a:gridCol w="1343868"/>
                <a:gridCol w="1584176"/>
              </a:tblGrid>
              <a:tr h="23589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Виды молочной продукции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Январь-июнь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2015 г. в % к 2014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Молоко питьевое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2 717,50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Сливки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Йогурт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Кефир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Сметана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Спреды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Масло сливочное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Сыры и продукты сырные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Сыры твердые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Творог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СОМ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Сыворотка сухая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076056" y="105273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Сливочное масло +</a:t>
            </a:r>
            <a:r>
              <a:rPr lang="ru-RU" sz="1200" b="1" dirty="0" smtClean="0">
                <a:solidFill>
                  <a:srgbClr val="00B050"/>
                </a:solidFill>
              </a:rPr>
              <a:t> 6,7%</a:t>
            </a:r>
          </a:p>
          <a:p>
            <a:r>
              <a:rPr lang="ru-RU" sz="1200" b="1" dirty="0" smtClean="0"/>
              <a:t>Творог </a:t>
            </a:r>
            <a:r>
              <a:rPr lang="ru-RU" sz="1200" b="1" dirty="0" smtClean="0">
                <a:solidFill>
                  <a:srgbClr val="00B050"/>
                </a:solidFill>
              </a:rPr>
              <a:t>+ 10%</a:t>
            </a:r>
          </a:p>
          <a:p>
            <a:r>
              <a:rPr lang="ru-RU" sz="1200" b="1" dirty="0" smtClean="0"/>
              <a:t>Сыр и продукты сырные </a:t>
            </a:r>
            <a:r>
              <a:rPr lang="ru-RU" sz="1200" b="1" dirty="0" smtClean="0">
                <a:solidFill>
                  <a:srgbClr val="00B050"/>
                </a:solidFill>
              </a:rPr>
              <a:t>+ 28%</a:t>
            </a:r>
          </a:p>
          <a:p>
            <a:r>
              <a:rPr lang="ru-RU" sz="1200" b="1" dirty="0" smtClean="0"/>
              <a:t>Твердый сыр </a:t>
            </a:r>
            <a:r>
              <a:rPr lang="ru-RU" sz="1200" b="1" dirty="0" smtClean="0">
                <a:solidFill>
                  <a:srgbClr val="00B050"/>
                </a:solidFill>
              </a:rPr>
              <a:t>+ 49%</a:t>
            </a:r>
          </a:p>
          <a:p>
            <a:r>
              <a:rPr lang="ru-RU" sz="1200" b="1" dirty="0" smtClean="0"/>
              <a:t>Сухая сыворотка </a:t>
            </a:r>
            <a:r>
              <a:rPr lang="ru-RU" sz="1200" b="1" dirty="0" smtClean="0">
                <a:solidFill>
                  <a:srgbClr val="00B050"/>
                </a:solidFill>
              </a:rPr>
              <a:t>+ 29%</a:t>
            </a:r>
          </a:p>
          <a:p>
            <a:endParaRPr lang="ru-RU" sz="1200" dirty="0"/>
          </a:p>
        </p:txBody>
      </p:sp>
      <p:sp>
        <p:nvSpPr>
          <p:cNvPr id="16" name="Дуга 15"/>
          <p:cNvSpPr/>
          <p:nvPr/>
        </p:nvSpPr>
        <p:spPr>
          <a:xfrm>
            <a:off x="3995936" y="2492896"/>
            <a:ext cx="2592288" cy="648072"/>
          </a:xfrm>
          <a:prstGeom prst="arc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5508104" y="2708920"/>
            <a:ext cx="864096" cy="21602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804248" y="2276872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Падение закупочной  цены на 5%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331640" y="2708920"/>
            <a:ext cx="36724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/>
              <a:t>Произведено молочной продукции</a:t>
            </a:r>
            <a:endParaRPr lang="ru-RU" sz="15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652120" y="3284984"/>
            <a:ext cx="33123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Импорт в РФ за январь-июнь </a:t>
            </a:r>
          </a:p>
          <a:p>
            <a:r>
              <a:rPr lang="ru-RU" sz="1600" b="1" dirty="0" smtClean="0"/>
              <a:t>2015 года - 334,6 тыс. тонн.</a:t>
            </a:r>
          </a:p>
          <a:p>
            <a:endParaRPr lang="ru-RU" sz="1600" b="1" dirty="0" smtClean="0"/>
          </a:p>
          <a:p>
            <a:r>
              <a:rPr lang="ru-RU" sz="1600" dirty="0" smtClean="0"/>
              <a:t>Из них:</a:t>
            </a:r>
          </a:p>
          <a:p>
            <a:r>
              <a:rPr lang="ru-RU" sz="1600" dirty="0" smtClean="0"/>
              <a:t>Республика Беларусь - </a:t>
            </a:r>
            <a:r>
              <a:rPr lang="ru-RU" sz="1600" b="1" dirty="0" smtClean="0">
                <a:solidFill>
                  <a:srgbClr val="FF0000"/>
                </a:solidFill>
              </a:rPr>
              <a:t>96%</a:t>
            </a:r>
          </a:p>
          <a:p>
            <a:r>
              <a:rPr lang="ru-RU" sz="1600" dirty="0" smtClean="0"/>
              <a:t>Республика Казахстан - 1,8%</a:t>
            </a:r>
          </a:p>
          <a:p>
            <a:endParaRPr lang="ru-RU" sz="1600" dirty="0" smtClean="0"/>
          </a:p>
          <a:p>
            <a:r>
              <a:rPr lang="ru-RU" sz="1600" dirty="0" smtClean="0"/>
              <a:t>Объем поставок из РБ увеличился </a:t>
            </a:r>
            <a:r>
              <a:rPr lang="ru-RU" sz="1600" b="1" dirty="0" smtClean="0">
                <a:solidFill>
                  <a:srgbClr val="00B050"/>
                </a:solidFill>
              </a:rPr>
              <a:t>на 40%.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0" y="436562"/>
            <a:ext cx="9144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0070C0"/>
                </a:solidFill>
              </a:rPr>
              <a:t>МОЛОЧНЫЙ СОЮЗ РОССИИ</a:t>
            </a:r>
            <a:endParaRPr lang="ru-RU" sz="3000" b="1" dirty="0">
              <a:solidFill>
                <a:srgbClr val="0070C0"/>
              </a:solidFill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467544" y="3645024"/>
            <a:ext cx="8569325" cy="1592089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50000"/>
              </a:lnSpc>
              <a:defRPr/>
            </a:pP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 algn="ctr"/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827584" y="5589240"/>
            <a:ext cx="8135937" cy="0"/>
          </a:xfrm>
          <a:prstGeom prst="line">
            <a:avLst/>
          </a:prstGeom>
          <a:ln w="2540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 descr="логотип рспмо жп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556792"/>
            <a:ext cx="1440160" cy="1742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7704" y="3933056"/>
            <a:ext cx="576064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bg1"/>
                </a:solidFill>
              </a:rPr>
              <a:t>Благодарю за внимание!</a:t>
            </a:r>
          </a:p>
          <a:p>
            <a:pPr algn="ctr"/>
            <a:endParaRPr lang="ru-RU" sz="2500" dirty="0" smtClean="0">
              <a:solidFill>
                <a:schemeClr val="bg1"/>
              </a:solidFill>
            </a:endParaRPr>
          </a:p>
          <a:p>
            <a:pPr algn="ctr"/>
            <a:r>
              <a:rPr lang="ru-RU" sz="2500" b="1" smtClean="0">
                <a:solidFill>
                  <a:schemeClr val="bg1"/>
                </a:solidFill>
              </a:rPr>
              <a:t>Маницкая </a:t>
            </a:r>
            <a:r>
              <a:rPr lang="ru-RU" sz="2500" b="1" dirty="0" smtClean="0">
                <a:solidFill>
                  <a:schemeClr val="bg1"/>
                </a:solidFill>
              </a:rPr>
              <a:t>Л.Н., </a:t>
            </a:r>
            <a:r>
              <a:rPr lang="ru-RU" sz="2500" b="1" dirty="0" err="1" smtClean="0">
                <a:solidFill>
                  <a:schemeClr val="bg1"/>
                </a:solidFill>
              </a:rPr>
              <a:t>к.э.н</a:t>
            </a:r>
            <a:endParaRPr lang="ru-RU" sz="25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Овал 25"/>
          <p:cNvSpPr/>
          <p:nvPr/>
        </p:nvSpPr>
        <p:spPr bwMode="auto">
          <a:xfrm>
            <a:off x="214313" y="6357938"/>
            <a:ext cx="571500" cy="428625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/>
              <a:t>1</a:t>
            </a:r>
          </a:p>
        </p:txBody>
      </p:sp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395536" y="6165304"/>
            <a:ext cx="8568952" cy="598857"/>
            <a:chOff x="323519" y="6165203"/>
            <a:chExt cx="8568209" cy="599367"/>
          </a:xfrm>
        </p:grpSpPr>
        <p:sp>
          <p:nvSpPr>
            <p:cNvPr id="20553" name="Прямоугольник 13"/>
            <p:cNvSpPr>
              <a:spLocks noChangeArrowheads="1"/>
            </p:cNvSpPr>
            <p:nvPr/>
          </p:nvSpPr>
          <p:spPr bwMode="auto">
            <a:xfrm>
              <a:off x="442913" y="6410326"/>
              <a:ext cx="8358188" cy="354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700" b="1" dirty="0" smtClean="0">
                  <a:solidFill>
                    <a:srgbClr val="0070C0"/>
                  </a:solidFill>
                </a:rPr>
                <a:t>МОЛОЧНЫЙ СОЮЗ РОССИИ</a:t>
              </a:r>
              <a:endParaRPr lang="ru-RU" sz="17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3" name="Прямая соединительная линия 20"/>
            <p:cNvCxnSpPr/>
            <p:nvPr/>
          </p:nvCxnSpPr>
          <p:spPr bwMode="auto">
            <a:xfrm>
              <a:off x="323519" y="6165203"/>
              <a:ext cx="8568209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5" name="Picture 5" descr="логотип рспмо жп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0432" y="6165304"/>
            <a:ext cx="504056" cy="609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142875" y="152400"/>
            <a:ext cx="8858250" cy="396875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РОССИЙСКОЕ ПРОДОВОЛЬСТВЕННОЕ ЭМБАРГО</a:t>
            </a:r>
            <a:endParaRPr lang="ru-RU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20688"/>
            <a:ext cx="792088" cy="844325"/>
          </a:xfrm>
          <a:prstGeom prst="rect">
            <a:avLst/>
          </a:prstGeom>
          <a:solidFill>
            <a:srgbClr val="00B0F0"/>
          </a:solidFill>
          <a:ln w="9525"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pic>
        <p:nvPicPr>
          <p:cNvPr id="34817" name="Picture 1" descr="C:\Users\User\Desktop\map-russia-detailed-red-1361789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052736"/>
            <a:ext cx="7913233" cy="447972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142875" y="152400"/>
            <a:ext cx="8858250" cy="396875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Банковский кризис</a:t>
            </a:r>
            <a:endParaRPr lang="ru-RU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" name="Группа 9"/>
          <p:cNvGrpSpPr>
            <a:grpSpLocks/>
          </p:cNvGrpSpPr>
          <p:nvPr/>
        </p:nvGrpSpPr>
        <p:grpSpPr bwMode="auto">
          <a:xfrm>
            <a:off x="395536" y="6165304"/>
            <a:ext cx="8568952" cy="598857"/>
            <a:chOff x="323519" y="6165203"/>
            <a:chExt cx="8568209" cy="599367"/>
          </a:xfrm>
        </p:grpSpPr>
        <p:sp>
          <p:nvSpPr>
            <p:cNvPr id="11" name="Прямоугольник 13"/>
            <p:cNvSpPr>
              <a:spLocks noChangeArrowheads="1"/>
            </p:cNvSpPr>
            <p:nvPr/>
          </p:nvSpPr>
          <p:spPr bwMode="auto">
            <a:xfrm>
              <a:off x="442913" y="6410326"/>
              <a:ext cx="8358188" cy="354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700" b="1" dirty="0" smtClean="0">
                  <a:solidFill>
                    <a:srgbClr val="0070C0"/>
                  </a:solidFill>
                </a:rPr>
                <a:t>МОЛОЧНЫЙ СОЮЗ РОССИИ</a:t>
              </a:r>
              <a:endParaRPr lang="ru-RU" sz="17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12" name="Прямая соединительная линия 20"/>
            <p:cNvCxnSpPr/>
            <p:nvPr/>
          </p:nvCxnSpPr>
          <p:spPr bwMode="auto">
            <a:xfrm>
              <a:off x="323519" y="6165203"/>
              <a:ext cx="8568209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Овал 12"/>
          <p:cNvSpPr/>
          <p:nvPr/>
        </p:nvSpPr>
        <p:spPr bwMode="auto">
          <a:xfrm>
            <a:off x="214313" y="6357938"/>
            <a:ext cx="571500" cy="428625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/>
              <a:t>2</a:t>
            </a:r>
          </a:p>
        </p:txBody>
      </p:sp>
      <p:pic>
        <p:nvPicPr>
          <p:cNvPr id="14" name="Picture 5" descr="логотип рспмо жп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0432" y="6248092"/>
            <a:ext cx="504056" cy="609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026" name="Picture 2" descr="C:\Users\User\Desktop\CB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628800"/>
            <a:ext cx="6120680" cy="4104456"/>
          </a:xfrm>
          <a:prstGeom prst="rect">
            <a:avLst/>
          </a:prstGeom>
          <a:noFill/>
        </p:spPr>
      </p:pic>
      <p:pic>
        <p:nvPicPr>
          <p:cNvPr id="1027" name="Picture 3" descr="C:\Users\User\Desktop\Krisi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2636912"/>
            <a:ext cx="2508849" cy="1755601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899592" y="764704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- 160 млрд. </a:t>
            </a:r>
            <a:r>
              <a:rPr lang="en-US" sz="2000" b="1" dirty="0" smtClean="0">
                <a:solidFill>
                  <a:srgbClr val="FF0000"/>
                </a:solidFill>
              </a:rPr>
              <a:t>$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/>
              <a:t>для российской экономики</a:t>
            </a:r>
            <a:endParaRPr lang="ru-RU" sz="2000" b="1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6732240" y="1700808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876256" y="1700808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Ключевая ставка - </a:t>
            </a:r>
            <a:r>
              <a:rPr lang="ru-RU" b="1" dirty="0" smtClean="0">
                <a:solidFill>
                  <a:srgbClr val="FF0000"/>
                </a:solidFill>
              </a:rPr>
              <a:t>17%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6660232" y="4509120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76256" y="4797152"/>
            <a:ext cx="2267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До </a:t>
            </a:r>
            <a:r>
              <a:rPr lang="ru-RU" b="1" dirty="0" smtClean="0">
                <a:solidFill>
                  <a:srgbClr val="FF0000"/>
                </a:solidFill>
              </a:rPr>
              <a:t>30% </a:t>
            </a:r>
            <a:r>
              <a:rPr lang="ru-RU" b="1" dirty="0" smtClean="0"/>
              <a:t>кредиты инвесторам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142875" y="152400"/>
            <a:ext cx="8858250" cy="396875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ВЛИЯНИЕ ЭМБАРГО</a:t>
            </a:r>
            <a:endParaRPr lang="ru-RU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5" name="Прямоугольник 25"/>
          <p:cNvSpPr>
            <a:spLocks noChangeArrowheads="1"/>
          </p:cNvSpPr>
          <p:nvPr/>
        </p:nvSpPr>
        <p:spPr bwMode="auto">
          <a:xfrm>
            <a:off x="0" y="620713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smtClean="0">
                <a:latin typeface="Calibri" pitchFamily="34" charset="0"/>
              </a:rPr>
              <a:t>«Выпавшие», в связи с введением запрета, объемы импорта продовольствия</a:t>
            </a:r>
            <a:endParaRPr lang="ru-RU" sz="1600" b="1" dirty="0">
              <a:latin typeface="Calibri" pitchFamily="34" charset="0"/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214313" y="6357938"/>
            <a:ext cx="571500" cy="428625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/>
              <a:t>3</a:t>
            </a:r>
            <a:endParaRPr lang="ru-RU" sz="1600" b="1" dirty="0"/>
          </a:p>
        </p:txBody>
      </p:sp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323528" y="6165296"/>
            <a:ext cx="8568952" cy="598858"/>
            <a:chOff x="323519" y="6165203"/>
            <a:chExt cx="8568209" cy="599368"/>
          </a:xfrm>
        </p:grpSpPr>
        <p:sp>
          <p:nvSpPr>
            <p:cNvPr id="20553" name="Прямоугольник 13"/>
            <p:cNvSpPr>
              <a:spLocks noChangeArrowheads="1"/>
            </p:cNvSpPr>
            <p:nvPr/>
          </p:nvSpPr>
          <p:spPr bwMode="auto">
            <a:xfrm>
              <a:off x="442913" y="6410327"/>
              <a:ext cx="8358188" cy="354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700" b="1" dirty="0" smtClean="0">
                  <a:solidFill>
                    <a:srgbClr val="0070C0"/>
                  </a:solidFill>
                </a:rPr>
                <a:t>МОЛОЧНЫЙ СОЮЗ РОССИИ</a:t>
              </a:r>
              <a:endParaRPr lang="ru-RU" sz="17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3" name="Прямая соединительная линия 20"/>
            <p:cNvCxnSpPr/>
            <p:nvPr/>
          </p:nvCxnSpPr>
          <p:spPr bwMode="auto">
            <a:xfrm>
              <a:off x="323519" y="6165203"/>
              <a:ext cx="8568209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539552" y="980728"/>
          <a:ext cx="8136904" cy="3816425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927455"/>
                <a:gridCol w="1939224"/>
                <a:gridCol w="1093761"/>
                <a:gridCol w="1014091"/>
                <a:gridCol w="1011769"/>
                <a:gridCol w="1096083"/>
                <a:gridCol w="1054521"/>
              </a:tblGrid>
              <a:tr h="73027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Код </a:t>
                      </a:r>
                      <a:r>
                        <a:rPr kumimoji="0" lang="ru-RU" sz="14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ТН ВЭД</a:t>
                      </a:r>
                      <a:endParaRPr kumimoji="0" lang="ru-RU" sz="14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Наименование товара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Потребление (личное)</a:t>
                      </a: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в Российской</a:t>
                      </a:r>
                      <a:r>
                        <a:rPr lang="ru-RU" sz="14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Федерации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Импорт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5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всего </a:t>
                      </a:r>
                      <a:b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(тонн)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доля импорта </a:t>
                      </a:r>
                      <a:b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из стран, попавших под </a:t>
                      </a:r>
                      <a:r>
                        <a:rPr lang="ru-RU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эмбарго</a:t>
                      </a:r>
                    </a:p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(%)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всего </a:t>
                      </a:r>
                      <a:b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(тонн)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из стран, попавших под эмбарго (тонн)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доля </a:t>
                      </a:r>
                      <a:r>
                        <a:rPr lang="ru-RU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импорта</a:t>
                      </a:r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из стран, попавших под эмбарго </a:t>
                      </a:r>
                      <a:endParaRPr lang="ru-RU" sz="140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(%)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95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0401-0406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Молоко и молочная </a:t>
                      </a:r>
                      <a:r>
                        <a:rPr lang="ru-RU" sz="1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продукция</a:t>
                      </a:r>
                      <a:endParaRPr lang="en-US" sz="1400" b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ru-RU" sz="1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(в </a:t>
                      </a:r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пересчете на молоко)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35 701 724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10,2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 </a:t>
                      </a:r>
                      <a:r>
                        <a:rPr lang="ru-RU" sz="1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445 000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3 640 000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40</a:t>
                      </a:r>
                      <a:endParaRPr lang="ru-RU" sz="1400" b="1" i="1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</a:tr>
              <a:tr h="4109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0406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  в </a:t>
                      </a:r>
                      <a:r>
                        <a:rPr lang="ru-RU" sz="1400" b="1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4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</a:t>
                      </a:r>
                      <a:r>
                        <a:rPr lang="ru-RU" sz="1400" b="1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ыр</a:t>
                      </a:r>
                      <a:endParaRPr lang="ru-RU" sz="1400" b="1" i="1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832 885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30,0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416 573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249 880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60,0</a:t>
                      </a:r>
                      <a:endParaRPr lang="ru-RU" sz="1400" b="1" i="1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5" name="Picture 5" descr="логотип рспмо жп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0432" y="6248092"/>
            <a:ext cx="504056" cy="609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971600" y="4869160"/>
            <a:ext cx="4104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Потребление:</a:t>
            </a:r>
          </a:p>
          <a:p>
            <a:endParaRPr lang="ru-RU" sz="1600" dirty="0" smtClean="0"/>
          </a:p>
          <a:p>
            <a:r>
              <a:rPr lang="ru-RU" sz="1600" dirty="0" smtClean="0"/>
              <a:t>Скандинавия - </a:t>
            </a:r>
            <a:r>
              <a:rPr lang="ru-RU" sz="1600" b="1" dirty="0" smtClean="0"/>
              <a:t>500 кг</a:t>
            </a:r>
          </a:p>
          <a:p>
            <a:r>
              <a:rPr lang="ru-RU" sz="1600" dirty="0" smtClean="0"/>
              <a:t>Германия, Франция - </a:t>
            </a:r>
            <a:r>
              <a:rPr lang="ru-RU" sz="1600" b="1" dirty="0" smtClean="0"/>
              <a:t>400 кг</a:t>
            </a:r>
          </a:p>
          <a:p>
            <a:r>
              <a:rPr lang="ru-RU" sz="1600" dirty="0" smtClean="0"/>
              <a:t>Россия - </a:t>
            </a:r>
            <a:r>
              <a:rPr lang="ru-RU" sz="1600" b="1" dirty="0" smtClean="0"/>
              <a:t>270 кг</a:t>
            </a:r>
            <a:endParaRPr lang="ru-RU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142875" y="152400"/>
            <a:ext cx="8858250" cy="396875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 2014 года</a:t>
            </a:r>
            <a:endParaRPr lang="ru-RU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323528" y="6165296"/>
            <a:ext cx="8568952" cy="598858"/>
            <a:chOff x="323519" y="6165203"/>
            <a:chExt cx="8568209" cy="599368"/>
          </a:xfrm>
        </p:grpSpPr>
        <p:sp>
          <p:nvSpPr>
            <p:cNvPr id="5" name="Прямоугольник 13"/>
            <p:cNvSpPr>
              <a:spLocks noChangeArrowheads="1"/>
            </p:cNvSpPr>
            <p:nvPr/>
          </p:nvSpPr>
          <p:spPr bwMode="auto">
            <a:xfrm>
              <a:off x="442913" y="6410327"/>
              <a:ext cx="8358188" cy="354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700" b="1" dirty="0" smtClean="0">
                  <a:solidFill>
                    <a:srgbClr val="0070C0"/>
                  </a:solidFill>
                </a:rPr>
                <a:t>МОЛОЧНЫЙ СОЮЗ РОССИИ</a:t>
              </a:r>
              <a:endParaRPr lang="ru-RU" sz="17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6" name="Прямая соединительная линия 20"/>
            <p:cNvCxnSpPr/>
            <p:nvPr/>
          </p:nvCxnSpPr>
          <p:spPr bwMode="auto">
            <a:xfrm>
              <a:off x="323519" y="6165203"/>
              <a:ext cx="8568209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Овал 9"/>
          <p:cNvSpPr/>
          <p:nvPr/>
        </p:nvSpPr>
        <p:spPr bwMode="auto">
          <a:xfrm>
            <a:off x="214313" y="6357938"/>
            <a:ext cx="571500" cy="428625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/>
              <a:t>4</a:t>
            </a:r>
            <a:endParaRPr lang="ru-RU" sz="1600" b="1" dirty="0"/>
          </a:p>
        </p:txBody>
      </p:sp>
      <p:pic>
        <p:nvPicPr>
          <p:cNvPr id="11" name="Picture 5" descr="логотип рспмо жп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0432" y="6248092"/>
            <a:ext cx="504056" cy="609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Диаграмма 12"/>
          <p:cNvGraphicFramePr/>
          <p:nvPr/>
        </p:nvGraphicFramePr>
        <p:xfrm>
          <a:off x="179512" y="836712"/>
          <a:ext cx="4752527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13"/>
          <p:cNvGraphicFramePr/>
          <p:nvPr/>
        </p:nvGraphicFramePr>
        <p:xfrm>
          <a:off x="4716016" y="620688"/>
          <a:ext cx="442798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"/>
          <p:cNvSpPr txBox="1"/>
          <p:nvPr/>
        </p:nvSpPr>
        <p:spPr>
          <a:xfrm>
            <a:off x="1619672" y="620688"/>
            <a:ext cx="3024336" cy="43204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b="1" dirty="0" smtClean="0">
                <a:latin typeface="Arial" pitchFamily="34" charset="0"/>
                <a:cs typeface="Arial" pitchFamily="34" charset="0"/>
              </a:rPr>
              <a:t>Произведено молока, тыс. тонн</a:t>
            </a:r>
            <a:endParaRPr lang="ru-RU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512" y="3140968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Общий импорт в пересчете на молоко -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 млн. тонн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из них в разрезе продуктов: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483768" y="3212976"/>
          <a:ext cx="5160502" cy="2895600"/>
        </p:xfrm>
        <a:graphic>
          <a:graphicData uri="http://schemas.openxmlformats.org/drawingml/2006/table">
            <a:tbl>
              <a:tblPr/>
              <a:tblGrid>
                <a:gridCol w="1606043"/>
                <a:gridCol w="1447306"/>
                <a:gridCol w="1260557"/>
                <a:gridCol w="846596"/>
              </a:tblGrid>
              <a:tr h="36195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Наименование позиции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 год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 год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 г. к 2013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0401 Молоко цельное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307,7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356,2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115,8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0402 Сухое и конц. молоко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239,6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73,4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0403 Пахта, йогурт и кефир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108,8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0404 Молочная сыворотка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139,7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93,3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0405 Масло сливочное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146,5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99,1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0406 Сыры и творог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424,2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324,2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76,4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142875" y="152400"/>
            <a:ext cx="8858250" cy="396875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Производство молочной продукции в 2014</a:t>
            </a:r>
            <a:endParaRPr lang="ru-RU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323528" y="6165296"/>
            <a:ext cx="8568952" cy="598858"/>
            <a:chOff x="323519" y="6165203"/>
            <a:chExt cx="8568209" cy="599368"/>
          </a:xfrm>
        </p:grpSpPr>
        <p:sp>
          <p:nvSpPr>
            <p:cNvPr id="5" name="Прямоугольник 13"/>
            <p:cNvSpPr>
              <a:spLocks noChangeArrowheads="1"/>
            </p:cNvSpPr>
            <p:nvPr/>
          </p:nvSpPr>
          <p:spPr bwMode="auto">
            <a:xfrm>
              <a:off x="442913" y="6410327"/>
              <a:ext cx="8358188" cy="354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700" b="1" dirty="0" smtClean="0">
                  <a:solidFill>
                    <a:srgbClr val="0070C0"/>
                  </a:solidFill>
                </a:rPr>
                <a:t>МОЛОЧНЫЙ СОЮЗ РОССИИ</a:t>
              </a:r>
              <a:endParaRPr lang="ru-RU" sz="17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6" name="Прямая соединительная линия 20"/>
            <p:cNvCxnSpPr/>
            <p:nvPr/>
          </p:nvCxnSpPr>
          <p:spPr bwMode="auto">
            <a:xfrm>
              <a:off x="323519" y="6165203"/>
              <a:ext cx="8568209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Овал 9"/>
          <p:cNvSpPr/>
          <p:nvPr/>
        </p:nvSpPr>
        <p:spPr bwMode="auto">
          <a:xfrm>
            <a:off x="214313" y="6357938"/>
            <a:ext cx="571500" cy="428625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/>
              <a:t>5</a:t>
            </a:r>
            <a:endParaRPr lang="ru-RU" sz="1600" b="1" dirty="0"/>
          </a:p>
        </p:txBody>
      </p:sp>
      <p:pic>
        <p:nvPicPr>
          <p:cNvPr id="11" name="Picture 5" descr="логотип рспмо жп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0432" y="6248092"/>
            <a:ext cx="504056" cy="609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Диаграмма 7"/>
          <p:cNvGraphicFramePr/>
          <p:nvPr/>
        </p:nvGraphicFramePr>
        <p:xfrm>
          <a:off x="1115616" y="476672"/>
          <a:ext cx="7632848" cy="1956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619672" y="2564904"/>
          <a:ext cx="6096000" cy="3435096"/>
        </p:xfrm>
        <a:graphic>
          <a:graphicData uri="http://schemas.openxmlformats.org/drawingml/2006/table">
            <a:tbl>
              <a:tblPr/>
              <a:tblGrid>
                <a:gridCol w="2709333"/>
                <a:gridCol w="1117006"/>
                <a:gridCol w="1021942"/>
                <a:gridCol w="1247719"/>
              </a:tblGrid>
              <a:tr h="7575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Наименование продукции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2014 год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2013 год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Соотношение 2014 к 2013 в %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Молоко жидкое обработанное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5 317 465,9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5 369 200,6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Сливки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115 549,8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103 103,7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112,1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10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СОМ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83 882,0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59 161,1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141,8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СЦМ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28 038,2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28 933,9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96,9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Масло сливочное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250 782,8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224 286,2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111,8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Творог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382 571,3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374 746,0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102,1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Сыры и продукты сырные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494 318,9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433 180,7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114,1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Сыр мягкий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24 558,7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24 140,3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101,7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Сыр твердый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106 233,2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84 729,3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125,4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Сыр плавленый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99 606,8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92 013,1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108,3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Продукты сырные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115 791,8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89 940,3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128,7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Йогурт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776 910,5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747 464,6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103,9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Кефир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1 082 750,8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1 096 962,6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98,7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Сметана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550 318,4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554 211,0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99,3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Сыворотка сухая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92 504,6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71 138,8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142875" y="152400"/>
            <a:ext cx="8858250" cy="396875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Рынок молочной продукции</a:t>
            </a:r>
            <a:endParaRPr lang="ru-RU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323528" y="6165296"/>
            <a:ext cx="8568952" cy="598858"/>
            <a:chOff x="323519" y="6165203"/>
            <a:chExt cx="8568209" cy="599368"/>
          </a:xfrm>
        </p:grpSpPr>
        <p:sp>
          <p:nvSpPr>
            <p:cNvPr id="5" name="Прямоугольник 13"/>
            <p:cNvSpPr>
              <a:spLocks noChangeArrowheads="1"/>
            </p:cNvSpPr>
            <p:nvPr/>
          </p:nvSpPr>
          <p:spPr bwMode="auto">
            <a:xfrm>
              <a:off x="442913" y="6410327"/>
              <a:ext cx="8358188" cy="354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700" b="1" dirty="0" smtClean="0">
                  <a:solidFill>
                    <a:srgbClr val="0070C0"/>
                  </a:solidFill>
                </a:rPr>
                <a:t>МОЛОЧНЫЙ СОЮЗ РОССИИ</a:t>
              </a:r>
              <a:endParaRPr lang="ru-RU" sz="17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6" name="Прямая соединительная линия 20"/>
            <p:cNvCxnSpPr/>
            <p:nvPr/>
          </p:nvCxnSpPr>
          <p:spPr bwMode="auto">
            <a:xfrm>
              <a:off x="323519" y="6165203"/>
              <a:ext cx="8568209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Овал 9"/>
          <p:cNvSpPr/>
          <p:nvPr/>
        </p:nvSpPr>
        <p:spPr bwMode="auto">
          <a:xfrm>
            <a:off x="214313" y="6357938"/>
            <a:ext cx="571500" cy="428625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/>
              <a:t>6</a:t>
            </a:r>
            <a:endParaRPr lang="ru-RU" sz="1600" b="1" dirty="0"/>
          </a:p>
        </p:txBody>
      </p:sp>
      <p:pic>
        <p:nvPicPr>
          <p:cNvPr id="11" name="Picture 5" descr="логотип рспмо жп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0432" y="6248092"/>
            <a:ext cx="504056" cy="609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Диаграмма 7"/>
          <p:cNvGraphicFramePr/>
          <p:nvPr/>
        </p:nvGraphicFramePr>
        <p:xfrm>
          <a:off x="107504" y="476672"/>
          <a:ext cx="4104455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499992" y="548680"/>
          <a:ext cx="4644008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179512" y="2420888"/>
          <a:ext cx="4320480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323528" y="4293096"/>
          <a:ext cx="4104456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Диаграмма 13"/>
          <p:cNvGraphicFramePr/>
          <p:nvPr/>
        </p:nvGraphicFramePr>
        <p:xfrm>
          <a:off x="4788024" y="2420888"/>
          <a:ext cx="4248472" cy="1875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6" name="Диаграмма 15"/>
          <p:cNvGraphicFramePr/>
          <p:nvPr/>
        </p:nvGraphicFramePr>
        <p:xfrm>
          <a:off x="4932040" y="4221088"/>
          <a:ext cx="4032448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059832" y="234888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  Инфляция</a:t>
            </a:r>
            <a:r>
              <a:rPr lang="ru-RU" b="1" dirty="0" smtClean="0"/>
              <a:t>  </a:t>
            </a:r>
            <a:r>
              <a:rPr lang="ru-RU" b="1" dirty="0" smtClean="0">
                <a:solidFill>
                  <a:srgbClr val="FF0000"/>
                </a:solidFill>
              </a:rPr>
              <a:t>12%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4572000" y="2204864"/>
            <a:ext cx="0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Блок-схема: альтернативный процесс 49"/>
          <p:cNvSpPr/>
          <p:nvPr/>
        </p:nvSpPr>
        <p:spPr>
          <a:xfrm>
            <a:off x="141312" y="705155"/>
            <a:ext cx="8858250" cy="371282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  <a:ln w="158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AutoShape 3"/>
          <p:cNvSpPr>
            <a:spLocks noChangeArrowheads="1"/>
          </p:cNvSpPr>
          <p:nvPr/>
        </p:nvSpPr>
        <p:spPr bwMode="auto">
          <a:xfrm>
            <a:off x="146050" y="115890"/>
            <a:ext cx="8858250" cy="504825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rgbClr val="0070C0"/>
            </a:solidFill>
          </a:ln>
          <a:extLst/>
        </p:spPr>
        <p:txBody>
          <a:bodyPr anchor="ctr"/>
          <a:lstStyle/>
          <a:p>
            <a:pPr algn="ctr">
              <a:defRPr/>
            </a:pPr>
            <a:r>
              <a:rPr lang="ru-RU" sz="15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ОБЪЕМЫ ИНВЕСТИЦИОННОЙ ПОДДЕРЖКИ В РАМКАХ ГОСПРОГРАММЫ 2013-2020 гг.</a:t>
            </a:r>
            <a:endParaRPr lang="ru-RU" sz="15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00000" y="3731222"/>
            <a:ext cx="215900" cy="215900"/>
          </a:xfrm>
          <a:prstGeom prst="rect">
            <a:avLst/>
          </a:prstGeom>
          <a:gradFill flip="none" rotWithShape="1">
            <a:gsLst>
              <a:gs pos="27000">
                <a:srgbClr val="A996C0"/>
              </a:gs>
              <a:gs pos="39000">
                <a:srgbClr val="8064A2">
                  <a:lumMod val="60000"/>
                  <a:lumOff val="40000"/>
                </a:srgbClr>
              </a:gs>
              <a:gs pos="64000">
                <a:srgbClr val="8D75AB"/>
              </a:gs>
            </a:gsLst>
            <a:lin ang="13500000" scaled="1"/>
            <a:tileRect/>
          </a:gradFill>
          <a:ln w="158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500000" y="3300007"/>
            <a:ext cx="216000" cy="216000"/>
          </a:xfrm>
          <a:prstGeom prst="rect">
            <a:avLst/>
          </a:prstGeom>
          <a:gradFill flip="none" rotWithShape="1">
            <a:gsLst>
              <a:gs pos="21000">
                <a:srgbClr val="FFB871"/>
              </a:gs>
              <a:gs pos="93000">
                <a:srgbClr val="BC5414"/>
              </a:gs>
            </a:gsLst>
            <a:path path="circle">
              <a:fillToRect l="100000" t="100000"/>
            </a:path>
            <a:tileRect r="-100000" b="-100000"/>
          </a:gradFill>
          <a:ln w="158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00000" y="2087029"/>
            <a:ext cx="215900" cy="215900"/>
          </a:xfrm>
          <a:prstGeom prst="rect">
            <a:avLst/>
          </a:prstGeom>
          <a:gradFill>
            <a:gsLst>
              <a:gs pos="30000">
                <a:srgbClr val="FF7171"/>
              </a:gs>
              <a:gs pos="81000">
                <a:srgbClr val="953735"/>
              </a:gs>
            </a:gsLst>
            <a:lin ang="13500000" scaled="1"/>
          </a:gradFill>
          <a:ln w="158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500000" y="1680029"/>
            <a:ext cx="215900" cy="215900"/>
          </a:xfrm>
          <a:prstGeom prst="rect">
            <a:avLst/>
          </a:prstGeom>
          <a:gradFill flip="none" rotWithShape="1">
            <a:gsLst>
              <a:gs pos="44000">
                <a:srgbClr val="558ED5"/>
              </a:gs>
              <a:gs pos="99000">
                <a:srgbClr val="B9CDE5"/>
              </a:gs>
            </a:gsLst>
            <a:lin ang="2700000" scaled="1"/>
            <a:tileRect/>
          </a:gra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500000" y="2447495"/>
            <a:ext cx="215900" cy="217487"/>
          </a:xfrm>
          <a:prstGeom prst="rect">
            <a:avLst/>
          </a:prstGeom>
          <a:gradFill flip="none" rotWithShape="1">
            <a:gsLst>
              <a:gs pos="27000">
                <a:prstClr val="white">
                  <a:lumMod val="85000"/>
                </a:prstClr>
              </a:gs>
              <a:gs pos="39000">
                <a:prstClr val="white">
                  <a:lumMod val="65000"/>
                </a:prstClr>
              </a:gs>
              <a:gs pos="64000">
                <a:prstClr val="white">
                  <a:lumMod val="50000"/>
                </a:prstClr>
              </a:gs>
            </a:gsLst>
            <a:lin ang="13500000" scaled="1"/>
            <a:tileRect/>
          </a:gradFill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00000" y="2876160"/>
            <a:ext cx="215900" cy="215900"/>
          </a:xfrm>
          <a:prstGeom prst="rect">
            <a:avLst/>
          </a:prstGeom>
          <a:gradFill>
            <a:gsLst>
              <a:gs pos="16000">
                <a:srgbClr val="4BACC6">
                  <a:lumMod val="40000"/>
                  <a:lumOff val="60000"/>
                </a:srgbClr>
              </a:gs>
              <a:gs pos="63000">
                <a:srgbClr val="4BACC6">
                  <a:lumMod val="75000"/>
                </a:srgbClr>
              </a:gs>
            </a:gsLst>
            <a:lin ang="13500000" scaled="1"/>
          </a:gradFill>
          <a:ln w="158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500000" y="4221741"/>
            <a:ext cx="215900" cy="215900"/>
          </a:xfrm>
          <a:prstGeom prst="rect">
            <a:avLst/>
          </a:prstGeom>
          <a:gradFill>
            <a:gsLst>
              <a:gs pos="16000">
                <a:srgbClr val="C0504D">
                  <a:lumMod val="20000"/>
                  <a:lumOff val="80000"/>
                </a:srgbClr>
              </a:gs>
              <a:gs pos="63000">
                <a:srgbClr val="AB6161"/>
              </a:gs>
            </a:gsLst>
            <a:lin ang="13500000" scaled="1"/>
          </a:gradFill>
          <a:ln w="158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15146" y="1582700"/>
            <a:ext cx="4284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подотрасли животноводства, переработки и реализации продукции </a:t>
            </a:r>
            <a:r>
              <a:rPr lang="ru-RU" sz="1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животноводства</a:t>
            </a:r>
            <a:endParaRPr lang="ru-RU" sz="1000" b="1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716000" y="2075730"/>
            <a:ext cx="4284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мясного </a:t>
            </a:r>
            <a:r>
              <a:rPr lang="ru-RU" sz="1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скотоводства</a:t>
            </a:r>
            <a:endParaRPr lang="ru-RU" sz="1000" b="1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716000" y="2432130"/>
            <a:ext cx="4284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Поддержка </a:t>
            </a: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малых форм </a:t>
            </a:r>
            <a:r>
              <a:rPr lang="ru-RU" sz="1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хозяйствования</a:t>
            </a:r>
            <a:endParaRPr lang="ru-RU" sz="1000" b="1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716000" y="2788528"/>
            <a:ext cx="4284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Техническая </a:t>
            </a: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и технологическая модернизация, инновационное </a:t>
            </a:r>
            <a:r>
              <a:rPr lang="ru-RU" sz="1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развитие</a:t>
            </a:r>
            <a:endParaRPr lang="ru-RU" sz="1000" b="1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716000" y="3281730"/>
            <a:ext cx="4284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Обеспечение </a:t>
            </a: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реализации Государственной </a:t>
            </a:r>
            <a:r>
              <a:rPr lang="ru-RU" sz="1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программы</a:t>
            </a:r>
            <a:endParaRPr lang="ru-RU" sz="1000" b="1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716000" y="3638128"/>
            <a:ext cx="4284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ФЦП «Устойчивое развитие сельских территорий на </a:t>
            </a:r>
            <a:r>
              <a:rPr lang="ru-RU" sz="1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ru-RU" sz="1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2014 </a:t>
            </a: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- 2017 годы и на период до 2020 года»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715146" y="4131328"/>
            <a:ext cx="4284000" cy="400110"/>
          </a:xfrm>
          <a:prstGeom prst="rect">
            <a:avLst/>
          </a:prstGeom>
        </p:spPr>
        <p:txBody>
          <a:bodyPr anchor="ctr" anchorCtr="0">
            <a:spAutoFit/>
          </a:bodyPr>
          <a:lstStyle/>
          <a:p>
            <a:pPr algn="just">
              <a:defRPr/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ФЦП «Развитие мелиорации земель сельскохозяйственного назначения России на 2014 - 2020 годы»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912000" y="5672128"/>
            <a:ext cx="2089150" cy="216000"/>
          </a:xfrm>
          <a:prstGeom prst="roundRect">
            <a:avLst/>
          </a:prstGeom>
          <a:gradFill flip="none" rotWithShape="1">
            <a:gsLst>
              <a:gs pos="21000">
                <a:schemeClr val="bg1"/>
              </a:gs>
              <a:gs pos="21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00000" y="5488657"/>
            <a:ext cx="216000" cy="216000"/>
          </a:xfrm>
          <a:prstGeom prst="rect">
            <a:avLst/>
          </a:prstGeom>
          <a:gradFill>
            <a:gsLst>
              <a:gs pos="0">
                <a:srgbClr val="FFC000"/>
              </a:gs>
              <a:gs pos="85000">
                <a:schemeClr val="bg1">
                  <a:lumMod val="9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2700000" scaled="1"/>
          </a:gra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716002" y="5474130"/>
            <a:ext cx="4284000" cy="246221"/>
          </a:xfrm>
          <a:prstGeom prst="rect">
            <a:avLst/>
          </a:prstGeom>
        </p:spPr>
        <p:txBody>
          <a:bodyPr anchor="ctr" anchorCtr="0">
            <a:spAutoFit/>
          </a:bodyPr>
          <a:lstStyle/>
          <a:p>
            <a:pPr>
              <a:defRPr/>
            </a:pPr>
            <a:r>
              <a:rPr lang="ru-RU" sz="1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Поддержка </a:t>
            </a: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племенного дела, селекции и </a:t>
            </a:r>
            <a:r>
              <a:rPr lang="ru-RU" sz="1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семеноводства</a:t>
            </a:r>
            <a:endParaRPr lang="ru-RU" sz="1000" b="1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344000" y="5654130"/>
            <a:ext cx="16596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7 190,20 млн. руб.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912000" y="1917328"/>
            <a:ext cx="2089150" cy="216000"/>
          </a:xfrm>
          <a:prstGeom prst="roundRect">
            <a:avLst/>
          </a:prstGeom>
          <a:gradFill flip="none" rotWithShape="1">
            <a:gsLst>
              <a:gs pos="21000">
                <a:schemeClr val="bg1"/>
              </a:gs>
              <a:gs pos="21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344000" y="1899330"/>
            <a:ext cx="16596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30 708,88 млн. руб.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912000" y="2273728"/>
            <a:ext cx="2087562" cy="216000"/>
          </a:xfrm>
          <a:prstGeom prst="roundRect">
            <a:avLst/>
          </a:prstGeom>
          <a:gradFill flip="none" rotWithShape="1">
            <a:gsLst>
              <a:gs pos="21000">
                <a:schemeClr val="bg1"/>
              </a:gs>
              <a:gs pos="21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344000" y="2255730"/>
            <a:ext cx="16596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6 948,91 млн. руб.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912000" y="2630128"/>
            <a:ext cx="2087562" cy="216000"/>
          </a:xfrm>
          <a:prstGeom prst="roundRect">
            <a:avLst/>
          </a:prstGeom>
          <a:gradFill flip="none" rotWithShape="1">
            <a:gsLst>
              <a:gs pos="21000">
                <a:schemeClr val="bg1"/>
              </a:gs>
              <a:gs pos="21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344000" y="2612130"/>
            <a:ext cx="16596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9 760,</a:t>
            </a:r>
            <a:r>
              <a:rPr lang="en-US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00</a:t>
            </a: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млн. руб.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912000" y="3123328"/>
            <a:ext cx="2087562" cy="216000"/>
          </a:xfrm>
          <a:prstGeom prst="roundRect">
            <a:avLst/>
          </a:prstGeom>
          <a:gradFill flip="none" rotWithShape="1">
            <a:gsLst>
              <a:gs pos="21000">
                <a:schemeClr val="bg1"/>
              </a:gs>
              <a:gs pos="21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344000" y="3105330"/>
            <a:ext cx="16596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3 144,5</a:t>
            </a:r>
            <a:r>
              <a:rPr lang="en-US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млн. руб.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912000" y="3479728"/>
            <a:ext cx="2087562" cy="216000"/>
          </a:xfrm>
          <a:prstGeom prst="roundRect">
            <a:avLst/>
          </a:prstGeom>
          <a:gradFill flip="none" rotWithShape="1">
            <a:gsLst>
              <a:gs pos="21000">
                <a:schemeClr val="bg1"/>
              </a:gs>
              <a:gs pos="21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344000" y="3461730"/>
            <a:ext cx="16596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24 044,99 млн. руб.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912000" y="3972928"/>
            <a:ext cx="2087562" cy="216000"/>
          </a:xfrm>
          <a:prstGeom prst="roundRect">
            <a:avLst/>
          </a:prstGeom>
          <a:gradFill flip="none" rotWithShape="1">
            <a:gsLst>
              <a:gs pos="21000">
                <a:schemeClr val="bg1"/>
              </a:gs>
              <a:gs pos="21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344000" y="3954930"/>
            <a:ext cx="16596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3 9</a:t>
            </a:r>
            <a:r>
              <a:rPr lang="en-US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92</a:t>
            </a: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50</a:t>
            </a: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млн. руб.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6912000" y="4466128"/>
            <a:ext cx="2087562" cy="216000"/>
          </a:xfrm>
          <a:prstGeom prst="roundRect">
            <a:avLst/>
          </a:prstGeom>
          <a:gradFill flip="none" rotWithShape="1">
            <a:gsLst>
              <a:gs pos="21000">
                <a:schemeClr val="bg1"/>
              </a:gs>
              <a:gs pos="21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344000" y="4448130"/>
            <a:ext cx="16596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8 577,79 млн. руб.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41312" y="748268"/>
            <a:ext cx="8858250" cy="276999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chemeClr val="bg1"/>
                </a:solidFill>
              </a:rPr>
              <a:t>Всего на </a:t>
            </a:r>
            <a:r>
              <a:rPr lang="ru-RU" sz="1200" b="1" dirty="0" smtClean="0">
                <a:solidFill>
                  <a:schemeClr val="bg1"/>
                </a:solidFill>
              </a:rPr>
              <a:t>реализацию мероприятий  </a:t>
            </a:r>
            <a:r>
              <a:rPr lang="ru-RU" sz="1200" b="1" dirty="0">
                <a:solidFill>
                  <a:schemeClr val="bg1"/>
                </a:solidFill>
              </a:rPr>
              <a:t>Государственной программы в 2015 году предусмотрено </a:t>
            </a:r>
            <a:r>
              <a:rPr lang="ru-RU" sz="1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187 864,11 млн. руб.</a:t>
            </a:r>
            <a:endParaRPr lang="ru-RU" sz="1200" b="1" u="sng" dirty="0">
              <a:solidFill>
                <a:schemeClr val="bg1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6912000" y="4959328"/>
            <a:ext cx="2089150" cy="216000"/>
          </a:xfrm>
          <a:prstGeom prst="roundRect">
            <a:avLst/>
          </a:prstGeom>
          <a:gradFill flip="none" rotWithShape="1">
            <a:gsLst>
              <a:gs pos="21000">
                <a:schemeClr val="bg1"/>
              </a:gs>
              <a:gs pos="21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500000" y="4712755"/>
            <a:ext cx="216000" cy="216000"/>
          </a:xfrm>
          <a:prstGeom prst="rect">
            <a:avLst/>
          </a:prstGeom>
          <a:gradFill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2700000" scaled="1"/>
          </a:gra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716002" y="4624528"/>
            <a:ext cx="4284000" cy="400110"/>
          </a:xfrm>
          <a:prstGeom prst="rect">
            <a:avLst/>
          </a:prstGeom>
        </p:spPr>
        <p:txBody>
          <a:bodyPr anchor="ctr" anchorCtr="0">
            <a:spAutoFit/>
          </a:bodyPr>
          <a:lstStyle/>
          <a:p>
            <a:pPr>
              <a:defRPr/>
            </a:pPr>
            <a:r>
              <a:rPr lang="ru-RU" sz="1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овощеводства открытого и защищенного грунта и семенного </a:t>
            </a:r>
            <a:r>
              <a:rPr lang="ru-RU" sz="1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картофелеводства</a:t>
            </a:r>
            <a:endParaRPr lang="ru-RU" sz="1000" b="1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344000" y="4941330"/>
            <a:ext cx="16596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5 000,00 млн. руб.</a:t>
            </a: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6912000" y="5315728"/>
            <a:ext cx="2089150" cy="216000"/>
          </a:xfrm>
          <a:prstGeom prst="roundRect">
            <a:avLst/>
          </a:prstGeom>
          <a:gradFill flip="none" rotWithShape="1">
            <a:gsLst>
              <a:gs pos="21000">
                <a:schemeClr val="bg1"/>
              </a:gs>
              <a:gs pos="21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500000" y="5128572"/>
            <a:ext cx="216000" cy="216000"/>
          </a:xfrm>
          <a:prstGeom prst="rect">
            <a:avLst/>
          </a:prstGeom>
          <a:gradFill>
            <a:gsLst>
              <a:gs pos="0">
                <a:schemeClr val="accent2">
                  <a:lumMod val="50000"/>
                  <a:lumOff val="50000"/>
                </a:schemeClr>
              </a:gs>
              <a:gs pos="85000">
                <a:schemeClr val="bg1">
                  <a:lumMod val="9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2700000" scaled="1"/>
          </a:gra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716002" y="5102341"/>
            <a:ext cx="4284000" cy="276999"/>
          </a:xfrm>
          <a:prstGeom prst="rect">
            <a:avLst/>
          </a:prstGeom>
        </p:spPr>
        <p:txBody>
          <a:bodyPr anchor="ctr" anchorCtr="0">
            <a:spAutoFit/>
          </a:bodyPr>
          <a:lstStyle/>
          <a:p>
            <a:pPr>
              <a:defRPr/>
            </a:pP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молочного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скотоводства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7358400" y="5297730"/>
            <a:ext cx="16596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</a:t>
            </a:r>
            <a:r>
              <a:rPr lang="en-US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223,92 </a:t>
            </a:r>
            <a:r>
              <a:rPr lang="ru-R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млн. руб.</a:t>
            </a: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6912000" y="1424128"/>
            <a:ext cx="2089150" cy="216000"/>
          </a:xfrm>
          <a:prstGeom prst="roundRect">
            <a:avLst/>
          </a:prstGeom>
          <a:gradFill flip="none" rotWithShape="1">
            <a:gsLst>
              <a:gs pos="21000">
                <a:schemeClr val="bg1"/>
              </a:gs>
              <a:gs pos="21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500000" y="1197182"/>
            <a:ext cx="216000" cy="216000"/>
          </a:xfrm>
          <a:prstGeom prst="rect">
            <a:avLst/>
          </a:prstGeom>
          <a:gradFill flip="none" rotWithShape="1">
            <a:gsLst>
              <a:gs pos="21000">
                <a:srgbClr val="C3D69B"/>
              </a:gs>
              <a:gs pos="75000">
                <a:srgbClr val="7DB21E"/>
              </a:gs>
            </a:gsLst>
            <a:path path="circle">
              <a:fillToRect l="100000" t="100000"/>
            </a:path>
            <a:tileRect r="-100000" b="-100000"/>
          </a:gradFill>
          <a:ln w="15875">
            <a:solidFill>
              <a:srgbClr val="156B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716002" y="1090613"/>
            <a:ext cx="4284000" cy="400110"/>
          </a:xfrm>
          <a:prstGeom prst="rect">
            <a:avLst/>
          </a:prstGeom>
        </p:spPr>
        <p:txBody>
          <a:bodyPr anchor="ctr" anchorCtr="0">
            <a:spAutoFit/>
          </a:bodyPr>
          <a:lstStyle/>
          <a:p>
            <a:pPr>
              <a:defRPr/>
            </a:pPr>
            <a:r>
              <a:rPr lang="ru-RU" sz="1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подотрасли растениеводства, переработки и реализации продукции </a:t>
            </a:r>
            <a:r>
              <a:rPr lang="ru-RU" sz="1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растениеводства</a:t>
            </a:r>
            <a:endParaRPr lang="ru-RU" sz="1000" b="1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7344000" y="1406130"/>
            <a:ext cx="16596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51</a:t>
            </a:r>
            <a:r>
              <a:rPr lang="en-US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838,52 млн. руб.</a:t>
            </a: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6912000" y="6165328"/>
            <a:ext cx="2089150" cy="216000"/>
          </a:xfrm>
          <a:prstGeom prst="roundRect">
            <a:avLst/>
          </a:prstGeom>
          <a:gradFill flip="none" rotWithShape="1">
            <a:gsLst>
              <a:gs pos="21000">
                <a:schemeClr val="bg1"/>
              </a:gs>
              <a:gs pos="21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4500000" y="5922583"/>
            <a:ext cx="216000" cy="2160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85000">
                <a:schemeClr val="bg1">
                  <a:lumMod val="9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2700000" scaled="1"/>
          </a:gra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716002" y="5830528"/>
            <a:ext cx="4284000" cy="400110"/>
          </a:xfrm>
          <a:prstGeom prst="rect">
            <a:avLst/>
          </a:prstGeom>
        </p:spPr>
        <p:txBody>
          <a:bodyPr anchor="ctr" anchorCtr="0">
            <a:spAutoFit/>
          </a:bodyPr>
          <a:lstStyle/>
          <a:p>
            <a:pPr>
              <a:defRPr/>
            </a:pPr>
            <a:r>
              <a:rPr lang="ru-RU" sz="1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оптово-распределительных центров и инфраструктуры системы социального </a:t>
            </a:r>
            <a:r>
              <a:rPr lang="ru-RU" sz="1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питания</a:t>
            </a:r>
            <a:endParaRPr lang="ru-RU" sz="1000" b="1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7344000" y="6147330"/>
            <a:ext cx="16596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2 433,90 млн. руб.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556792"/>
            <a:ext cx="4694327" cy="4304149"/>
          </a:xfrm>
          <a:prstGeom prst="rect">
            <a:avLst/>
          </a:prstGeom>
          <a:noFill/>
        </p:spPr>
      </p:pic>
      <p:grpSp>
        <p:nvGrpSpPr>
          <p:cNvPr id="61" name="Группа 9"/>
          <p:cNvGrpSpPr>
            <a:grpSpLocks/>
          </p:cNvGrpSpPr>
          <p:nvPr/>
        </p:nvGrpSpPr>
        <p:grpSpPr bwMode="auto">
          <a:xfrm>
            <a:off x="323528" y="6309320"/>
            <a:ext cx="8568952" cy="454834"/>
            <a:chOff x="323519" y="6381419"/>
            <a:chExt cx="8568209" cy="383152"/>
          </a:xfrm>
        </p:grpSpPr>
        <p:sp>
          <p:nvSpPr>
            <p:cNvPr id="66" name="Прямоугольник 13"/>
            <p:cNvSpPr>
              <a:spLocks noChangeArrowheads="1"/>
            </p:cNvSpPr>
            <p:nvPr/>
          </p:nvSpPr>
          <p:spPr bwMode="auto">
            <a:xfrm>
              <a:off x="442913" y="6410327"/>
              <a:ext cx="8358188" cy="354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700" b="1" dirty="0" smtClean="0">
                  <a:solidFill>
                    <a:srgbClr val="0070C0"/>
                  </a:solidFill>
                </a:rPr>
                <a:t>МОЛОЧНЫЙ СОЮЗ РОССИИ</a:t>
              </a:r>
              <a:endParaRPr lang="ru-RU" sz="17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69" name="Прямая соединительная линия 20"/>
            <p:cNvCxnSpPr/>
            <p:nvPr/>
          </p:nvCxnSpPr>
          <p:spPr bwMode="auto">
            <a:xfrm>
              <a:off x="323519" y="6381419"/>
              <a:ext cx="8568209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3" name="Picture 5" descr="логотип рспмо жпг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20472" y="6381328"/>
            <a:ext cx="323528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" name="TextBox 73"/>
          <p:cNvSpPr txBox="1"/>
          <p:nvPr/>
        </p:nvSpPr>
        <p:spPr>
          <a:xfrm>
            <a:off x="323528" y="112474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+ 50 млрд. антикризисный фонд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5" name="Овал 74"/>
          <p:cNvSpPr/>
          <p:nvPr/>
        </p:nvSpPr>
        <p:spPr bwMode="auto">
          <a:xfrm>
            <a:off x="214313" y="6357938"/>
            <a:ext cx="571500" cy="428625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/>
              <a:t>7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545985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Овал 25"/>
          <p:cNvSpPr/>
          <p:nvPr/>
        </p:nvSpPr>
        <p:spPr bwMode="auto">
          <a:xfrm>
            <a:off x="214313" y="6357938"/>
            <a:ext cx="571500" cy="428625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/>
              <a:t>8</a:t>
            </a:r>
            <a:endParaRPr lang="ru-RU" sz="1600" b="1" dirty="0"/>
          </a:p>
        </p:txBody>
      </p:sp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323528" y="6165296"/>
            <a:ext cx="8568952" cy="598858"/>
            <a:chOff x="323519" y="6165203"/>
            <a:chExt cx="8568209" cy="599368"/>
          </a:xfrm>
        </p:grpSpPr>
        <p:sp>
          <p:nvSpPr>
            <p:cNvPr id="20553" name="Прямоугольник 13"/>
            <p:cNvSpPr>
              <a:spLocks noChangeArrowheads="1"/>
            </p:cNvSpPr>
            <p:nvPr/>
          </p:nvSpPr>
          <p:spPr bwMode="auto">
            <a:xfrm>
              <a:off x="442913" y="6410327"/>
              <a:ext cx="8358188" cy="354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700" b="1" dirty="0" smtClean="0">
                  <a:solidFill>
                    <a:srgbClr val="0070C0"/>
                  </a:solidFill>
                </a:rPr>
                <a:t>МОЛОЧНЫЙ СОЮЗ РОССИИ</a:t>
              </a:r>
              <a:endParaRPr lang="ru-RU" sz="17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3" name="Прямая соединительная линия 20"/>
            <p:cNvCxnSpPr/>
            <p:nvPr/>
          </p:nvCxnSpPr>
          <p:spPr bwMode="auto">
            <a:xfrm>
              <a:off x="323519" y="6165203"/>
              <a:ext cx="8568209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5" name="Picture 5" descr="логотип рспмо жп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11952" y="6335222"/>
            <a:ext cx="432048" cy="522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142875" y="152400"/>
            <a:ext cx="8858250" cy="396875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МЕРЫ ГОСУДАРСТВЕННОЙ ПОДДЕРЖКИ</a:t>
            </a:r>
            <a:endParaRPr lang="ru-RU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9512" y="620688"/>
            <a:ext cx="8816400" cy="5662730"/>
          </a:xfrm>
          <a:prstGeom prst="roundRect">
            <a:avLst>
              <a:gd name="adj" fmla="val 2535"/>
            </a:avLst>
          </a:prstGeom>
          <a:solidFill>
            <a:schemeClr val="bg1">
              <a:lumMod val="95000"/>
            </a:schemeClr>
          </a:solidFill>
          <a:ln w="158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с двумя вырезанными соседними углами 15"/>
          <p:cNvSpPr/>
          <p:nvPr/>
        </p:nvSpPr>
        <p:spPr>
          <a:xfrm rot="16200000">
            <a:off x="4679656" y="-927128"/>
            <a:ext cx="936000" cy="7344000"/>
          </a:xfrm>
          <a:prstGeom prst="snip2SameRect">
            <a:avLst>
              <a:gd name="adj1" fmla="val 23959"/>
              <a:gd name="adj2" fmla="val 7938"/>
            </a:avLst>
          </a:prstGeom>
          <a:gradFill>
            <a:gsLst>
              <a:gs pos="100000">
                <a:schemeClr val="accent1">
                  <a:lumMod val="20000"/>
                  <a:lumOff val="80000"/>
                </a:schemeClr>
              </a:gs>
              <a:gs pos="31000">
                <a:schemeClr val="accent1">
                  <a:lumMod val="40000"/>
                  <a:lumOff val="60000"/>
                </a:schemeClr>
              </a:gs>
            </a:gsLst>
            <a:lin ang="13500000" scaled="1"/>
          </a:gradFill>
          <a:ln w="15875">
            <a:solidFill>
              <a:srgbClr val="002060"/>
            </a:solidFill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" wrap="square" lIns="36000" tIns="558000" rIns="36000" bIns="252000" anchor="ctr"/>
          <a:lstStyle/>
          <a:p>
            <a:pPr algn="just"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Сохранили объем поддержки в размере </a:t>
            </a:r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~</a:t>
            </a:r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8,2 млрд. рублей</a:t>
            </a:r>
          </a:p>
        </p:txBody>
      </p:sp>
      <p:sp>
        <p:nvSpPr>
          <p:cNvPr id="17" name="Прямоугольник с двумя вырезанными соседними углами 16"/>
          <p:cNvSpPr/>
          <p:nvPr/>
        </p:nvSpPr>
        <p:spPr>
          <a:xfrm rot="16200000">
            <a:off x="4679656" y="-2295280"/>
            <a:ext cx="936000" cy="7344000"/>
          </a:xfrm>
          <a:prstGeom prst="snip2SameRect">
            <a:avLst>
              <a:gd name="adj1" fmla="val 23959"/>
              <a:gd name="adj2" fmla="val 7938"/>
            </a:avLst>
          </a:pr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31000">
                <a:schemeClr val="tx2">
                  <a:lumMod val="40000"/>
                  <a:lumOff val="60000"/>
                </a:schemeClr>
              </a:gs>
            </a:gsLst>
            <a:lin ang="13500000" scaled="1"/>
          </a:gradFill>
          <a:ln w="15875">
            <a:solidFill>
              <a:srgbClr val="0070C0"/>
            </a:solidFill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" wrap="square" lIns="36000" tIns="558000" rIns="36000" bIns="252000" anchor="ctr"/>
          <a:lstStyle/>
          <a:p>
            <a:pPr algn="just"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Был увеличен объем возмещения % ставки по взяты кредитам</a:t>
            </a:r>
          </a:p>
        </p:txBody>
      </p:sp>
      <p:sp>
        <p:nvSpPr>
          <p:cNvPr id="18" name="Прямоугольник с двумя вырезанными соседними углами 17"/>
          <p:cNvSpPr/>
          <p:nvPr/>
        </p:nvSpPr>
        <p:spPr>
          <a:xfrm rot="16200000">
            <a:off x="4607656" y="513024"/>
            <a:ext cx="1080000" cy="7344000"/>
          </a:xfrm>
          <a:prstGeom prst="snip2SameRect">
            <a:avLst>
              <a:gd name="adj1" fmla="val 23959"/>
              <a:gd name="adj2" fmla="val 8819"/>
            </a:avLst>
          </a:prstGeom>
          <a:gradFill>
            <a:gsLst>
              <a:gs pos="100000">
                <a:schemeClr val="accent1">
                  <a:lumMod val="20000"/>
                  <a:lumOff val="80000"/>
                </a:schemeClr>
              </a:gs>
              <a:gs pos="31000">
                <a:schemeClr val="accent1">
                  <a:lumMod val="40000"/>
                  <a:lumOff val="60000"/>
                </a:schemeClr>
              </a:gs>
            </a:gsLst>
            <a:lin ang="13500000" scaled="1"/>
          </a:gradFill>
          <a:ln w="15875">
            <a:solidFill>
              <a:srgbClr val="002060"/>
            </a:solidFill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" wrap="square" lIns="36000" tIns="558000" rIns="36000" bIns="252000" anchor="ctr"/>
          <a:lstStyle/>
          <a:p>
            <a:pPr algn="just"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Новый вид поддержки для крупных проектов под госгарантии Минфина России с кредитной ставкой не более 11,5%</a:t>
            </a:r>
          </a:p>
        </p:txBody>
      </p:sp>
      <p:sp>
        <p:nvSpPr>
          <p:cNvPr id="19" name="Прямоугольник с двумя вырезанными соседними углами 18"/>
          <p:cNvSpPr/>
          <p:nvPr/>
        </p:nvSpPr>
        <p:spPr>
          <a:xfrm rot="16200000">
            <a:off x="4679656" y="1953192"/>
            <a:ext cx="936000" cy="7344000"/>
          </a:xfrm>
          <a:prstGeom prst="snip2SameRect">
            <a:avLst>
              <a:gd name="adj1" fmla="val 23959"/>
              <a:gd name="adj2" fmla="val 8819"/>
            </a:avLst>
          </a:pr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31000">
                <a:schemeClr val="tx2">
                  <a:lumMod val="40000"/>
                  <a:lumOff val="60000"/>
                </a:schemeClr>
              </a:gs>
            </a:gsLst>
            <a:lin ang="13500000" scaled="1"/>
          </a:gradFill>
          <a:ln w="15875">
            <a:solidFill>
              <a:srgbClr val="0070C0"/>
            </a:solidFill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" wrap="square" lIns="36000" tIns="558000" rIns="36000" bIns="252000" anchor="ctr"/>
          <a:lstStyle/>
          <a:p>
            <a:pPr algn="just">
              <a:defRPr/>
            </a:pPr>
            <a:r>
              <a:rPr lang="ru-RU" sz="1200" b="1" spc="-2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Возмещение части прямых понесенных затрат по проектам, минимум 20%</a:t>
            </a:r>
          </a:p>
        </p:txBody>
      </p:sp>
      <p:sp>
        <p:nvSpPr>
          <p:cNvPr id="21" name="Овал 20"/>
          <p:cNvSpPr/>
          <p:nvPr/>
        </p:nvSpPr>
        <p:spPr>
          <a:xfrm>
            <a:off x="251520" y="2276872"/>
            <a:ext cx="1728000" cy="97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rgbClr val="0070C0"/>
            </a:solidFill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3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Субсидии на</a:t>
            </a:r>
          </a:p>
          <a:p>
            <a:pPr algn="ctr">
              <a:lnSpc>
                <a:spcPct val="80000"/>
              </a:lnSpc>
              <a:defRPr/>
            </a:pPr>
            <a:endParaRPr lang="ru-RU" sz="13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13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 кг молока</a:t>
            </a:r>
          </a:p>
        </p:txBody>
      </p:sp>
      <p:sp>
        <p:nvSpPr>
          <p:cNvPr id="22" name="Овал 21"/>
          <p:cNvSpPr/>
          <p:nvPr/>
        </p:nvSpPr>
        <p:spPr>
          <a:xfrm>
            <a:off x="179512" y="908720"/>
            <a:ext cx="1728192" cy="97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rgbClr val="002060"/>
            </a:solidFill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3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Возмещение % 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13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 кредитам</a:t>
            </a:r>
          </a:p>
        </p:txBody>
      </p:sp>
      <p:sp>
        <p:nvSpPr>
          <p:cNvPr id="23" name="Овал 22"/>
          <p:cNvSpPr/>
          <p:nvPr/>
        </p:nvSpPr>
        <p:spPr>
          <a:xfrm>
            <a:off x="179512" y="3717032"/>
            <a:ext cx="1728192" cy="97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rgbClr val="0070C0"/>
            </a:solidFill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3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Проектное 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13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финансирование</a:t>
            </a:r>
          </a:p>
        </p:txBody>
      </p:sp>
      <p:sp>
        <p:nvSpPr>
          <p:cNvPr id="24" name="Овал 23"/>
          <p:cNvSpPr/>
          <p:nvPr/>
        </p:nvSpPr>
        <p:spPr>
          <a:xfrm>
            <a:off x="179512" y="5157192"/>
            <a:ext cx="1769444" cy="97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rgbClr val="002060"/>
            </a:solidFill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3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Возмещение 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13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затрат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3084</TotalTime>
  <Words>867</Words>
  <Application>Microsoft Office PowerPoint</Application>
  <PresentationFormat>Экран (4:3)</PresentationFormat>
  <Paragraphs>292</Paragraphs>
  <Slides>11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Администратор</cp:lastModifiedBy>
  <cp:revision>325</cp:revision>
  <dcterms:created xsi:type="dcterms:W3CDTF">2015-02-15T10:55:48Z</dcterms:created>
  <dcterms:modified xsi:type="dcterms:W3CDTF">2015-09-08T05:11:39Z</dcterms:modified>
</cp:coreProperties>
</file>